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xml" ContentType="application/vnd.openxmlformats-officedocument.presentationml.notesSlide+xml"/>
  <Override PartName="/ppt/tags/tag5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 id="2147483850" r:id="rId5"/>
    <p:sldMasterId id="2147483895" r:id="rId6"/>
  </p:sldMasterIdLst>
  <p:notesMasterIdLst>
    <p:notesMasterId r:id="rId58"/>
  </p:notesMasterIdLst>
  <p:handoutMasterIdLst>
    <p:handoutMasterId r:id="rId59"/>
  </p:handoutMasterIdLst>
  <p:sldIdLst>
    <p:sldId id="451" r:id="rId7"/>
    <p:sldId id="560" r:id="rId8"/>
    <p:sldId id="561" r:id="rId9"/>
    <p:sldId id="562" r:id="rId10"/>
    <p:sldId id="563" r:id="rId11"/>
    <p:sldId id="342" r:id="rId12"/>
    <p:sldId id="1038" r:id="rId13"/>
    <p:sldId id="599" r:id="rId14"/>
    <p:sldId id="1039" r:id="rId15"/>
    <p:sldId id="1040" r:id="rId16"/>
    <p:sldId id="601" r:id="rId17"/>
    <p:sldId id="293" r:id="rId18"/>
    <p:sldId id="870" r:id="rId19"/>
    <p:sldId id="842" r:id="rId20"/>
    <p:sldId id="564" r:id="rId21"/>
    <p:sldId id="565" r:id="rId22"/>
    <p:sldId id="566" r:id="rId23"/>
    <p:sldId id="567" r:id="rId24"/>
    <p:sldId id="568" r:id="rId25"/>
    <p:sldId id="569" r:id="rId26"/>
    <p:sldId id="1036" r:id="rId27"/>
    <p:sldId id="306" r:id="rId28"/>
    <p:sldId id="603" r:id="rId29"/>
    <p:sldId id="607" r:id="rId30"/>
    <p:sldId id="572" r:id="rId31"/>
    <p:sldId id="573" r:id="rId32"/>
    <p:sldId id="574" r:id="rId33"/>
    <p:sldId id="575" r:id="rId34"/>
    <p:sldId id="576" r:id="rId35"/>
    <p:sldId id="608" r:id="rId36"/>
    <p:sldId id="578" r:id="rId37"/>
    <p:sldId id="579" r:id="rId38"/>
    <p:sldId id="609" r:id="rId39"/>
    <p:sldId id="581" r:id="rId40"/>
    <p:sldId id="582" r:id="rId41"/>
    <p:sldId id="610" r:id="rId42"/>
    <p:sldId id="604" r:id="rId43"/>
    <p:sldId id="585" r:id="rId44"/>
    <p:sldId id="586" r:id="rId45"/>
    <p:sldId id="587" r:id="rId46"/>
    <p:sldId id="611" r:id="rId47"/>
    <p:sldId id="589" r:id="rId48"/>
    <p:sldId id="612" r:id="rId49"/>
    <p:sldId id="591" r:id="rId50"/>
    <p:sldId id="592" r:id="rId51"/>
    <p:sldId id="593" r:id="rId52"/>
    <p:sldId id="595" r:id="rId53"/>
    <p:sldId id="596" r:id="rId54"/>
    <p:sldId id="597" r:id="rId55"/>
    <p:sldId id="598" r:id="rId56"/>
    <p:sldId id="273" r:id="rId57"/>
  </p:sldIdLst>
  <p:sldSz cx="12192000" cy="6858000"/>
  <p:notesSz cx="6858000" cy="9144000"/>
  <p:custDataLst>
    <p:tags r:id="rId60"/>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E616"/>
    <a:srgbClr val="C7FF17"/>
    <a:srgbClr val="2B0A3D"/>
    <a:srgbClr val="0070AD"/>
    <a:srgbClr val="E6E7E7"/>
    <a:srgbClr val="12ABDB"/>
    <a:srgbClr val="300B48"/>
    <a:srgbClr val="D9D9D9"/>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27" autoAdjust="0"/>
    <p:restoredTop sz="93969" autoAdjust="0"/>
  </p:normalViewPr>
  <p:slideViewPr>
    <p:cSldViewPr>
      <p:cViewPr>
        <p:scale>
          <a:sx n="80" d="100"/>
          <a:sy n="80" d="100"/>
        </p:scale>
        <p:origin x="60" y="132"/>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4032"/>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s>
</file>

<file path=ppt/diagrams/_rels/data6.xml.rels><?xml version="1.0" encoding="UTF-8" standalone="yes"?>
<Relationships xmlns="http://schemas.openxmlformats.org/package/2006/relationships"><Relationship Id="rId1" Type="http://schemas.openxmlformats.org/officeDocument/2006/relationships/hyperlink" Target="https://km3.capgemini.com/book/405286" TargetMode="External"/></Relationships>
</file>

<file path=ppt/diagrams/_rels/drawing6.xml.rels><?xml version="1.0" encoding="UTF-8" standalone="yes"?>
<Relationships xmlns="http://schemas.openxmlformats.org/package/2006/relationships"><Relationship Id="rId1" Type="http://schemas.openxmlformats.org/officeDocument/2006/relationships/hyperlink" Target="https://km3.capgemini.com/book/405286"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A3AB84-C73D-4596-8041-A84C9BC77EF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4FA739B-4C81-4148-ABBA-D3E6733946C8}">
      <dgm:prSet custT="1"/>
      <dgm:spPr>
        <a:solidFill>
          <a:schemeClr val="bg1">
            <a:alpha val="55000"/>
          </a:schemeClr>
        </a:solidFill>
      </dgm:spPr>
      <dgm:t>
        <a:bodyPr/>
        <a:lstStyle/>
        <a:p>
          <a:pPr rtl="0"/>
          <a:r>
            <a:rPr lang="en-US" sz="1200" b="1" dirty="0">
              <a:solidFill>
                <a:schemeClr val="tx1"/>
              </a:solidFill>
              <a:latin typeface="+mn-lt"/>
            </a:rPr>
            <a:t>The Blue Book </a:t>
          </a:r>
          <a:r>
            <a:rPr lang="en-US" sz="1200" dirty="0">
              <a:solidFill>
                <a:schemeClr val="tx1"/>
              </a:solidFill>
              <a:latin typeface="+mn-lt"/>
            </a:rPr>
            <a:t>documents Capgemini’s Policies and Guidelines. </a:t>
          </a:r>
        </a:p>
      </dgm:t>
    </dgm:pt>
    <dgm:pt modelId="{3ED08C3D-0C99-48A2-8A81-61B94F643BB1}" type="parTrans" cxnId="{9EC619D7-AA29-40C7-9A48-05304451F0D7}">
      <dgm:prSet/>
      <dgm:spPr/>
      <dgm:t>
        <a:bodyPr/>
        <a:lstStyle/>
        <a:p>
          <a:endParaRPr lang="en-US"/>
        </a:p>
      </dgm:t>
    </dgm:pt>
    <dgm:pt modelId="{41D9EA98-8D34-4D21-B5FA-03183A74C7A4}" type="sibTrans" cxnId="{9EC619D7-AA29-40C7-9A48-05304451F0D7}">
      <dgm:prSet/>
      <dgm:spPr/>
      <dgm:t>
        <a:bodyPr/>
        <a:lstStyle/>
        <a:p>
          <a:endParaRPr lang="en-US"/>
        </a:p>
      </dgm:t>
    </dgm:pt>
    <dgm:pt modelId="{1A16781A-F50C-4836-832B-E444684B8989}">
      <dgm:prSet custT="1"/>
      <dgm:spPr>
        <a:solidFill>
          <a:schemeClr val="bg1">
            <a:alpha val="55000"/>
          </a:schemeClr>
        </a:solidFill>
      </dgm:spPr>
      <dgm:t>
        <a:bodyPr/>
        <a:lstStyle/>
        <a:p>
          <a:pPr rtl="0"/>
          <a:r>
            <a:rPr lang="en-US" sz="1200" b="1" dirty="0">
              <a:solidFill>
                <a:schemeClr val="tx1"/>
              </a:solidFill>
              <a:latin typeface="+mn-lt"/>
            </a:rPr>
            <a:t>All employees </a:t>
          </a:r>
          <a:r>
            <a:rPr lang="en-US" sz="1200" dirty="0">
              <a:solidFill>
                <a:schemeClr val="tx1"/>
              </a:solidFill>
              <a:latin typeface="+mn-lt"/>
            </a:rPr>
            <a:t>must be familiar with the adopted principles, values, policies and processes, and actively adopt and comply with them.</a:t>
          </a:r>
        </a:p>
      </dgm:t>
    </dgm:pt>
    <dgm:pt modelId="{C9C7B055-03CF-4ACA-B4F5-71CFC81665A1}" type="parTrans" cxnId="{BAECDAF8-C48B-45CA-AE69-A8A78F1BD91F}">
      <dgm:prSet/>
      <dgm:spPr/>
      <dgm:t>
        <a:bodyPr/>
        <a:lstStyle/>
        <a:p>
          <a:endParaRPr lang="en-US"/>
        </a:p>
      </dgm:t>
    </dgm:pt>
    <dgm:pt modelId="{C450D2F3-8B2A-4635-B6F3-8A5EF6D609CC}" type="sibTrans" cxnId="{BAECDAF8-C48B-45CA-AE69-A8A78F1BD91F}">
      <dgm:prSet/>
      <dgm:spPr/>
      <dgm:t>
        <a:bodyPr/>
        <a:lstStyle/>
        <a:p>
          <a:endParaRPr lang="en-US"/>
        </a:p>
      </dgm:t>
    </dgm:pt>
    <dgm:pt modelId="{D4608E61-8CDE-4EEC-B23B-046FCB987526}">
      <dgm:prSet custT="1"/>
      <dgm:spPr>
        <a:solidFill>
          <a:schemeClr val="bg1">
            <a:alpha val="55000"/>
          </a:schemeClr>
        </a:solidFill>
      </dgm:spPr>
      <dgm:t>
        <a:bodyPr/>
        <a:lstStyle/>
        <a:p>
          <a:pPr rtl="0"/>
          <a:r>
            <a:rPr lang="en-US" sz="1200" dirty="0">
              <a:solidFill>
                <a:schemeClr val="tx1"/>
              </a:solidFill>
              <a:latin typeface="+mn-lt"/>
            </a:rPr>
            <a:t>Chapter 10, </a:t>
          </a:r>
          <a:r>
            <a:rPr lang="en-US" sz="1200" b="1" dirty="0">
              <a:solidFill>
                <a:schemeClr val="tx1"/>
              </a:solidFill>
              <a:latin typeface="+mn-lt"/>
            </a:rPr>
            <a:t>Delivery, </a:t>
          </a:r>
          <a:r>
            <a:rPr lang="en-US" sz="1200" dirty="0">
              <a:solidFill>
                <a:schemeClr val="tx1"/>
              </a:solidFill>
              <a:latin typeface="+mn-lt"/>
            </a:rPr>
            <a:t>is composed of 13 specific sections that address all of the topics related to delivery.</a:t>
          </a:r>
        </a:p>
      </dgm:t>
    </dgm:pt>
    <dgm:pt modelId="{871FD56F-D02E-4028-94F5-A50F17B0F083}" type="parTrans" cxnId="{0C7587C5-CEB4-45CC-814D-4529426DC71D}">
      <dgm:prSet/>
      <dgm:spPr/>
      <dgm:t>
        <a:bodyPr/>
        <a:lstStyle/>
        <a:p>
          <a:endParaRPr lang="en-US"/>
        </a:p>
      </dgm:t>
    </dgm:pt>
    <dgm:pt modelId="{38488BC6-CBE1-4A95-9B93-97A4F85085AA}" type="sibTrans" cxnId="{0C7587C5-CEB4-45CC-814D-4529426DC71D}">
      <dgm:prSet/>
      <dgm:spPr/>
      <dgm:t>
        <a:bodyPr/>
        <a:lstStyle/>
        <a:p>
          <a:endParaRPr lang="en-US"/>
        </a:p>
      </dgm:t>
    </dgm:pt>
    <dgm:pt modelId="{E224A444-7C9B-48EC-A3CC-E68F88F41EFE}">
      <dgm:prSet custT="1"/>
      <dgm:spPr>
        <a:solidFill>
          <a:schemeClr val="bg1">
            <a:alpha val="55000"/>
          </a:schemeClr>
        </a:solidFill>
      </dgm:spPr>
      <dgm:t>
        <a:bodyPr/>
        <a:lstStyle/>
        <a:p>
          <a:pPr rtl="0"/>
          <a:r>
            <a:rPr lang="en-US" sz="1200" dirty="0"/>
            <a:t>Delivering a Project has 4 Objectives:</a:t>
          </a:r>
          <a:endParaRPr lang="en-US" sz="1200" dirty="0">
            <a:solidFill>
              <a:schemeClr val="tx1"/>
            </a:solidFill>
            <a:latin typeface="+mn-lt"/>
          </a:endParaRPr>
        </a:p>
      </dgm:t>
    </dgm:pt>
    <dgm:pt modelId="{0AB65E54-9E61-4673-81DF-8B733BFB92B7}" type="parTrans" cxnId="{EB0B759F-408D-4747-A6E2-8C15B2D735A4}">
      <dgm:prSet/>
      <dgm:spPr/>
      <dgm:t>
        <a:bodyPr/>
        <a:lstStyle/>
        <a:p>
          <a:endParaRPr lang="en-US"/>
        </a:p>
      </dgm:t>
    </dgm:pt>
    <dgm:pt modelId="{E6444BA7-9B35-408C-B126-289D85BC3061}" type="sibTrans" cxnId="{EB0B759F-408D-4747-A6E2-8C15B2D735A4}">
      <dgm:prSet/>
      <dgm:spPr/>
      <dgm:t>
        <a:bodyPr/>
        <a:lstStyle/>
        <a:p>
          <a:endParaRPr lang="en-US"/>
        </a:p>
      </dgm:t>
    </dgm:pt>
    <dgm:pt modelId="{F3A6DFCC-5A57-4D74-9D6A-A6B2CD315DE9}" type="pres">
      <dgm:prSet presAssocID="{C5A3AB84-C73D-4596-8041-A84C9BC77EFE}" presName="vert0" presStyleCnt="0">
        <dgm:presLayoutVars>
          <dgm:dir/>
          <dgm:animOne val="branch"/>
          <dgm:animLvl val="lvl"/>
        </dgm:presLayoutVars>
      </dgm:prSet>
      <dgm:spPr/>
    </dgm:pt>
    <dgm:pt modelId="{37960C9E-60E1-434A-9298-343164E3971C}" type="pres">
      <dgm:prSet presAssocID="{54FA739B-4C81-4148-ABBA-D3E6733946C8}" presName="thickLine" presStyleLbl="alignNode1" presStyleIdx="0" presStyleCnt="4"/>
      <dgm:spPr>
        <a:solidFill>
          <a:schemeClr val="bg1">
            <a:alpha val="55000"/>
          </a:schemeClr>
        </a:solidFill>
      </dgm:spPr>
    </dgm:pt>
    <dgm:pt modelId="{D6C3BB6C-343D-4AB0-8F56-8EC8E12613AE}" type="pres">
      <dgm:prSet presAssocID="{54FA739B-4C81-4148-ABBA-D3E6733946C8}" presName="horz1" presStyleCnt="0"/>
      <dgm:spPr/>
    </dgm:pt>
    <dgm:pt modelId="{C26D9E87-30F1-47BC-B4AD-FD49CBA0D03D}" type="pres">
      <dgm:prSet presAssocID="{54FA739B-4C81-4148-ABBA-D3E6733946C8}" presName="tx1" presStyleLbl="revTx" presStyleIdx="0" presStyleCnt="4" custScaleX="500000"/>
      <dgm:spPr/>
    </dgm:pt>
    <dgm:pt modelId="{705D3A8D-FD63-486E-8B5C-707B9FA7C99B}" type="pres">
      <dgm:prSet presAssocID="{54FA739B-4C81-4148-ABBA-D3E6733946C8}" presName="vert1" presStyleCnt="0"/>
      <dgm:spPr/>
    </dgm:pt>
    <dgm:pt modelId="{AD48AD07-8EC5-43D0-B659-7378010C5BBA}" type="pres">
      <dgm:prSet presAssocID="{1A16781A-F50C-4836-832B-E444684B8989}" presName="thickLine" presStyleLbl="alignNode1" presStyleIdx="1" presStyleCnt="4"/>
      <dgm:spPr>
        <a:solidFill>
          <a:schemeClr val="bg1">
            <a:alpha val="55000"/>
          </a:schemeClr>
        </a:solidFill>
      </dgm:spPr>
    </dgm:pt>
    <dgm:pt modelId="{E487CFBE-CD1C-4517-9106-91469FCB9279}" type="pres">
      <dgm:prSet presAssocID="{1A16781A-F50C-4836-832B-E444684B8989}" presName="horz1" presStyleCnt="0"/>
      <dgm:spPr/>
    </dgm:pt>
    <dgm:pt modelId="{09395352-A3C2-4D7A-B36F-DB838D7C9F2B}" type="pres">
      <dgm:prSet presAssocID="{1A16781A-F50C-4836-832B-E444684B8989}" presName="tx1" presStyleLbl="revTx" presStyleIdx="1" presStyleCnt="4"/>
      <dgm:spPr/>
    </dgm:pt>
    <dgm:pt modelId="{7C2D1F8C-0EBF-46F4-A9A2-F0152157693B}" type="pres">
      <dgm:prSet presAssocID="{1A16781A-F50C-4836-832B-E444684B8989}" presName="vert1" presStyleCnt="0"/>
      <dgm:spPr/>
    </dgm:pt>
    <dgm:pt modelId="{43D0B7E2-C572-4106-9C15-3B2A98104DFF}" type="pres">
      <dgm:prSet presAssocID="{D4608E61-8CDE-4EEC-B23B-046FCB987526}" presName="thickLine" presStyleLbl="alignNode1" presStyleIdx="2" presStyleCnt="4"/>
      <dgm:spPr>
        <a:solidFill>
          <a:schemeClr val="bg1">
            <a:alpha val="55000"/>
          </a:schemeClr>
        </a:solidFill>
      </dgm:spPr>
    </dgm:pt>
    <dgm:pt modelId="{71C8BE4B-F325-4780-B3B7-07C574AC5464}" type="pres">
      <dgm:prSet presAssocID="{D4608E61-8CDE-4EEC-B23B-046FCB987526}" presName="horz1" presStyleCnt="0"/>
      <dgm:spPr/>
    </dgm:pt>
    <dgm:pt modelId="{1231A073-B2FD-48E6-94EA-ACB11A259636}" type="pres">
      <dgm:prSet presAssocID="{D4608E61-8CDE-4EEC-B23B-046FCB987526}" presName="tx1" presStyleLbl="revTx" presStyleIdx="2" presStyleCnt="4"/>
      <dgm:spPr/>
    </dgm:pt>
    <dgm:pt modelId="{24D6A75D-FB9B-43AA-B9C3-28FB43379797}" type="pres">
      <dgm:prSet presAssocID="{D4608E61-8CDE-4EEC-B23B-046FCB987526}" presName="vert1" presStyleCnt="0"/>
      <dgm:spPr/>
    </dgm:pt>
    <dgm:pt modelId="{75656F89-5E0D-49AF-8591-715C8207ABE4}" type="pres">
      <dgm:prSet presAssocID="{E224A444-7C9B-48EC-A3CC-E68F88F41EFE}" presName="thickLine" presStyleLbl="alignNode1" presStyleIdx="3" presStyleCnt="4"/>
      <dgm:spPr>
        <a:solidFill>
          <a:schemeClr val="bg1">
            <a:alpha val="55000"/>
          </a:schemeClr>
        </a:solidFill>
      </dgm:spPr>
    </dgm:pt>
    <dgm:pt modelId="{003C4381-1559-44CB-9C90-9D4C40C19942}" type="pres">
      <dgm:prSet presAssocID="{E224A444-7C9B-48EC-A3CC-E68F88F41EFE}" presName="horz1" presStyleCnt="0"/>
      <dgm:spPr/>
    </dgm:pt>
    <dgm:pt modelId="{D2A71750-0696-47F2-B36F-099B38D1322B}" type="pres">
      <dgm:prSet presAssocID="{E224A444-7C9B-48EC-A3CC-E68F88F41EFE}" presName="tx1" presStyleLbl="revTx" presStyleIdx="3" presStyleCnt="4"/>
      <dgm:spPr/>
    </dgm:pt>
    <dgm:pt modelId="{E2FBF487-7B17-4866-9298-7BCBDD626B28}" type="pres">
      <dgm:prSet presAssocID="{E224A444-7C9B-48EC-A3CC-E68F88F41EFE}" presName="vert1" presStyleCnt="0"/>
      <dgm:spPr/>
    </dgm:pt>
  </dgm:ptLst>
  <dgm:cxnLst>
    <dgm:cxn modelId="{8742AD2C-F0C1-4D9C-A710-AAAC4A881C74}" type="presOf" srcId="{D4608E61-8CDE-4EEC-B23B-046FCB987526}" destId="{1231A073-B2FD-48E6-94EA-ACB11A259636}" srcOrd="0" destOrd="0" presId="urn:microsoft.com/office/officeart/2008/layout/LinedList"/>
    <dgm:cxn modelId="{D2366E3E-E0C5-4B18-9DA9-11CFE4822CAE}" type="presOf" srcId="{1A16781A-F50C-4836-832B-E444684B8989}" destId="{09395352-A3C2-4D7A-B36F-DB838D7C9F2B}" srcOrd="0" destOrd="0" presId="urn:microsoft.com/office/officeart/2008/layout/LinedList"/>
    <dgm:cxn modelId="{549C8748-2289-4DBE-B2D2-C7993E331A95}" type="presOf" srcId="{54FA739B-4C81-4148-ABBA-D3E6733946C8}" destId="{C26D9E87-30F1-47BC-B4AD-FD49CBA0D03D}" srcOrd="0" destOrd="0" presId="urn:microsoft.com/office/officeart/2008/layout/LinedList"/>
    <dgm:cxn modelId="{3E96FA99-9E1B-4356-B130-363DF0E1BF5F}" type="presOf" srcId="{E224A444-7C9B-48EC-A3CC-E68F88F41EFE}" destId="{D2A71750-0696-47F2-B36F-099B38D1322B}" srcOrd="0" destOrd="0" presId="urn:microsoft.com/office/officeart/2008/layout/LinedList"/>
    <dgm:cxn modelId="{EB0B759F-408D-4747-A6E2-8C15B2D735A4}" srcId="{C5A3AB84-C73D-4596-8041-A84C9BC77EFE}" destId="{E224A444-7C9B-48EC-A3CC-E68F88F41EFE}" srcOrd="3" destOrd="0" parTransId="{0AB65E54-9E61-4673-81DF-8B733BFB92B7}" sibTransId="{E6444BA7-9B35-408C-B126-289D85BC3061}"/>
    <dgm:cxn modelId="{0C7587C5-CEB4-45CC-814D-4529426DC71D}" srcId="{C5A3AB84-C73D-4596-8041-A84C9BC77EFE}" destId="{D4608E61-8CDE-4EEC-B23B-046FCB987526}" srcOrd="2" destOrd="0" parTransId="{871FD56F-D02E-4028-94F5-A50F17B0F083}" sibTransId="{38488BC6-CBE1-4A95-9B93-97A4F85085AA}"/>
    <dgm:cxn modelId="{587DC5C9-8B56-4C6D-BA5E-4B1F902B48B5}" type="presOf" srcId="{C5A3AB84-C73D-4596-8041-A84C9BC77EFE}" destId="{F3A6DFCC-5A57-4D74-9D6A-A6B2CD315DE9}" srcOrd="0" destOrd="0" presId="urn:microsoft.com/office/officeart/2008/layout/LinedList"/>
    <dgm:cxn modelId="{9EC619D7-AA29-40C7-9A48-05304451F0D7}" srcId="{C5A3AB84-C73D-4596-8041-A84C9BC77EFE}" destId="{54FA739B-4C81-4148-ABBA-D3E6733946C8}" srcOrd="0" destOrd="0" parTransId="{3ED08C3D-0C99-48A2-8A81-61B94F643BB1}" sibTransId="{41D9EA98-8D34-4D21-B5FA-03183A74C7A4}"/>
    <dgm:cxn modelId="{BAECDAF8-C48B-45CA-AE69-A8A78F1BD91F}" srcId="{C5A3AB84-C73D-4596-8041-A84C9BC77EFE}" destId="{1A16781A-F50C-4836-832B-E444684B8989}" srcOrd="1" destOrd="0" parTransId="{C9C7B055-03CF-4ACA-B4F5-71CFC81665A1}" sibTransId="{C450D2F3-8B2A-4635-B6F3-8A5EF6D609CC}"/>
    <dgm:cxn modelId="{0A142DFD-1B48-49EC-97F3-464B3996F5CF}" type="presParOf" srcId="{F3A6DFCC-5A57-4D74-9D6A-A6B2CD315DE9}" destId="{37960C9E-60E1-434A-9298-343164E3971C}" srcOrd="0" destOrd="0" presId="urn:microsoft.com/office/officeart/2008/layout/LinedList"/>
    <dgm:cxn modelId="{3DA6895C-0C11-4E96-A154-6FB3DE7DF85F}" type="presParOf" srcId="{F3A6DFCC-5A57-4D74-9D6A-A6B2CD315DE9}" destId="{D6C3BB6C-343D-4AB0-8F56-8EC8E12613AE}" srcOrd="1" destOrd="0" presId="urn:microsoft.com/office/officeart/2008/layout/LinedList"/>
    <dgm:cxn modelId="{0C236C36-AABC-4C26-982A-C8B98E5E9D37}" type="presParOf" srcId="{D6C3BB6C-343D-4AB0-8F56-8EC8E12613AE}" destId="{C26D9E87-30F1-47BC-B4AD-FD49CBA0D03D}" srcOrd="0" destOrd="0" presId="urn:microsoft.com/office/officeart/2008/layout/LinedList"/>
    <dgm:cxn modelId="{7234EB18-0F53-4CBD-A06F-CD0AE589C955}" type="presParOf" srcId="{D6C3BB6C-343D-4AB0-8F56-8EC8E12613AE}" destId="{705D3A8D-FD63-486E-8B5C-707B9FA7C99B}" srcOrd="1" destOrd="0" presId="urn:microsoft.com/office/officeart/2008/layout/LinedList"/>
    <dgm:cxn modelId="{0595A1E9-0434-40DC-B02A-B88456A2615D}" type="presParOf" srcId="{F3A6DFCC-5A57-4D74-9D6A-A6B2CD315DE9}" destId="{AD48AD07-8EC5-43D0-B659-7378010C5BBA}" srcOrd="2" destOrd="0" presId="urn:microsoft.com/office/officeart/2008/layout/LinedList"/>
    <dgm:cxn modelId="{1404E0F1-A47E-435C-ABFB-8F152D996D2C}" type="presParOf" srcId="{F3A6DFCC-5A57-4D74-9D6A-A6B2CD315DE9}" destId="{E487CFBE-CD1C-4517-9106-91469FCB9279}" srcOrd="3" destOrd="0" presId="urn:microsoft.com/office/officeart/2008/layout/LinedList"/>
    <dgm:cxn modelId="{C3730593-F1C9-4487-A6AF-818281107204}" type="presParOf" srcId="{E487CFBE-CD1C-4517-9106-91469FCB9279}" destId="{09395352-A3C2-4D7A-B36F-DB838D7C9F2B}" srcOrd="0" destOrd="0" presId="urn:microsoft.com/office/officeart/2008/layout/LinedList"/>
    <dgm:cxn modelId="{B9874AAE-480A-4CFE-9344-0DE9C4EED6F8}" type="presParOf" srcId="{E487CFBE-CD1C-4517-9106-91469FCB9279}" destId="{7C2D1F8C-0EBF-46F4-A9A2-F0152157693B}" srcOrd="1" destOrd="0" presId="urn:microsoft.com/office/officeart/2008/layout/LinedList"/>
    <dgm:cxn modelId="{B1CEF80A-FC3A-41A7-8474-9B4D6C997240}" type="presParOf" srcId="{F3A6DFCC-5A57-4D74-9D6A-A6B2CD315DE9}" destId="{43D0B7E2-C572-4106-9C15-3B2A98104DFF}" srcOrd="4" destOrd="0" presId="urn:microsoft.com/office/officeart/2008/layout/LinedList"/>
    <dgm:cxn modelId="{2493CCC7-7197-48B9-84B4-49CD92FA47E1}" type="presParOf" srcId="{F3A6DFCC-5A57-4D74-9D6A-A6B2CD315DE9}" destId="{71C8BE4B-F325-4780-B3B7-07C574AC5464}" srcOrd="5" destOrd="0" presId="urn:microsoft.com/office/officeart/2008/layout/LinedList"/>
    <dgm:cxn modelId="{D650BD37-BAF5-4A5E-8227-D3F510C71DDD}" type="presParOf" srcId="{71C8BE4B-F325-4780-B3B7-07C574AC5464}" destId="{1231A073-B2FD-48E6-94EA-ACB11A259636}" srcOrd="0" destOrd="0" presId="urn:microsoft.com/office/officeart/2008/layout/LinedList"/>
    <dgm:cxn modelId="{6F2D691A-AED9-40CE-96BD-88B9F6FBBA0F}" type="presParOf" srcId="{71C8BE4B-F325-4780-B3B7-07C574AC5464}" destId="{24D6A75D-FB9B-43AA-B9C3-28FB43379797}" srcOrd="1" destOrd="0" presId="urn:microsoft.com/office/officeart/2008/layout/LinedList"/>
    <dgm:cxn modelId="{146E5ABA-319C-4145-80A2-BFFED01C8497}" type="presParOf" srcId="{F3A6DFCC-5A57-4D74-9D6A-A6B2CD315DE9}" destId="{75656F89-5E0D-49AF-8591-715C8207ABE4}" srcOrd="6" destOrd="0" presId="urn:microsoft.com/office/officeart/2008/layout/LinedList"/>
    <dgm:cxn modelId="{95AFD2EE-4A0C-4A16-9B23-B3C9F58F03CF}" type="presParOf" srcId="{F3A6DFCC-5A57-4D74-9D6A-A6B2CD315DE9}" destId="{003C4381-1559-44CB-9C90-9D4C40C19942}" srcOrd="7" destOrd="0" presId="urn:microsoft.com/office/officeart/2008/layout/LinedList"/>
    <dgm:cxn modelId="{487ED7DB-B100-4AE4-A24D-AF0ADF1225FD}" type="presParOf" srcId="{003C4381-1559-44CB-9C90-9D4C40C19942}" destId="{D2A71750-0696-47F2-B36F-099B38D1322B}" srcOrd="0" destOrd="0" presId="urn:microsoft.com/office/officeart/2008/layout/LinedList"/>
    <dgm:cxn modelId="{1B1C9BF9-75AA-4ECD-98D5-310E21D5CCC0}" type="presParOf" srcId="{003C4381-1559-44CB-9C90-9D4C40C19942}" destId="{E2FBF487-7B17-4866-9298-7BCBDD626B28}"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654E20-2903-4CFD-AD89-110F0E7A5024}"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CE0A0535-BCC5-4B0F-8611-5E872D34C9B8}">
      <dgm:prSet/>
      <dgm:spPr/>
      <dgm:t>
        <a:bodyPr/>
        <a:lstStyle/>
        <a:p>
          <a:pPr rtl="0"/>
          <a:r>
            <a:rPr lang="en-US" b="1" dirty="0"/>
            <a:t>Unified Project Management v6</a:t>
          </a:r>
          <a:endParaRPr lang="en-US" dirty="0"/>
        </a:p>
      </dgm:t>
    </dgm:pt>
    <dgm:pt modelId="{5184D0D2-B248-49EC-ADCD-4B14DD39432F}" type="parTrans" cxnId="{1CB59F2E-3118-45AD-A1E8-FB9A0E239C6D}">
      <dgm:prSet/>
      <dgm:spPr/>
      <dgm:t>
        <a:bodyPr/>
        <a:lstStyle/>
        <a:p>
          <a:endParaRPr lang="en-US"/>
        </a:p>
      </dgm:t>
    </dgm:pt>
    <dgm:pt modelId="{27087EB5-ED70-4B5A-A330-903905D4F875}" type="sibTrans" cxnId="{1CB59F2E-3118-45AD-A1E8-FB9A0E239C6D}">
      <dgm:prSet/>
      <dgm:spPr/>
      <dgm:t>
        <a:bodyPr/>
        <a:lstStyle/>
        <a:p>
          <a:endParaRPr lang="en-US"/>
        </a:p>
      </dgm:t>
    </dgm:pt>
    <dgm:pt modelId="{3E0A672A-A27E-4E3D-A441-6DD79BE92A2D}">
      <dgm:prSet/>
      <dgm:spPr/>
      <dgm:t>
        <a:bodyPr/>
        <a:lstStyle/>
        <a:p>
          <a:pPr rtl="0"/>
          <a:r>
            <a:rPr lang="en-US" dirty="0"/>
            <a:t>Compatible PMI and PMBoK Ed. 5, CMMI v1.2, mapped to PRINCE2</a:t>
          </a:r>
        </a:p>
      </dgm:t>
    </dgm:pt>
    <dgm:pt modelId="{0E39A794-B6E1-4805-9D87-F016DB2C110D}" type="parTrans" cxnId="{88E36796-F321-41DB-82B0-0E44A016E62D}">
      <dgm:prSet/>
      <dgm:spPr/>
      <dgm:t>
        <a:bodyPr/>
        <a:lstStyle/>
        <a:p>
          <a:endParaRPr lang="en-US"/>
        </a:p>
      </dgm:t>
    </dgm:pt>
    <dgm:pt modelId="{E218E19C-7F9B-412B-A256-CE700474C5C3}" type="sibTrans" cxnId="{88E36796-F321-41DB-82B0-0E44A016E62D}">
      <dgm:prSet/>
      <dgm:spPr/>
      <dgm:t>
        <a:bodyPr/>
        <a:lstStyle/>
        <a:p>
          <a:endParaRPr lang="en-US"/>
        </a:p>
      </dgm:t>
    </dgm:pt>
    <dgm:pt modelId="{A0D9D2AA-11E7-42F2-9D8A-2D35E6E3A0AF}">
      <dgm:prSet/>
      <dgm:spPr/>
      <dgm:t>
        <a:bodyPr/>
        <a:lstStyle/>
        <a:p>
          <a:pPr rtl="0"/>
          <a:r>
            <a:rPr lang="en-US" dirty="0"/>
            <a:t>Guidance, Templates structure</a:t>
          </a:r>
        </a:p>
      </dgm:t>
    </dgm:pt>
    <dgm:pt modelId="{EAA9E6C2-0D56-4FA9-933F-3CDDEA86EB1A}" type="parTrans" cxnId="{8092FD90-2F86-4DA8-B097-A572942246CC}">
      <dgm:prSet/>
      <dgm:spPr/>
      <dgm:t>
        <a:bodyPr/>
        <a:lstStyle/>
        <a:p>
          <a:endParaRPr lang="en-US"/>
        </a:p>
      </dgm:t>
    </dgm:pt>
    <dgm:pt modelId="{C228098A-74E0-4A0A-B875-C5458D4499CB}" type="sibTrans" cxnId="{8092FD90-2F86-4DA8-B097-A572942246CC}">
      <dgm:prSet/>
      <dgm:spPr/>
      <dgm:t>
        <a:bodyPr/>
        <a:lstStyle/>
        <a:p>
          <a:endParaRPr lang="en-US"/>
        </a:p>
      </dgm:t>
    </dgm:pt>
    <dgm:pt modelId="{84BC633C-05DE-4DC1-BC4B-EF31746852F9}">
      <dgm:prSet/>
      <dgm:spPr/>
      <dgm:t>
        <a:bodyPr/>
        <a:lstStyle/>
        <a:p>
          <a:pPr rtl="0"/>
          <a:r>
            <a:rPr lang="en-US" dirty="0"/>
            <a:t>Tailoring rules at all levels (BU and project)</a:t>
          </a:r>
        </a:p>
      </dgm:t>
    </dgm:pt>
    <dgm:pt modelId="{A0C276C6-C089-42EF-955C-CD1C956A0FBD}" type="parTrans" cxnId="{B3E35C16-060C-4D19-9662-CD14BF168657}">
      <dgm:prSet/>
      <dgm:spPr/>
      <dgm:t>
        <a:bodyPr/>
        <a:lstStyle/>
        <a:p>
          <a:endParaRPr lang="en-US"/>
        </a:p>
      </dgm:t>
    </dgm:pt>
    <dgm:pt modelId="{5EAE79BF-59AF-4A1A-AEE1-EDD18BA1AF1E}" type="sibTrans" cxnId="{B3E35C16-060C-4D19-9662-CD14BF168657}">
      <dgm:prSet/>
      <dgm:spPr/>
      <dgm:t>
        <a:bodyPr/>
        <a:lstStyle/>
        <a:p>
          <a:endParaRPr lang="en-US"/>
        </a:p>
      </dgm:t>
    </dgm:pt>
    <dgm:pt modelId="{24817300-D45C-4BE4-B983-3B48CAC308FC}">
      <dgm:prSet/>
      <dgm:spPr/>
      <dgm:t>
        <a:bodyPr/>
        <a:lstStyle/>
        <a:p>
          <a:pPr rtl="0"/>
          <a:r>
            <a:rPr lang="en-US" b="1" dirty="0"/>
            <a:t>Deployment Method</a:t>
          </a:r>
          <a:endParaRPr lang="en-US" dirty="0"/>
        </a:p>
      </dgm:t>
    </dgm:pt>
    <dgm:pt modelId="{6D9324B5-A914-47AC-ACC5-A3B2EA2D4666}" type="parTrans" cxnId="{73D9A136-AFB0-4F59-BF85-7A143BF39520}">
      <dgm:prSet/>
      <dgm:spPr/>
      <dgm:t>
        <a:bodyPr/>
        <a:lstStyle/>
        <a:p>
          <a:endParaRPr lang="en-US"/>
        </a:p>
      </dgm:t>
    </dgm:pt>
    <dgm:pt modelId="{F93D7632-6615-48B4-A413-FD70DCB0123B}" type="sibTrans" cxnId="{73D9A136-AFB0-4F59-BF85-7A143BF39520}">
      <dgm:prSet/>
      <dgm:spPr/>
      <dgm:t>
        <a:bodyPr/>
        <a:lstStyle/>
        <a:p>
          <a:endParaRPr lang="en-US"/>
        </a:p>
      </dgm:t>
    </dgm:pt>
    <dgm:pt modelId="{7BFE0FE6-5BF6-4EE7-AA0E-12D52CD5130D}">
      <dgm:prSet/>
      <dgm:spPr/>
      <dgm:t>
        <a:bodyPr/>
        <a:lstStyle/>
        <a:p>
          <a:pPr rtl="0"/>
          <a:r>
            <a:rPr lang="en-US" dirty="0"/>
            <a:t>Tailoring at BU level</a:t>
          </a:r>
        </a:p>
      </dgm:t>
    </dgm:pt>
    <dgm:pt modelId="{5075BD79-9E05-414D-92DA-A02A7963B8A9}" type="parTrans" cxnId="{69CF889C-DA85-4465-8E46-76588E577AF1}">
      <dgm:prSet/>
      <dgm:spPr/>
      <dgm:t>
        <a:bodyPr/>
        <a:lstStyle/>
        <a:p>
          <a:endParaRPr lang="en-US"/>
        </a:p>
      </dgm:t>
    </dgm:pt>
    <dgm:pt modelId="{0B313621-597F-416A-857D-1DA1198950B1}" type="sibTrans" cxnId="{69CF889C-DA85-4465-8E46-76588E577AF1}">
      <dgm:prSet/>
      <dgm:spPr/>
      <dgm:t>
        <a:bodyPr/>
        <a:lstStyle/>
        <a:p>
          <a:endParaRPr lang="en-US"/>
        </a:p>
      </dgm:t>
    </dgm:pt>
    <dgm:pt modelId="{4CCC4374-A3BC-4726-9080-693E1F598C22}">
      <dgm:prSet/>
      <dgm:spPr/>
      <dgm:t>
        <a:bodyPr/>
        <a:lstStyle/>
        <a:p>
          <a:pPr rtl="0"/>
          <a:r>
            <a:rPr lang="en-US" dirty="0"/>
            <a:t>Same structure and publishing</a:t>
          </a:r>
        </a:p>
      </dgm:t>
    </dgm:pt>
    <dgm:pt modelId="{63CF0428-50A5-42A2-BC0A-881BB1B45787}" type="parTrans" cxnId="{0B6404EA-11C1-4DBB-B8FF-7CC7487C294A}">
      <dgm:prSet/>
      <dgm:spPr/>
      <dgm:t>
        <a:bodyPr/>
        <a:lstStyle/>
        <a:p>
          <a:endParaRPr lang="en-US"/>
        </a:p>
      </dgm:t>
    </dgm:pt>
    <dgm:pt modelId="{34397158-B792-4D38-A903-A3D9AA64FF6E}" type="sibTrans" cxnId="{0B6404EA-11C1-4DBB-B8FF-7CC7487C294A}">
      <dgm:prSet/>
      <dgm:spPr/>
      <dgm:t>
        <a:bodyPr/>
        <a:lstStyle/>
        <a:p>
          <a:endParaRPr lang="en-US"/>
        </a:p>
      </dgm:t>
    </dgm:pt>
    <dgm:pt modelId="{9DFAC3BF-7032-4BB9-82C2-8BC2700162F7}">
      <dgm:prSet/>
      <dgm:spPr/>
      <dgm:t>
        <a:bodyPr/>
        <a:lstStyle/>
        <a:p>
          <a:pPr rtl="0"/>
          <a:r>
            <a:rPr lang="en-US" dirty="0"/>
            <a:t>EPF support center</a:t>
          </a:r>
        </a:p>
      </dgm:t>
    </dgm:pt>
    <dgm:pt modelId="{32F27208-F1F4-41B0-BBC4-0984950B4006}" type="parTrans" cxnId="{957E273A-0065-4726-BC9C-46EEC213F440}">
      <dgm:prSet/>
      <dgm:spPr/>
      <dgm:t>
        <a:bodyPr/>
        <a:lstStyle/>
        <a:p>
          <a:endParaRPr lang="en-US"/>
        </a:p>
      </dgm:t>
    </dgm:pt>
    <dgm:pt modelId="{85BFDB95-6C09-4228-9E57-04881502B210}" type="sibTrans" cxnId="{957E273A-0065-4726-BC9C-46EEC213F440}">
      <dgm:prSet/>
      <dgm:spPr/>
      <dgm:t>
        <a:bodyPr/>
        <a:lstStyle/>
        <a:p>
          <a:endParaRPr lang="en-US"/>
        </a:p>
      </dgm:t>
    </dgm:pt>
    <dgm:pt modelId="{F7E2697F-3183-4729-A8FD-B4A04FE7F6CB}">
      <dgm:prSet/>
      <dgm:spPr/>
      <dgm:t>
        <a:bodyPr/>
        <a:lstStyle/>
        <a:p>
          <a:pPr rtl="0"/>
          <a:r>
            <a:rPr lang="en-US" b="1" dirty="0"/>
            <a:t>Collaterals</a:t>
          </a:r>
          <a:endParaRPr lang="en-US" dirty="0"/>
        </a:p>
      </dgm:t>
    </dgm:pt>
    <dgm:pt modelId="{8302A7F6-05B3-4644-B391-6F7F8F961679}" type="parTrans" cxnId="{F82DB336-0DBA-4F52-8B0B-4EC633B0630A}">
      <dgm:prSet/>
      <dgm:spPr/>
      <dgm:t>
        <a:bodyPr/>
        <a:lstStyle/>
        <a:p>
          <a:endParaRPr lang="en-US"/>
        </a:p>
      </dgm:t>
    </dgm:pt>
    <dgm:pt modelId="{20E5EC22-17E6-4E2E-8CBF-68BB2655059B}" type="sibTrans" cxnId="{F82DB336-0DBA-4F52-8B0B-4EC633B0630A}">
      <dgm:prSet/>
      <dgm:spPr/>
      <dgm:t>
        <a:bodyPr/>
        <a:lstStyle/>
        <a:p>
          <a:endParaRPr lang="en-US"/>
        </a:p>
      </dgm:t>
    </dgm:pt>
    <dgm:pt modelId="{1691FCAB-ED19-4224-8BB0-941D86B73A0D}">
      <dgm:prSet/>
      <dgm:spPr/>
      <dgm:t>
        <a:bodyPr/>
        <a:lstStyle/>
        <a:p>
          <a:pPr rtl="0"/>
          <a:r>
            <a:rPr lang="en-US" dirty="0"/>
            <a:t>EM Handbook</a:t>
          </a:r>
        </a:p>
      </dgm:t>
    </dgm:pt>
    <dgm:pt modelId="{38485776-E586-405B-98EE-DD14C80A2334}" type="parTrans" cxnId="{DA1ED809-E57C-4E9F-BBC3-D0458302AC0B}">
      <dgm:prSet/>
      <dgm:spPr/>
      <dgm:t>
        <a:bodyPr/>
        <a:lstStyle/>
        <a:p>
          <a:endParaRPr lang="en-US"/>
        </a:p>
      </dgm:t>
    </dgm:pt>
    <dgm:pt modelId="{B25C25B1-2A5E-438F-8D88-42BB54394491}" type="sibTrans" cxnId="{DA1ED809-E57C-4E9F-BBC3-D0458302AC0B}">
      <dgm:prSet/>
      <dgm:spPr/>
      <dgm:t>
        <a:bodyPr/>
        <a:lstStyle/>
        <a:p>
          <a:endParaRPr lang="en-US"/>
        </a:p>
      </dgm:t>
    </dgm:pt>
    <dgm:pt modelId="{8C4AFB39-C25F-4680-9614-EBF50C0E9708}">
      <dgm:prSet/>
      <dgm:spPr/>
      <dgm:t>
        <a:bodyPr/>
        <a:lstStyle/>
        <a:p>
          <a:pPr rtl="0"/>
          <a:r>
            <a:rPr lang="en-US" dirty="0"/>
            <a:t>eLearning</a:t>
          </a:r>
        </a:p>
      </dgm:t>
    </dgm:pt>
    <dgm:pt modelId="{7578725F-8FBF-47D3-A7E0-7AA7B05B4253}" type="parTrans" cxnId="{6814008E-70B1-4826-90D0-99EFF72263EA}">
      <dgm:prSet/>
      <dgm:spPr/>
      <dgm:t>
        <a:bodyPr/>
        <a:lstStyle/>
        <a:p>
          <a:endParaRPr lang="en-US"/>
        </a:p>
      </dgm:t>
    </dgm:pt>
    <dgm:pt modelId="{D3B82022-3B0D-4B05-A3DA-2A446BCB106B}" type="sibTrans" cxnId="{6814008E-70B1-4826-90D0-99EFF72263EA}">
      <dgm:prSet/>
      <dgm:spPr/>
      <dgm:t>
        <a:bodyPr/>
        <a:lstStyle/>
        <a:p>
          <a:endParaRPr lang="en-US"/>
        </a:p>
      </dgm:t>
    </dgm:pt>
    <dgm:pt modelId="{CB3ABD2A-826F-4E59-8A43-C7330EBBF846}">
      <dgm:prSet/>
      <dgm:spPr/>
      <dgm:t>
        <a:bodyPr/>
        <a:lstStyle/>
        <a:p>
          <a:pPr rtl="0"/>
          <a:r>
            <a:rPr lang="en-US" dirty="0"/>
            <a:t>University trainings</a:t>
          </a:r>
        </a:p>
      </dgm:t>
    </dgm:pt>
    <dgm:pt modelId="{2E0993B2-C59A-457D-A5C9-6BC80BBDB4AA}" type="parTrans" cxnId="{507594A8-F96C-4A1F-92F9-154F375FFD83}">
      <dgm:prSet/>
      <dgm:spPr/>
      <dgm:t>
        <a:bodyPr/>
        <a:lstStyle/>
        <a:p>
          <a:endParaRPr lang="en-US"/>
        </a:p>
      </dgm:t>
    </dgm:pt>
    <dgm:pt modelId="{F4AEB28D-F58C-4A6D-9FA4-EEF5CB374BD3}" type="sibTrans" cxnId="{507594A8-F96C-4A1F-92F9-154F375FFD83}">
      <dgm:prSet/>
      <dgm:spPr/>
      <dgm:t>
        <a:bodyPr/>
        <a:lstStyle/>
        <a:p>
          <a:endParaRPr lang="en-US"/>
        </a:p>
      </dgm:t>
    </dgm:pt>
    <dgm:pt modelId="{53A7591E-6497-4FB4-A005-30EDE8887DB3}">
      <dgm:prSet/>
      <dgm:spPr/>
      <dgm:t>
        <a:bodyPr/>
        <a:lstStyle/>
        <a:p>
          <a:pPr rtl="0"/>
          <a:r>
            <a:rPr lang="en-US" b="1" dirty="0"/>
            <a:t>Deployment accelerator: </a:t>
          </a:r>
          <a:r>
            <a:rPr lang="en-US" b="1" i="1" dirty="0"/>
            <a:t>RapidStart</a:t>
          </a:r>
          <a:endParaRPr lang="en-US" i="1" dirty="0"/>
        </a:p>
      </dgm:t>
    </dgm:pt>
    <dgm:pt modelId="{AE964A11-171B-413A-A216-950C3FD624DA}" type="parTrans" cxnId="{28860D4E-C42E-47CE-8D57-8F0105595ECD}">
      <dgm:prSet/>
      <dgm:spPr/>
      <dgm:t>
        <a:bodyPr/>
        <a:lstStyle/>
        <a:p>
          <a:endParaRPr lang="en-US"/>
        </a:p>
      </dgm:t>
    </dgm:pt>
    <dgm:pt modelId="{8914E3E2-56C2-4FAC-91D2-9F246368141D}" type="sibTrans" cxnId="{28860D4E-C42E-47CE-8D57-8F0105595ECD}">
      <dgm:prSet/>
      <dgm:spPr/>
      <dgm:t>
        <a:bodyPr/>
        <a:lstStyle/>
        <a:p>
          <a:endParaRPr lang="en-US"/>
        </a:p>
      </dgm:t>
    </dgm:pt>
    <dgm:pt modelId="{635B28A1-15CE-4834-9BB1-7D719B07949D}" type="pres">
      <dgm:prSet presAssocID="{0B654E20-2903-4CFD-AD89-110F0E7A5024}" presName="linear" presStyleCnt="0">
        <dgm:presLayoutVars>
          <dgm:dir/>
          <dgm:animLvl val="lvl"/>
          <dgm:resizeHandles val="exact"/>
        </dgm:presLayoutVars>
      </dgm:prSet>
      <dgm:spPr/>
    </dgm:pt>
    <dgm:pt modelId="{20BFF31A-C726-4ADC-BDD0-1C571075B95E}" type="pres">
      <dgm:prSet presAssocID="{CE0A0535-BCC5-4B0F-8611-5E872D34C9B8}" presName="parentLin" presStyleCnt="0"/>
      <dgm:spPr/>
    </dgm:pt>
    <dgm:pt modelId="{FD483D74-2EF4-4435-9E0C-46ECA47A4E87}" type="pres">
      <dgm:prSet presAssocID="{CE0A0535-BCC5-4B0F-8611-5E872D34C9B8}" presName="parentLeftMargin" presStyleLbl="node1" presStyleIdx="0" presStyleCnt="4"/>
      <dgm:spPr/>
    </dgm:pt>
    <dgm:pt modelId="{8B64A89B-490E-4975-BEF2-7EBF2A19522F}" type="pres">
      <dgm:prSet presAssocID="{CE0A0535-BCC5-4B0F-8611-5E872D34C9B8}" presName="parentText" presStyleLbl="node1" presStyleIdx="0" presStyleCnt="4">
        <dgm:presLayoutVars>
          <dgm:chMax val="0"/>
          <dgm:bulletEnabled val="1"/>
        </dgm:presLayoutVars>
      </dgm:prSet>
      <dgm:spPr/>
    </dgm:pt>
    <dgm:pt modelId="{4A30D962-A44F-4948-8215-704E0179784D}" type="pres">
      <dgm:prSet presAssocID="{CE0A0535-BCC5-4B0F-8611-5E872D34C9B8}" presName="negativeSpace" presStyleCnt="0"/>
      <dgm:spPr/>
    </dgm:pt>
    <dgm:pt modelId="{F01BE6D6-8494-40D3-9594-4FA012283CFD}" type="pres">
      <dgm:prSet presAssocID="{CE0A0535-BCC5-4B0F-8611-5E872D34C9B8}" presName="childText" presStyleLbl="conFgAcc1" presStyleIdx="0" presStyleCnt="4">
        <dgm:presLayoutVars>
          <dgm:bulletEnabled val="1"/>
        </dgm:presLayoutVars>
      </dgm:prSet>
      <dgm:spPr/>
    </dgm:pt>
    <dgm:pt modelId="{496C249C-D444-4F64-9280-23D7B27350E2}" type="pres">
      <dgm:prSet presAssocID="{27087EB5-ED70-4B5A-A330-903905D4F875}" presName="spaceBetweenRectangles" presStyleCnt="0"/>
      <dgm:spPr/>
    </dgm:pt>
    <dgm:pt modelId="{4A2320A6-F4AD-4153-8125-9F1D8763147D}" type="pres">
      <dgm:prSet presAssocID="{24817300-D45C-4BE4-B983-3B48CAC308FC}" presName="parentLin" presStyleCnt="0"/>
      <dgm:spPr/>
    </dgm:pt>
    <dgm:pt modelId="{68077807-A1BA-488E-8A8C-97AE79445CC6}" type="pres">
      <dgm:prSet presAssocID="{24817300-D45C-4BE4-B983-3B48CAC308FC}" presName="parentLeftMargin" presStyleLbl="node1" presStyleIdx="0" presStyleCnt="4"/>
      <dgm:spPr/>
    </dgm:pt>
    <dgm:pt modelId="{6784FE81-7F44-4B87-B1F9-194F9D7D27AF}" type="pres">
      <dgm:prSet presAssocID="{24817300-D45C-4BE4-B983-3B48CAC308FC}" presName="parentText" presStyleLbl="node1" presStyleIdx="1" presStyleCnt="4">
        <dgm:presLayoutVars>
          <dgm:chMax val="0"/>
          <dgm:bulletEnabled val="1"/>
        </dgm:presLayoutVars>
      </dgm:prSet>
      <dgm:spPr/>
    </dgm:pt>
    <dgm:pt modelId="{1450B9EF-706B-425F-9C9B-21290D78B18D}" type="pres">
      <dgm:prSet presAssocID="{24817300-D45C-4BE4-B983-3B48CAC308FC}" presName="negativeSpace" presStyleCnt="0"/>
      <dgm:spPr/>
    </dgm:pt>
    <dgm:pt modelId="{932F4ED2-DEFF-4296-86E6-B71AC3871965}" type="pres">
      <dgm:prSet presAssocID="{24817300-D45C-4BE4-B983-3B48CAC308FC}" presName="childText" presStyleLbl="conFgAcc1" presStyleIdx="1" presStyleCnt="4">
        <dgm:presLayoutVars>
          <dgm:bulletEnabled val="1"/>
        </dgm:presLayoutVars>
      </dgm:prSet>
      <dgm:spPr/>
    </dgm:pt>
    <dgm:pt modelId="{4D9BA4FA-C7C4-4EF9-9B5D-8E7E2E7846EF}" type="pres">
      <dgm:prSet presAssocID="{F93D7632-6615-48B4-A413-FD70DCB0123B}" presName="spaceBetweenRectangles" presStyleCnt="0"/>
      <dgm:spPr/>
    </dgm:pt>
    <dgm:pt modelId="{6B7C485F-F411-49E5-8C23-D99B7414A8D1}" type="pres">
      <dgm:prSet presAssocID="{F7E2697F-3183-4729-A8FD-B4A04FE7F6CB}" presName="parentLin" presStyleCnt="0"/>
      <dgm:spPr/>
    </dgm:pt>
    <dgm:pt modelId="{7099F3EB-F732-4EAF-8406-560219A5B29A}" type="pres">
      <dgm:prSet presAssocID="{F7E2697F-3183-4729-A8FD-B4A04FE7F6CB}" presName="parentLeftMargin" presStyleLbl="node1" presStyleIdx="1" presStyleCnt="4"/>
      <dgm:spPr/>
    </dgm:pt>
    <dgm:pt modelId="{422BE97D-2D33-4027-B5E0-E32EF2875C3D}" type="pres">
      <dgm:prSet presAssocID="{F7E2697F-3183-4729-A8FD-B4A04FE7F6CB}" presName="parentText" presStyleLbl="node1" presStyleIdx="2" presStyleCnt="4">
        <dgm:presLayoutVars>
          <dgm:chMax val="0"/>
          <dgm:bulletEnabled val="1"/>
        </dgm:presLayoutVars>
      </dgm:prSet>
      <dgm:spPr/>
    </dgm:pt>
    <dgm:pt modelId="{CB89351C-C32B-4259-8225-8A8F861BD35C}" type="pres">
      <dgm:prSet presAssocID="{F7E2697F-3183-4729-A8FD-B4A04FE7F6CB}" presName="negativeSpace" presStyleCnt="0"/>
      <dgm:spPr/>
    </dgm:pt>
    <dgm:pt modelId="{14188EE6-3F5D-4E25-936A-050761E31D3A}" type="pres">
      <dgm:prSet presAssocID="{F7E2697F-3183-4729-A8FD-B4A04FE7F6CB}" presName="childText" presStyleLbl="conFgAcc1" presStyleIdx="2" presStyleCnt="4">
        <dgm:presLayoutVars>
          <dgm:bulletEnabled val="1"/>
        </dgm:presLayoutVars>
      </dgm:prSet>
      <dgm:spPr/>
    </dgm:pt>
    <dgm:pt modelId="{90800590-0B0B-4D59-B713-D039696EDDF3}" type="pres">
      <dgm:prSet presAssocID="{20E5EC22-17E6-4E2E-8CBF-68BB2655059B}" presName="spaceBetweenRectangles" presStyleCnt="0"/>
      <dgm:spPr/>
    </dgm:pt>
    <dgm:pt modelId="{BAD184F8-E826-47AC-B1D8-FB634FA489D4}" type="pres">
      <dgm:prSet presAssocID="{53A7591E-6497-4FB4-A005-30EDE8887DB3}" presName="parentLin" presStyleCnt="0"/>
      <dgm:spPr/>
    </dgm:pt>
    <dgm:pt modelId="{F1C4428F-0EF7-4480-8009-91EE24671127}" type="pres">
      <dgm:prSet presAssocID="{53A7591E-6497-4FB4-A005-30EDE8887DB3}" presName="parentLeftMargin" presStyleLbl="node1" presStyleIdx="2" presStyleCnt="4"/>
      <dgm:spPr/>
    </dgm:pt>
    <dgm:pt modelId="{D8CC89D8-14DD-4D3A-8DB4-B5C5873D2E6E}" type="pres">
      <dgm:prSet presAssocID="{53A7591E-6497-4FB4-A005-30EDE8887DB3}" presName="parentText" presStyleLbl="node1" presStyleIdx="3" presStyleCnt="4">
        <dgm:presLayoutVars>
          <dgm:chMax val="0"/>
          <dgm:bulletEnabled val="1"/>
        </dgm:presLayoutVars>
      </dgm:prSet>
      <dgm:spPr/>
    </dgm:pt>
    <dgm:pt modelId="{45217F01-19BB-4AE7-93B7-255DFDE4A794}" type="pres">
      <dgm:prSet presAssocID="{53A7591E-6497-4FB4-A005-30EDE8887DB3}" presName="negativeSpace" presStyleCnt="0"/>
      <dgm:spPr/>
    </dgm:pt>
    <dgm:pt modelId="{880E6EDC-63B0-44BC-9224-D86FCC556312}" type="pres">
      <dgm:prSet presAssocID="{53A7591E-6497-4FB4-A005-30EDE8887DB3}" presName="childText" presStyleLbl="conFgAcc1" presStyleIdx="3" presStyleCnt="4">
        <dgm:presLayoutVars>
          <dgm:bulletEnabled val="1"/>
        </dgm:presLayoutVars>
      </dgm:prSet>
      <dgm:spPr/>
    </dgm:pt>
  </dgm:ptLst>
  <dgm:cxnLst>
    <dgm:cxn modelId="{72E41501-5466-4CDA-8F1F-1F968144C0BC}" type="presOf" srcId="{CB3ABD2A-826F-4E59-8A43-C7330EBBF846}" destId="{14188EE6-3F5D-4E25-936A-050761E31D3A}" srcOrd="0" destOrd="2" presId="urn:microsoft.com/office/officeart/2005/8/layout/list1"/>
    <dgm:cxn modelId="{3F97AF05-6ADB-410D-B535-26EB31FE4265}" type="presOf" srcId="{53A7591E-6497-4FB4-A005-30EDE8887DB3}" destId="{F1C4428F-0EF7-4480-8009-91EE24671127}" srcOrd="0" destOrd="0" presId="urn:microsoft.com/office/officeart/2005/8/layout/list1"/>
    <dgm:cxn modelId="{73401A06-86BB-4809-B88D-463A23589440}" type="presOf" srcId="{F7E2697F-3183-4729-A8FD-B4A04FE7F6CB}" destId="{7099F3EB-F732-4EAF-8406-560219A5B29A}" srcOrd="0" destOrd="0" presId="urn:microsoft.com/office/officeart/2005/8/layout/list1"/>
    <dgm:cxn modelId="{DA1ED809-E57C-4E9F-BBC3-D0458302AC0B}" srcId="{F7E2697F-3183-4729-A8FD-B4A04FE7F6CB}" destId="{1691FCAB-ED19-4224-8BB0-941D86B73A0D}" srcOrd="0" destOrd="0" parTransId="{38485776-E586-405B-98EE-DD14C80A2334}" sibTransId="{B25C25B1-2A5E-438F-8D88-42BB54394491}"/>
    <dgm:cxn modelId="{B3E35C16-060C-4D19-9662-CD14BF168657}" srcId="{CE0A0535-BCC5-4B0F-8611-5E872D34C9B8}" destId="{84BC633C-05DE-4DC1-BC4B-EF31746852F9}" srcOrd="2" destOrd="0" parTransId="{A0C276C6-C089-42EF-955C-CD1C956A0FBD}" sibTransId="{5EAE79BF-59AF-4A1A-AEE1-EDD18BA1AF1E}"/>
    <dgm:cxn modelId="{1CB59F2E-3118-45AD-A1E8-FB9A0E239C6D}" srcId="{0B654E20-2903-4CFD-AD89-110F0E7A5024}" destId="{CE0A0535-BCC5-4B0F-8611-5E872D34C9B8}" srcOrd="0" destOrd="0" parTransId="{5184D0D2-B248-49EC-ADCD-4B14DD39432F}" sibTransId="{27087EB5-ED70-4B5A-A330-903905D4F875}"/>
    <dgm:cxn modelId="{73D9A136-AFB0-4F59-BF85-7A143BF39520}" srcId="{0B654E20-2903-4CFD-AD89-110F0E7A5024}" destId="{24817300-D45C-4BE4-B983-3B48CAC308FC}" srcOrd="1" destOrd="0" parTransId="{6D9324B5-A914-47AC-ACC5-A3B2EA2D4666}" sibTransId="{F93D7632-6615-48B4-A413-FD70DCB0123B}"/>
    <dgm:cxn modelId="{F82DB336-0DBA-4F52-8B0B-4EC633B0630A}" srcId="{0B654E20-2903-4CFD-AD89-110F0E7A5024}" destId="{F7E2697F-3183-4729-A8FD-B4A04FE7F6CB}" srcOrd="2" destOrd="0" parTransId="{8302A7F6-05B3-4644-B391-6F7F8F961679}" sibTransId="{20E5EC22-17E6-4E2E-8CBF-68BB2655059B}"/>
    <dgm:cxn modelId="{957E273A-0065-4726-BC9C-46EEC213F440}" srcId="{24817300-D45C-4BE4-B983-3B48CAC308FC}" destId="{9DFAC3BF-7032-4BB9-82C2-8BC2700162F7}" srcOrd="2" destOrd="0" parTransId="{32F27208-F1F4-41B0-BBC4-0984950B4006}" sibTransId="{85BFDB95-6C09-4228-9E57-04881502B210}"/>
    <dgm:cxn modelId="{E9678840-E555-462E-9EF0-CB76A57450DD}" type="presOf" srcId="{A0D9D2AA-11E7-42F2-9D8A-2D35E6E3A0AF}" destId="{F01BE6D6-8494-40D3-9594-4FA012283CFD}" srcOrd="0" destOrd="1" presId="urn:microsoft.com/office/officeart/2005/8/layout/list1"/>
    <dgm:cxn modelId="{26FCF55B-0891-4DC1-8FEF-2BF1238F0F0D}" type="presOf" srcId="{3E0A672A-A27E-4E3D-A441-6DD79BE92A2D}" destId="{F01BE6D6-8494-40D3-9594-4FA012283CFD}" srcOrd="0" destOrd="0" presId="urn:microsoft.com/office/officeart/2005/8/layout/list1"/>
    <dgm:cxn modelId="{934E855D-1671-439D-A09B-51367558304D}" type="presOf" srcId="{24817300-D45C-4BE4-B983-3B48CAC308FC}" destId="{68077807-A1BA-488E-8A8C-97AE79445CC6}" srcOrd="0" destOrd="0" presId="urn:microsoft.com/office/officeart/2005/8/layout/list1"/>
    <dgm:cxn modelId="{C766BF48-0C9E-4B3B-8396-6F7759D84736}" type="presOf" srcId="{0B654E20-2903-4CFD-AD89-110F0E7A5024}" destId="{635B28A1-15CE-4834-9BB1-7D719B07949D}" srcOrd="0" destOrd="0" presId="urn:microsoft.com/office/officeart/2005/8/layout/list1"/>
    <dgm:cxn modelId="{06EB7749-AF8B-4987-BB50-9A99D56EE12E}" type="presOf" srcId="{8C4AFB39-C25F-4680-9614-EBF50C0E9708}" destId="{14188EE6-3F5D-4E25-936A-050761E31D3A}" srcOrd="0" destOrd="1" presId="urn:microsoft.com/office/officeart/2005/8/layout/list1"/>
    <dgm:cxn modelId="{28860D4E-C42E-47CE-8D57-8F0105595ECD}" srcId="{0B654E20-2903-4CFD-AD89-110F0E7A5024}" destId="{53A7591E-6497-4FB4-A005-30EDE8887DB3}" srcOrd="3" destOrd="0" parTransId="{AE964A11-171B-413A-A216-950C3FD624DA}" sibTransId="{8914E3E2-56C2-4FAC-91D2-9F246368141D}"/>
    <dgm:cxn modelId="{F5635176-2FFE-4FEC-8E07-333B1AAD5C16}" type="presOf" srcId="{9DFAC3BF-7032-4BB9-82C2-8BC2700162F7}" destId="{932F4ED2-DEFF-4296-86E6-B71AC3871965}" srcOrd="0" destOrd="2" presId="urn:microsoft.com/office/officeart/2005/8/layout/list1"/>
    <dgm:cxn modelId="{DB7AF17E-8FEA-4E8E-8AC9-6CED2ABF9315}" type="presOf" srcId="{F7E2697F-3183-4729-A8FD-B4A04FE7F6CB}" destId="{422BE97D-2D33-4027-B5E0-E32EF2875C3D}" srcOrd="1" destOrd="0" presId="urn:microsoft.com/office/officeart/2005/8/layout/list1"/>
    <dgm:cxn modelId="{6814008E-70B1-4826-90D0-99EFF72263EA}" srcId="{F7E2697F-3183-4729-A8FD-B4A04FE7F6CB}" destId="{8C4AFB39-C25F-4680-9614-EBF50C0E9708}" srcOrd="1" destOrd="0" parTransId="{7578725F-8FBF-47D3-A7E0-7AA7B05B4253}" sibTransId="{D3B82022-3B0D-4B05-A3DA-2A446BCB106B}"/>
    <dgm:cxn modelId="{8092FD90-2F86-4DA8-B097-A572942246CC}" srcId="{CE0A0535-BCC5-4B0F-8611-5E872D34C9B8}" destId="{A0D9D2AA-11E7-42F2-9D8A-2D35E6E3A0AF}" srcOrd="1" destOrd="0" parTransId="{EAA9E6C2-0D56-4FA9-933F-3CDDEA86EB1A}" sibTransId="{C228098A-74E0-4A0A-B875-C5458D4499CB}"/>
    <dgm:cxn modelId="{88E36796-F321-41DB-82B0-0E44A016E62D}" srcId="{CE0A0535-BCC5-4B0F-8611-5E872D34C9B8}" destId="{3E0A672A-A27E-4E3D-A441-6DD79BE92A2D}" srcOrd="0" destOrd="0" parTransId="{0E39A794-B6E1-4805-9D87-F016DB2C110D}" sibTransId="{E218E19C-7F9B-412B-A256-CE700474C5C3}"/>
    <dgm:cxn modelId="{69CF889C-DA85-4465-8E46-76588E577AF1}" srcId="{24817300-D45C-4BE4-B983-3B48CAC308FC}" destId="{7BFE0FE6-5BF6-4EE7-AA0E-12D52CD5130D}" srcOrd="0" destOrd="0" parTransId="{5075BD79-9E05-414D-92DA-A02A7963B8A9}" sibTransId="{0B313621-597F-416A-857D-1DA1198950B1}"/>
    <dgm:cxn modelId="{C187E0A2-7BDA-4AB7-9FAD-FFA07326981B}" type="presOf" srcId="{CE0A0535-BCC5-4B0F-8611-5E872D34C9B8}" destId="{FD483D74-2EF4-4435-9E0C-46ECA47A4E87}" srcOrd="0" destOrd="0" presId="urn:microsoft.com/office/officeart/2005/8/layout/list1"/>
    <dgm:cxn modelId="{507594A8-F96C-4A1F-92F9-154F375FFD83}" srcId="{F7E2697F-3183-4729-A8FD-B4A04FE7F6CB}" destId="{CB3ABD2A-826F-4E59-8A43-C7330EBBF846}" srcOrd="2" destOrd="0" parTransId="{2E0993B2-C59A-457D-A5C9-6BC80BBDB4AA}" sibTransId="{F4AEB28D-F58C-4A6D-9FA4-EEF5CB374BD3}"/>
    <dgm:cxn modelId="{B0B905A9-9182-4BAA-BFFB-E348A5BB7F1A}" type="presOf" srcId="{1691FCAB-ED19-4224-8BB0-941D86B73A0D}" destId="{14188EE6-3F5D-4E25-936A-050761E31D3A}" srcOrd="0" destOrd="0" presId="urn:microsoft.com/office/officeart/2005/8/layout/list1"/>
    <dgm:cxn modelId="{C16E21C2-82AF-46E1-B84F-23D9D4476C2F}" type="presOf" srcId="{24817300-D45C-4BE4-B983-3B48CAC308FC}" destId="{6784FE81-7F44-4B87-B1F9-194F9D7D27AF}" srcOrd="1" destOrd="0" presId="urn:microsoft.com/office/officeart/2005/8/layout/list1"/>
    <dgm:cxn modelId="{F9B3F6C4-C7B1-4F91-907F-6F5C8103C130}" type="presOf" srcId="{53A7591E-6497-4FB4-A005-30EDE8887DB3}" destId="{D8CC89D8-14DD-4D3A-8DB4-B5C5873D2E6E}" srcOrd="1" destOrd="0" presId="urn:microsoft.com/office/officeart/2005/8/layout/list1"/>
    <dgm:cxn modelId="{D69D87E5-50AE-4183-962A-233436404653}" type="presOf" srcId="{CE0A0535-BCC5-4B0F-8611-5E872D34C9B8}" destId="{8B64A89B-490E-4975-BEF2-7EBF2A19522F}" srcOrd="1" destOrd="0" presId="urn:microsoft.com/office/officeart/2005/8/layout/list1"/>
    <dgm:cxn modelId="{0B6404EA-11C1-4DBB-B8FF-7CC7487C294A}" srcId="{24817300-D45C-4BE4-B983-3B48CAC308FC}" destId="{4CCC4374-A3BC-4726-9080-693E1F598C22}" srcOrd="1" destOrd="0" parTransId="{63CF0428-50A5-42A2-BC0A-881BB1B45787}" sibTransId="{34397158-B792-4D38-A903-A3D9AA64FF6E}"/>
    <dgm:cxn modelId="{D88EA3EC-A3D2-4B5F-8EB5-09E7C002218D}" type="presOf" srcId="{4CCC4374-A3BC-4726-9080-693E1F598C22}" destId="{932F4ED2-DEFF-4296-86E6-B71AC3871965}" srcOrd="0" destOrd="1" presId="urn:microsoft.com/office/officeart/2005/8/layout/list1"/>
    <dgm:cxn modelId="{CACF9EF5-3C48-49BD-A145-1830EF965036}" type="presOf" srcId="{84BC633C-05DE-4DC1-BC4B-EF31746852F9}" destId="{F01BE6D6-8494-40D3-9594-4FA012283CFD}" srcOrd="0" destOrd="2" presId="urn:microsoft.com/office/officeart/2005/8/layout/list1"/>
    <dgm:cxn modelId="{03FC58FC-2032-485C-9708-B918B919F5BC}" type="presOf" srcId="{7BFE0FE6-5BF6-4EE7-AA0E-12D52CD5130D}" destId="{932F4ED2-DEFF-4296-86E6-B71AC3871965}" srcOrd="0" destOrd="0" presId="urn:microsoft.com/office/officeart/2005/8/layout/list1"/>
    <dgm:cxn modelId="{AEB98BDE-132B-423C-A308-3A0923A10CBF}" type="presParOf" srcId="{635B28A1-15CE-4834-9BB1-7D719B07949D}" destId="{20BFF31A-C726-4ADC-BDD0-1C571075B95E}" srcOrd="0" destOrd="0" presId="urn:microsoft.com/office/officeart/2005/8/layout/list1"/>
    <dgm:cxn modelId="{650FE6F3-0488-4246-B69C-DE29E71F1966}" type="presParOf" srcId="{20BFF31A-C726-4ADC-BDD0-1C571075B95E}" destId="{FD483D74-2EF4-4435-9E0C-46ECA47A4E87}" srcOrd="0" destOrd="0" presId="urn:microsoft.com/office/officeart/2005/8/layout/list1"/>
    <dgm:cxn modelId="{8E4F5982-BCB7-4080-BA72-5DE99575EBCD}" type="presParOf" srcId="{20BFF31A-C726-4ADC-BDD0-1C571075B95E}" destId="{8B64A89B-490E-4975-BEF2-7EBF2A19522F}" srcOrd="1" destOrd="0" presId="urn:microsoft.com/office/officeart/2005/8/layout/list1"/>
    <dgm:cxn modelId="{494C3CCF-A9D5-4CCC-8684-952573A34FA5}" type="presParOf" srcId="{635B28A1-15CE-4834-9BB1-7D719B07949D}" destId="{4A30D962-A44F-4948-8215-704E0179784D}" srcOrd="1" destOrd="0" presId="urn:microsoft.com/office/officeart/2005/8/layout/list1"/>
    <dgm:cxn modelId="{9D6BC58E-4386-44E8-81AD-43DA13266E66}" type="presParOf" srcId="{635B28A1-15CE-4834-9BB1-7D719B07949D}" destId="{F01BE6D6-8494-40D3-9594-4FA012283CFD}" srcOrd="2" destOrd="0" presId="urn:microsoft.com/office/officeart/2005/8/layout/list1"/>
    <dgm:cxn modelId="{CDE5CB6B-27E1-4076-A594-557745B7AB82}" type="presParOf" srcId="{635B28A1-15CE-4834-9BB1-7D719B07949D}" destId="{496C249C-D444-4F64-9280-23D7B27350E2}" srcOrd="3" destOrd="0" presId="urn:microsoft.com/office/officeart/2005/8/layout/list1"/>
    <dgm:cxn modelId="{530E6137-87A1-4D51-ADDB-62EF35587ACB}" type="presParOf" srcId="{635B28A1-15CE-4834-9BB1-7D719B07949D}" destId="{4A2320A6-F4AD-4153-8125-9F1D8763147D}" srcOrd="4" destOrd="0" presId="urn:microsoft.com/office/officeart/2005/8/layout/list1"/>
    <dgm:cxn modelId="{4B259432-A6EB-4A4E-A309-FE0678AE9E6A}" type="presParOf" srcId="{4A2320A6-F4AD-4153-8125-9F1D8763147D}" destId="{68077807-A1BA-488E-8A8C-97AE79445CC6}" srcOrd="0" destOrd="0" presId="urn:microsoft.com/office/officeart/2005/8/layout/list1"/>
    <dgm:cxn modelId="{03C768CF-5E14-4FFD-BF90-8020CAE919C7}" type="presParOf" srcId="{4A2320A6-F4AD-4153-8125-9F1D8763147D}" destId="{6784FE81-7F44-4B87-B1F9-194F9D7D27AF}" srcOrd="1" destOrd="0" presId="urn:microsoft.com/office/officeart/2005/8/layout/list1"/>
    <dgm:cxn modelId="{A8CAD8BC-4225-4C33-A13D-4A9CB58C3659}" type="presParOf" srcId="{635B28A1-15CE-4834-9BB1-7D719B07949D}" destId="{1450B9EF-706B-425F-9C9B-21290D78B18D}" srcOrd="5" destOrd="0" presId="urn:microsoft.com/office/officeart/2005/8/layout/list1"/>
    <dgm:cxn modelId="{509B45FF-5171-480F-B6B5-E1EDD6BE0F1E}" type="presParOf" srcId="{635B28A1-15CE-4834-9BB1-7D719B07949D}" destId="{932F4ED2-DEFF-4296-86E6-B71AC3871965}" srcOrd="6" destOrd="0" presId="urn:microsoft.com/office/officeart/2005/8/layout/list1"/>
    <dgm:cxn modelId="{A79966F8-3046-4843-B118-557347F3E7D4}" type="presParOf" srcId="{635B28A1-15CE-4834-9BB1-7D719B07949D}" destId="{4D9BA4FA-C7C4-4EF9-9B5D-8E7E2E7846EF}" srcOrd="7" destOrd="0" presId="urn:microsoft.com/office/officeart/2005/8/layout/list1"/>
    <dgm:cxn modelId="{606DDA6F-E2CE-46CD-A1D1-18826F1ADAD2}" type="presParOf" srcId="{635B28A1-15CE-4834-9BB1-7D719B07949D}" destId="{6B7C485F-F411-49E5-8C23-D99B7414A8D1}" srcOrd="8" destOrd="0" presId="urn:microsoft.com/office/officeart/2005/8/layout/list1"/>
    <dgm:cxn modelId="{F6A72EDB-A5BF-49BE-9532-77289E71240E}" type="presParOf" srcId="{6B7C485F-F411-49E5-8C23-D99B7414A8D1}" destId="{7099F3EB-F732-4EAF-8406-560219A5B29A}" srcOrd="0" destOrd="0" presId="urn:microsoft.com/office/officeart/2005/8/layout/list1"/>
    <dgm:cxn modelId="{DF7ABA92-F31B-4074-9D0F-43C4DA82B543}" type="presParOf" srcId="{6B7C485F-F411-49E5-8C23-D99B7414A8D1}" destId="{422BE97D-2D33-4027-B5E0-E32EF2875C3D}" srcOrd="1" destOrd="0" presId="urn:microsoft.com/office/officeart/2005/8/layout/list1"/>
    <dgm:cxn modelId="{929B49F4-1E8D-4E41-A7BF-ACE4DAE3FAA8}" type="presParOf" srcId="{635B28A1-15CE-4834-9BB1-7D719B07949D}" destId="{CB89351C-C32B-4259-8225-8A8F861BD35C}" srcOrd="9" destOrd="0" presId="urn:microsoft.com/office/officeart/2005/8/layout/list1"/>
    <dgm:cxn modelId="{1E3F3A78-C69B-4B7F-AADD-AE58B4C5400D}" type="presParOf" srcId="{635B28A1-15CE-4834-9BB1-7D719B07949D}" destId="{14188EE6-3F5D-4E25-936A-050761E31D3A}" srcOrd="10" destOrd="0" presId="urn:microsoft.com/office/officeart/2005/8/layout/list1"/>
    <dgm:cxn modelId="{563DC726-6150-4D5C-AB62-2AABDD9914D1}" type="presParOf" srcId="{635B28A1-15CE-4834-9BB1-7D719B07949D}" destId="{90800590-0B0B-4D59-B713-D039696EDDF3}" srcOrd="11" destOrd="0" presId="urn:microsoft.com/office/officeart/2005/8/layout/list1"/>
    <dgm:cxn modelId="{A1F1722D-B496-4A71-8D22-0E1A5164B105}" type="presParOf" srcId="{635B28A1-15CE-4834-9BB1-7D719B07949D}" destId="{BAD184F8-E826-47AC-B1D8-FB634FA489D4}" srcOrd="12" destOrd="0" presId="urn:microsoft.com/office/officeart/2005/8/layout/list1"/>
    <dgm:cxn modelId="{809888BE-60A0-44C9-951C-1D385F383075}" type="presParOf" srcId="{BAD184F8-E826-47AC-B1D8-FB634FA489D4}" destId="{F1C4428F-0EF7-4480-8009-91EE24671127}" srcOrd="0" destOrd="0" presId="urn:microsoft.com/office/officeart/2005/8/layout/list1"/>
    <dgm:cxn modelId="{27FC6803-7C6B-44A9-95A4-6FFD31DED7E5}" type="presParOf" srcId="{BAD184F8-E826-47AC-B1D8-FB634FA489D4}" destId="{D8CC89D8-14DD-4D3A-8DB4-B5C5873D2E6E}" srcOrd="1" destOrd="0" presId="urn:microsoft.com/office/officeart/2005/8/layout/list1"/>
    <dgm:cxn modelId="{A6706086-37DD-4DEE-90BE-99EAC01262C0}" type="presParOf" srcId="{635B28A1-15CE-4834-9BB1-7D719B07949D}" destId="{45217F01-19BB-4AE7-93B7-255DFDE4A794}" srcOrd="13" destOrd="0" presId="urn:microsoft.com/office/officeart/2005/8/layout/list1"/>
    <dgm:cxn modelId="{484A3F32-0495-4ED8-BB52-4E8F20AFBFDA}" type="presParOf" srcId="{635B28A1-15CE-4834-9BB1-7D719B07949D}" destId="{880E6EDC-63B0-44BC-9224-D86FCC55631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641C2E-C8E9-4493-90C0-24BE24711CC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A1556E8-9A8F-4B39-BC5E-CB035EADBC29}">
      <dgm:prSet/>
      <dgm:spPr/>
      <dgm:t>
        <a:bodyPr/>
        <a:lstStyle/>
        <a:p>
          <a:pPr rtl="0"/>
          <a:r>
            <a:rPr lang="en-US" b="0" dirty="0"/>
            <a:t>How will the project be governed?</a:t>
          </a:r>
          <a:endParaRPr lang="en-US" dirty="0"/>
        </a:p>
      </dgm:t>
    </dgm:pt>
    <dgm:pt modelId="{5B00CFA9-973A-4045-930E-8EADA07D965B}" type="parTrans" cxnId="{CB94A058-E7F0-4029-9C4E-1FFB1DBD94EE}">
      <dgm:prSet/>
      <dgm:spPr/>
      <dgm:t>
        <a:bodyPr/>
        <a:lstStyle/>
        <a:p>
          <a:endParaRPr lang="en-US"/>
        </a:p>
      </dgm:t>
    </dgm:pt>
    <dgm:pt modelId="{43B369EF-C2CA-4720-BE91-48ABAF782E83}" type="sibTrans" cxnId="{CB94A058-E7F0-4029-9C4E-1FFB1DBD94EE}">
      <dgm:prSet/>
      <dgm:spPr/>
      <dgm:t>
        <a:bodyPr/>
        <a:lstStyle/>
        <a:p>
          <a:endParaRPr lang="en-US"/>
        </a:p>
      </dgm:t>
    </dgm:pt>
    <dgm:pt modelId="{035F37D4-FBF2-47D2-89B5-078E3F201B82}">
      <dgm:prSet/>
      <dgm:spPr/>
      <dgm:t>
        <a:bodyPr/>
        <a:lstStyle/>
        <a:p>
          <a:pPr rtl="0"/>
          <a:r>
            <a:rPr lang="en-US" dirty="0"/>
            <a:t>Organization, roles and responsibilities</a:t>
          </a:r>
        </a:p>
      </dgm:t>
    </dgm:pt>
    <dgm:pt modelId="{036B2360-FC44-417D-8B34-6333FB2C82A6}" type="parTrans" cxnId="{4636EB45-5061-432E-B2CC-6EAF644BB79A}">
      <dgm:prSet/>
      <dgm:spPr/>
      <dgm:t>
        <a:bodyPr/>
        <a:lstStyle/>
        <a:p>
          <a:endParaRPr lang="en-US"/>
        </a:p>
      </dgm:t>
    </dgm:pt>
    <dgm:pt modelId="{C29C5C63-C8CA-4C7B-905A-7C88B572B697}" type="sibTrans" cxnId="{4636EB45-5061-432E-B2CC-6EAF644BB79A}">
      <dgm:prSet/>
      <dgm:spPr/>
      <dgm:t>
        <a:bodyPr/>
        <a:lstStyle/>
        <a:p>
          <a:endParaRPr lang="en-US"/>
        </a:p>
      </dgm:t>
    </dgm:pt>
    <dgm:pt modelId="{EE74C27A-7623-40EA-81A0-EAA78F7CC69A}">
      <dgm:prSet/>
      <dgm:spPr/>
      <dgm:t>
        <a:bodyPr/>
        <a:lstStyle/>
        <a:p>
          <a:pPr rtl="0"/>
          <a:r>
            <a:rPr lang="en-US" dirty="0"/>
            <a:t>Reporting, internal and external</a:t>
          </a:r>
        </a:p>
      </dgm:t>
    </dgm:pt>
    <dgm:pt modelId="{C703B889-BAAC-4401-AA1B-7C0200AFC21D}" type="parTrans" cxnId="{1F832910-91C6-48AE-91CD-70F6B7F9B117}">
      <dgm:prSet/>
      <dgm:spPr/>
      <dgm:t>
        <a:bodyPr/>
        <a:lstStyle/>
        <a:p>
          <a:endParaRPr lang="en-US"/>
        </a:p>
      </dgm:t>
    </dgm:pt>
    <dgm:pt modelId="{D91E4BFE-4CE3-45F6-8343-1261E8F544C3}" type="sibTrans" cxnId="{1F832910-91C6-48AE-91CD-70F6B7F9B117}">
      <dgm:prSet/>
      <dgm:spPr/>
      <dgm:t>
        <a:bodyPr/>
        <a:lstStyle/>
        <a:p>
          <a:endParaRPr lang="en-US"/>
        </a:p>
      </dgm:t>
    </dgm:pt>
    <dgm:pt modelId="{8F4A4148-35DA-44B8-9809-EF5BED912A28}">
      <dgm:prSet/>
      <dgm:spPr/>
      <dgm:t>
        <a:bodyPr/>
        <a:lstStyle/>
        <a:p>
          <a:pPr rtl="0"/>
          <a:r>
            <a:rPr lang="en-US" b="0" dirty="0"/>
            <a:t>How will we work with the Client?</a:t>
          </a:r>
          <a:endParaRPr lang="en-US" dirty="0"/>
        </a:p>
      </dgm:t>
    </dgm:pt>
    <dgm:pt modelId="{FBE1EC23-77E1-4866-AA39-1E6D1EC0AD05}" type="parTrans" cxnId="{10C1AB4E-558F-419D-86FB-905DD2930C04}">
      <dgm:prSet/>
      <dgm:spPr/>
      <dgm:t>
        <a:bodyPr/>
        <a:lstStyle/>
        <a:p>
          <a:endParaRPr lang="en-US"/>
        </a:p>
      </dgm:t>
    </dgm:pt>
    <dgm:pt modelId="{B24E70CF-14C9-4690-8978-1DD5B2BF9641}" type="sibTrans" cxnId="{10C1AB4E-558F-419D-86FB-905DD2930C04}">
      <dgm:prSet/>
      <dgm:spPr/>
      <dgm:t>
        <a:bodyPr/>
        <a:lstStyle/>
        <a:p>
          <a:endParaRPr lang="en-US"/>
        </a:p>
      </dgm:t>
    </dgm:pt>
    <dgm:pt modelId="{C1F1F2D0-C41A-4425-9758-99B94FAB9A10}">
      <dgm:prSet/>
      <dgm:spPr/>
      <dgm:t>
        <a:bodyPr/>
        <a:lstStyle/>
        <a:p>
          <a:pPr rtl="0"/>
          <a:r>
            <a:rPr lang="en-US" b="0" dirty="0"/>
            <a:t>How will the delivery of the solution be achieved?</a:t>
          </a:r>
          <a:endParaRPr lang="en-US" dirty="0"/>
        </a:p>
      </dgm:t>
    </dgm:pt>
    <dgm:pt modelId="{8B67F69D-BF7E-489F-B697-B5F46D8034B2}" type="parTrans" cxnId="{30C5ACD3-0EEE-4407-8D84-8AF228960819}">
      <dgm:prSet/>
      <dgm:spPr/>
      <dgm:t>
        <a:bodyPr/>
        <a:lstStyle/>
        <a:p>
          <a:endParaRPr lang="en-US"/>
        </a:p>
      </dgm:t>
    </dgm:pt>
    <dgm:pt modelId="{67F5DE99-C995-4392-A58E-73933945696E}" type="sibTrans" cxnId="{30C5ACD3-0EEE-4407-8D84-8AF228960819}">
      <dgm:prSet/>
      <dgm:spPr/>
      <dgm:t>
        <a:bodyPr/>
        <a:lstStyle/>
        <a:p>
          <a:endParaRPr lang="en-US"/>
        </a:p>
      </dgm:t>
    </dgm:pt>
    <dgm:pt modelId="{CFD17084-22B1-49AE-B07B-2601771F4B75}">
      <dgm:prSet/>
      <dgm:spPr/>
      <dgm:t>
        <a:bodyPr/>
        <a:lstStyle/>
        <a:p>
          <a:pPr rtl="0"/>
          <a:r>
            <a:rPr lang="en-US" dirty="0"/>
            <a:t>Requirements gathering</a:t>
          </a:r>
        </a:p>
      </dgm:t>
    </dgm:pt>
    <dgm:pt modelId="{FE71FB20-0E86-4430-974E-255F9A2DED4A}" type="parTrans" cxnId="{FB24A283-CDF4-4C3B-BABF-6E0917798D2F}">
      <dgm:prSet/>
      <dgm:spPr/>
      <dgm:t>
        <a:bodyPr/>
        <a:lstStyle/>
        <a:p>
          <a:endParaRPr lang="en-US"/>
        </a:p>
      </dgm:t>
    </dgm:pt>
    <dgm:pt modelId="{A5D5F4E3-340A-488E-8D73-0680AC6BB1DE}" type="sibTrans" cxnId="{FB24A283-CDF4-4C3B-BABF-6E0917798D2F}">
      <dgm:prSet/>
      <dgm:spPr/>
      <dgm:t>
        <a:bodyPr/>
        <a:lstStyle/>
        <a:p>
          <a:endParaRPr lang="en-US"/>
        </a:p>
      </dgm:t>
    </dgm:pt>
    <dgm:pt modelId="{EA838E28-9EBD-48F0-B0D4-AE901DDC31F9}">
      <dgm:prSet/>
      <dgm:spPr/>
      <dgm:t>
        <a:bodyPr/>
        <a:lstStyle/>
        <a:p>
          <a:pPr rtl="0"/>
          <a:r>
            <a:rPr lang="en-US" dirty="0"/>
            <a:t>Development  Approach</a:t>
          </a:r>
        </a:p>
      </dgm:t>
    </dgm:pt>
    <dgm:pt modelId="{91A3A80C-2227-43C1-9A32-0DDAECC2DEA4}" type="parTrans" cxnId="{E7F0DE8D-3E26-4AC2-AFAA-28AA86D2DCFF}">
      <dgm:prSet/>
      <dgm:spPr/>
      <dgm:t>
        <a:bodyPr/>
        <a:lstStyle/>
        <a:p>
          <a:endParaRPr lang="en-US"/>
        </a:p>
      </dgm:t>
    </dgm:pt>
    <dgm:pt modelId="{FE6E6C4D-A285-4F1F-800F-FC812A7C5C83}" type="sibTrans" cxnId="{E7F0DE8D-3E26-4AC2-AFAA-28AA86D2DCFF}">
      <dgm:prSet/>
      <dgm:spPr/>
      <dgm:t>
        <a:bodyPr/>
        <a:lstStyle/>
        <a:p>
          <a:endParaRPr lang="en-US"/>
        </a:p>
      </dgm:t>
    </dgm:pt>
    <dgm:pt modelId="{AC09F458-4339-4AAE-BC55-7BE540C890F9}">
      <dgm:prSet/>
      <dgm:spPr/>
      <dgm:t>
        <a:bodyPr/>
        <a:lstStyle/>
        <a:p>
          <a:pPr rtl="0"/>
          <a:r>
            <a:rPr lang="en-US" dirty="0"/>
            <a:t>Work location – On Shore/ Offshore / Client</a:t>
          </a:r>
        </a:p>
      </dgm:t>
    </dgm:pt>
    <dgm:pt modelId="{BABE1A08-BD55-43EC-84BE-6E8692772620}" type="parTrans" cxnId="{B630E7E5-BE78-4CA6-8D11-3B68DD02D589}">
      <dgm:prSet/>
      <dgm:spPr/>
      <dgm:t>
        <a:bodyPr/>
        <a:lstStyle/>
        <a:p>
          <a:endParaRPr lang="en-US"/>
        </a:p>
      </dgm:t>
    </dgm:pt>
    <dgm:pt modelId="{C5D1C181-AF38-4CA4-9AE0-6BC4F85A5997}" type="sibTrans" cxnId="{B630E7E5-BE78-4CA6-8D11-3B68DD02D589}">
      <dgm:prSet/>
      <dgm:spPr/>
      <dgm:t>
        <a:bodyPr/>
        <a:lstStyle/>
        <a:p>
          <a:endParaRPr lang="en-US"/>
        </a:p>
      </dgm:t>
    </dgm:pt>
    <dgm:pt modelId="{512610E2-4B5E-498F-9F05-3E55680D7643}">
      <dgm:prSet/>
      <dgm:spPr/>
      <dgm:t>
        <a:bodyPr/>
        <a:lstStyle/>
        <a:p>
          <a:pPr rtl="0"/>
          <a:r>
            <a:rPr lang="en-US" dirty="0"/>
            <a:t>Approach to testing</a:t>
          </a:r>
        </a:p>
      </dgm:t>
    </dgm:pt>
    <dgm:pt modelId="{32A280C2-2950-420B-9E65-C466655DF6B0}" type="parTrans" cxnId="{808FFBF7-C688-481D-A233-18527EDFFF22}">
      <dgm:prSet/>
      <dgm:spPr/>
      <dgm:t>
        <a:bodyPr/>
        <a:lstStyle/>
        <a:p>
          <a:endParaRPr lang="en-US"/>
        </a:p>
      </dgm:t>
    </dgm:pt>
    <dgm:pt modelId="{99064D7E-6543-496F-8B9A-D8E67C8D68B4}" type="sibTrans" cxnId="{808FFBF7-C688-481D-A233-18527EDFFF22}">
      <dgm:prSet/>
      <dgm:spPr/>
      <dgm:t>
        <a:bodyPr/>
        <a:lstStyle/>
        <a:p>
          <a:endParaRPr lang="en-US"/>
        </a:p>
      </dgm:t>
    </dgm:pt>
    <dgm:pt modelId="{1CE3F1E3-CC2B-49A4-BC5D-6079E39A5189}">
      <dgm:prSet/>
      <dgm:spPr/>
      <dgm:t>
        <a:bodyPr/>
        <a:lstStyle/>
        <a:p>
          <a:pPr rtl="0"/>
          <a:r>
            <a:rPr lang="en-US" dirty="0"/>
            <a:t>Implementation into Live operation and ongoing Support</a:t>
          </a:r>
        </a:p>
      </dgm:t>
    </dgm:pt>
    <dgm:pt modelId="{E7C477CE-C9F0-4F0E-96A4-03FE846CE5E1}" type="parTrans" cxnId="{8150C7D9-2BA4-4C9B-9A9E-CD44F6503E2B}">
      <dgm:prSet/>
      <dgm:spPr/>
      <dgm:t>
        <a:bodyPr/>
        <a:lstStyle/>
        <a:p>
          <a:endParaRPr lang="en-US"/>
        </a:p>
      </dgm:t>
    </dgm:pt>
    <dgm:pt modelId="{75D7EAE4-13BB-4948-9985-7FC9356BDA69}" type="sibTrans" cxnId="{8150C7D9-2BA4-4C9B-9A9E-CD44F6503E2B}">
      <dgm:prSet/>
      <dgm:spPr/>
      <dgm:t>
        <a:bodyPr/>
        <a:lstStyle/>
        <a:p>
          <a:endParaRPr lang="en-US"/>
        </a:p>
      </dgm:t>
    </dgm:pt>
    <dgm:pt modelId="{429E4761-77B3-49A8-BCBE-3D6DAD3CE309}">
      <dgm:prSet/>
      <dgm:spPr/>
      <dgm:t>
        <a:bodyPr/>
        <a:lstStyle/>
        <a:p>
          <a:pPr rtl="0"/>
          <a:r>
            <a:rPr lang="en-US" b="0" dirty="0"/>
            <a:t>How will the project be managed?</a:t>
          </a:r>
          <a:endParaRPr lang="en-US" dirty="0"/>
        </a:p>
      </dgm:t>
    </dgm:pt>
    <dgm:pt modelId="{9A566B24-0988-498E-8C75-168F8B63AA3C}" type="parTrans" cxnId="{BD5DD04C-1C7F-43CD-A6E0-51ED7D4EA3A0}">
      <dgm:prSet/>
      <dgm:spPr/>
      <dgm:t>
        <a:bodyPr/>
        <a:lstStyle/>
        <a:p>
          <a:endParaRPr lang="en-US"/>
        </a:p>
      </dgm:t>
    </dgm:pt>
    <dgm:pt modelId="{F492EE02-642C-4E81-AD34-30149ADFC7F3}" type="sibTrans" cxnId="{BD5DD04C-1C7F-43CD-A6E0-51ED7D4EA3A0}">
      <dgm:prSet/>
      <dgm:spPr/>
      <dgm:t>
        <a:bodyPr/>
        <a:lstStyle/>
        <a:p>
          <a:endParaRPr lang="en-US"/>
        </a:p>
      </dgm:t>
    </dgm:pt>
    <dgm:pt modelId="{7C490D4F-A9E4-48F7-B914-C3A27B97EA5C}">
      <dgm:prSet/>
      <dgm:spPr/>
      <dgm:t>
        <a:bodyPr/>
        <a:lstStyle/>
        <a:p>
          <a:pPr rtl="0"/>
          <a:r>
            <a:rPr lang="en-US" dirty="0"/>
            <a:t>Methods and Processes to be followed</a:t>
          </a:r>
        </a:p>
      </dgm:t>
    </dgm:pt>
    <dgm:pt modelId="{EB4CA7EE-733C-44BD-946E-85E6456020D1}" type="parTrans" cxnId="{6149C382-D925-476C-AC1B-836951586AF1}">
      <dgm:prSet/>
      <dgm:spPr/>
      <dgm:t>
        <a:bodyPr/>
        <a:lstStyle/>
        <a:p>
          <a:endParaRPr lang="en-US"/>
        </a:p>
      </dgm:t>
    </dgm:pt>
    <dgm:pt modelId="{39B3B5C5-402E-4859-8EC4-FE7261248A7A}" type="sibTrans" cxnId="{6149C382-D925-476C-AC1B-836951586AF1}">
      <dgm:prSet/>
      <dgm:spPr/>
      <dgm:t>
        <a:bodyPr/>
        <a:lstStyle/>
        <a:p>
          <a:endParaRPr lang="en-US"/>
        </a:p>
      </dgm:t>
    </dgm:pt>
    <dgm:pt modelId="{B74247DE-9F1F-4F72-9502-717835B47A1D}">
      <dgm:prSet/>
      <dgm:spPr/>
      <dgm:t>
        <a:bodyPr/>
        <a:lstStyle/>
        <a:p>
          <a:pPr rtl="0"/>
          <a:r>
            <a:rPr lang="en-US" dirty="0"/>
            <a:t>Quality Management</a:t>
          </a:r>
        </a:p>
      </dgm:t>
    </dgm:pt>
    <dgm:pt modelId="{CC963B8F-DB37-4A75-A2AD-03AF82E936DD}" type="parTrans" cxnId="{EDD1E056-9A02-4754-B9C9-A38C57BEA0A5}">
      <dgm:prSet/>
      <dgm:spPr/>
      <dgm:t>
        <a:bodyPr/>
        <a:lstStyle/>
        <a:p>
          <a:endParaRPr lang="en-US"/>
        </a:p>
      </dgm:t>
    </dgm:pt>
    <dgm:pt modelId="{23D1B9F2-0E70-49C4-AE62-C94F844FB819}" type="sibTrans" cxnId="{EDD1E056-9A02-4754-B9C9-A38C57BEA0A5}">
      <dgm:prSet/>
      <dgm:spPr/>
      <dgm:t>
        <a:bodyPr/>
        <a:lstStyle/>
        <a:p>
          <a:endParaRPr lang="en-US"/>
        </a:p>
      </dgm:t>
    </dgm:pt>
    <dgm:pt modelId="{14E12846-0CDE-4DC1-9123-1A5E48132BB3}">
      <dgm:prSet/>
      <dgm:spPr/>
      <dgm:t>
        <a:bodyPr/>
        <a:lstStyle/>
        <a:p>
          <a:pPr rtl="0"/>
          <a:r>
            <a:rPr lang="en-US" dirty="0"/>
            <a:t>Management of Suppliers</a:t>
          </a:r>
        </a:p>
      </dgm:t>
    </dgm:pt>
    <dgm:pt modelId="{78B6D2F7-C876-48F0-AE07-A129FC44F570}" type="parTrans" cxnId="{16736B8F-764A-4C7B-B038-BEFB8E1F5846}">
      <dgm:prSet/>
      <dgm:spPr/>
      <dgm:t>
        <a:bodyPr/>
        <a:lstStyle/>
        <a:p>
          <a:endParaRPr lang="en-US"/>
        </a:p>
      </dgm:t>
    </dgm:pt>
    <dgm:pt modelId="{B4FF01CB-E643-4B3D-AECC-64C891120CB3}" type="sibTrans" cxnId="{16736B8F-764A-4C7B-B038-BEFB8E1F5846}">
      <dgm:prSet/>
      <dgm:spPr/>
      <dgm:t>
        <a:bodyPr/>
        <a:lstStyle/>
        <a:p>
          <a:endParaRPr lang="en-US"/>
        </a:p>
      </dgm:t>
    </dgm:pt>
    <dgm:pt modelId="{C5ACBB88-365C-403B-8481-1DE67770805F}" type="pres">
      <dgm:prSet presAssocID="{14641C2E-C8E9-4493-90C0-24BE24711CC7}" presName="linear" presStyleCnt="0">
        <dgm:presLayoutVars>
          <dgm:animLvl val="lvl"/>
          <dgm:resizeHandles val="exact"/>
        </dgm:presLayoutVars>
      </dgm:prSet>
      <dgm:spPr/>
    </dgm:pt>
    <dgm:pt modelId="{32EF7905-D42B-460B-AE65-F90B74D9DD03}" type="pres">
      <dgm:prSet presAssocID="{CA1556E8-9A8F-4B39-BC5E-CB035EADBC29}" presName="parentText" presStyleLbl="node1" presStyleIdx="0" presStyleCnt="4">
        <dgm:presLayoutVars>
          <dgm:chMax val="0"/>
          <dgm:bulletEnabled val="1"/>
        </dgm:presLayoutVars>
      </dgm:prSet>
      <dgm:spPr/>
    </dgm:pt>
    <dgm:pt modelId="{2E0599EF-030E-434D-A577-12A980413F42}" type="pres">
      <dgm:prSet presAssocID="{CA1556E8-9A8F-4B39-BC5E-CB035EADBC29}" presName="childText" presStyleLbl="revTx" presStyleIdx="0" presStyleCnt="3">
        <dgm:presLayoutVars>
          <dgm:bulletEnabled val="1"/>
        </dgm:presLayoutVars>
      </dgm:prSet>
      <dgm:spPr/>
    </dgm:pt>
    <dgm:pt modelId="{77C28964-F192-43CF-B8B7-5CD257E43E56}" type="pres">
      <dgm:prSet presAssocID="{8F4A4148-35DA-44B8-9809-EF5BED912A28}" presName="parentText" presStyleLbl="node1" presStyleIdx="1" presStyleCnt="4">
        <dgm:presLayoutVars>
          <dgm:chMax val="0"/>
          <dgm:bulletEnabled val="1"/>
        </dgm:presLayoutVars>
      </dgm:prSet>
      <dgm:spPr/>
    </dgm:pt>
    <dgm:pt modelId="{5F576003-F8BC-4FA3-BA0C-FF730A829A32}" type="pres">
      <dgm:prSet presAssocID="{B24E70CF-14C9-4690-8978-1DD5B2BF9641}" presName="spacer" presStyleCnt="0"/>
      <dgm:spPr/>
    </dgm:pt>
    <dgm:pt modelId="{CE0569FB-1EC8-4013-A920-BE4F00F96E1E}" type="pres">
      <dgm:prSet presAssocID="{C1F1F2D0-C41A-4425-9758-99B94FAB9A10}" presName="parentText" presStyleLbl="node1" presStyleIdx="2" presStyleCnt="4">
        <dgm:presLayoutVars>
          <dgm:chMax val="0"/>
          <dgm:bulletEnabled val="1"/>
        </dgm:presLayoutVars>
      </dgm:prSet>
      <dgm:spPr/>
    </dgm:pt>
    <dgm:pt modelId="{A116CC5D-E70A-46E0-B914-482592C6D608}" type="pres">
      <dgm:prSet presAssocID="{C1F1F2D0-C41A-4425-9758-99B94FAB9A10}" presName="childText" presStyleLbl="revTx" presStyleIdx="1" presStyleCnt="3">
        <dgm:presLayoutVars>
          <dgm:bulletEnabled val="1"/>
        </dgm:presLayoutVars>
      </dgm:prSet>
      <dgm:spPr/>
    </dgm:pt>
    <dgm:pt modelId="{241FA960-E6ED-439B-BEEE-6E1442244B67}" type="pres">
      <dgm:prSet presAssocID="{429E4761-77B3-49A8-BCBE-3D6DAD3CE309}" presName="parentText" presStyleLbl="node1" presStyleIdx="3" presStyleCnt="4">
        <dgm:presLayoutVars>
          <dgm:chMax val="0"/>
          <dgm:bulletEnabled val="1"/>
        </dgm:presLayoutVars>
      </dgm:prSet>
      <dgm:spPr/>
    </dgm:pt>
    <dgm:pt modelId="{118AF39C-3784-401F-B8EA-866809E5D02C}" type="pres">
      <dgm:prSet presAssocID="{429E4761-77B3-49A8-BCBE-3D6DAD3CE309}" presName="childText" presStyleLbl="revTx" presStyleIdx="2" presStyleCnt="3">
        <dgm:presLayoutVars>
          <dgm:bulletEnabled val="1"/>
        </dgm:presLayoutVars>
      </dgm:prSet>
      <dgm:spPr/>
    </dgm:pt>
  </dgm:ptLst>
  <dgm:cxnLst>
    <dgm:cxn modelId="{1F832910-91C6-48AE-91CD-70F6B7F9B117}" srcId="{CA1556E8-9A8F-4B39-BC5E-CB035EADBC29}" destId="{EE74C27A-7623-40EA-81A0-EAA78F7CC69A}" srcOrd="1" destOrd="0" parTransId="{C703B889-BAAC-4401-AA1B-7C0200AFC21D}" sibTransId="{D91E4BFE-4CE3-45F6-8343-1261E8F544C3}"/>
    <dgm:cxn modelId="{F101C91A-CCBE-494B-85DE-78832CEC9C5D}" type="presOf" srcId="{CA1556E8-9A8F-4B39-BC5E-CB035EADBC29}" destId="{32EF7905-D42B-460B-AE65-F90B74D9DD03}" srcOrd="0" destOrd="0" presId="urn:microsoft.com/office/officeart/2005/8/layout/vList2"/>
    <dgm:cxn modelId="{73A49E23-7D5B-4C9C-8C63-893DE6A744B1}" type="presOf" srcId="{512610E2-4B5E-498F-9F05-3E55680D7643}" destId="{A116CC5D-E70A-46E0-B914-482592C6D608}" srcOrd="0" destOrd="3" presId="urn:microsoft.com/office/officeart/2005/8/layout/vList2"/>
    <dgm:cxn modelId="{2D546A24-2549-49A1-9D2C-6AB8003F49C9}" type="presOf" srcId="{EA838E28-9EBD-48F0-B0D4-AE901DDC31F9}" destId="{A116CC5D-E70A-46E0-B914-482592C6D608}" srcOrd="0" destOrd="1" presId="urn:microsoft.com/office/officeart/2005/8/layout/vList2"/>
    <dgm:cxn modelId="{9952132D-B6BD-49C1-A104-E676C9EF632D}" type="presOf" srcId="{B74247DE-9F1F-4F72-9502-717835B47A1D}" destId="{118AF39C-3784-401F-B8EA-866809E5D02C}" srcOrd="0" destOrd="1" presId="urn:microsoft.com/office/officeart/2005/8/layout/vList2"/>
    <dgm:cxn modelId="{4636EB45-5061-432E-B2CC-6EAF644BB79A}" srcId="{CA1556E8-9A8F-4B39-BC5E-CB035EADBC29}" destId="{035F37D4-FBF2-47D2-89B5-078E3F201B82}" srcOrd="0" destOrd="0" parTransId="{036B2360-FC44-417D-8B34-6333FB2C82A6}" sibTransId="{C29C5C63-C8CA-4C7B-905A-7C88B572B697}"/>
    <dgm:cxn modelId="{5549E949-0142-43F0-A435-A0E6CB9CE143}" type="presOf" srcId="{7C490D4F-A9E4-48F7-B914-C3A27B97EA5C}" destId="{118AF39C-3784-401F-B8EA-866809E5D02C}" srcOrd="0" destOrd="0" presId="urn:microsoft.com/office/officeart/2005/8/layout/vList2"/>
    <dgm:cxn modelId="{BD5DD04C-1C7F-43CD-A6E0-51ED7D4EA3A0}" srcId="{14641C2E-C8E9-4493-90C0-24BE24711CC7}" destId="{429E4761-77B3-49A8-BCBE-3D6DAD3CE309}" srcOrd="3" destOrd="0" parTransId="{9A566B24-0988-498E-8C75-168F8B63AA3C}" sibTransId="{F492EE02-642C-4E81-AD34-30149ADFC7F3}"/>
    <dgm:cxn modelId="{10C1AB4E-558F-419D-86FB-905DD2930C04}" srcId="{14641C2E-C8E9-4493-90C0-24BE24711CC7}" destId="{8F4A4148-35DA-44B8-9809-EF5BED912A28}" srcOrd="1" destOrd="0" parTransId="{FBE1EC23-77E1-4866-AA39-1E6D1EC0AD05}" sibTransId="{B24E70CF-14C9-4690-8978-1DD5B2BF9641}"/>
    <dgm:cxn modelId="{BA47B94F-8D1F-4D5C-BF34-6660DA01DE9A}" type="presOf" srcId="{EE74C27A-7623-40EA-81A0-EAA78F7CC69A}" destId="{2E0599EF-030E-434D-A577-12A980413F42}" srcOrd="0" destOrd="1" presId="urn:microsoft.com/office/officeart/2005/8/layout/vList2"/>
    <dgm:cxn modelId="{6914D873-2AD2-4F0A-B91A-604541640D90}" type="presOf" srcId="{035F37D4-FBF2-47D2-89B5-078E3F201B82}" destId="{2E0599EF-030E-434D-A577-12A980413F42}" srcOrd="0" destOrd="0" presId="urn:microsoft.com/office/officeart/2005/8/layout/vList2"/>
    <dgm:cxn modelId="{DFA33175-0CB9-49C7-959E-43867E5A7EFC}" type="presOf" srcId="{C1F1F2D0-C41A-4425-9758-99B94FAB9A10}" destId="{CE0569FB-1EC8-4013-A920-BE4F00F96E1E}" srcOrd="0" destOrd="0" presId="urn:microsoft.com/office/officeart/2005/8/layout/vList2"/>
    <dgm:cxn modelId="{EDD1E056-9A02-4754-B9C9-A38C57BEA0A5}" srcId="{429E4761-77B3-49A8-BCBE-3D6DAD3CE309}" destId="{B74247DE-9F1F-4F72-9502-717835B47A1D}" srcOrd="1" destOrd="0" parTransId="{CC963B8F-DB37-4A75-A2AD-03AF82E936DD}" sibTransId="{23D1B9F2-0E70-49C4-AE62-C94F844FB819}"/>
    <dgm:cxn modelId="{CB94A058-E7F0-4029-9C4E-1FFB1DBD94EE}" srcId="{14641C2E-C8E9-4493-90C0-24BE24711CC7}" destId="{CA1556E8-9A8F-4B39-BC5E-CB035EADBC29}" srcOrd="0" destOrd="0" parTransId="{5B00CFA9-973A-4045-930E-8EADA07D965B}" sibTransId="{43B369EF-C2CA-4720-BE91-48ABAF782E83}"/>
    <dgm:cxn modelId="{9352717C-2043-415B-AADD-CA17E561352B}" type="presOf" srcId="{429E4761-77B3-49A8-BCBE-3D6DAD3CE309}" destId="{241FA960-E6ED-439B-BEEE-6E1442244B67}" srcOrd="0" destOrd="0" presId="urn:microsoft.com/office/officeart/2005/8/layout/vList2"/>
    <dgm:cxn modelId="{89CDFE80-68A3-4530-88BF-2A7CE0A8D11E}" type="presOf" srcId="{AC09F458-4339-4AAE-BC55-7BE540C890F9}" destId="{A116CC5D-E70A-46E0-B914-482592C6D608}" srcOrd="0" destOrd="2" presId="urn:microsoft.com/office/officeart/2005/8/layout/vList2"/>
    <dgm:cxn modelId="{6149C382-D925-476C-AC1B-836951586AF1}" srcId="{429E4761-77B3-49A8-BCBE-3D6DAD3CE309}" destId="{7C490D4F-A9E4-48F7-B914-C3A27B97EA5C}" srcOrd="0" destOrd="0" parTransId="{EB4CA7EE-733C-44BD-946E-85E6456020D1}" sibTransId="{39B3B5C5-402E-4859-8EC4-FE7261248A7A}"/>
    <dgm:cxn modelId="{FB24A283-CDF4-4C3B-BABF-6E0917798D2F}" srcId="{C1F1F2D0-C41A-4425-9758-99B94FAB9A10}" destId="{CFD17084-22B1-49AE-B07B-2601771F4B75}" srcOrd="0" destOrd="0" parTransId="{FE71FB20-0E86-4430-974E-255F9A2DED4A}" sibTransId="{A5D5F4E3-340A-488E-8D73-0680AC6BB1DE}"/>
    <dgm:cxn modelId="{E7F0DE8D-3E26-4AC2-AFAA-28AA86D2DCFF}" srcId="{C1F1F2D0-C41A-4425-9758-99B94FAB9A10}" destId="{EA838E28-9EBD-48F0-B0D4-AE901DDC31F9}" srcOrd="1" destOrd="0" parTransId="{91A3A80C-2227-43C1-9A32-0DDAECC2DEA4}" sibTransId="{FE6E6C4D-A285-4F1F-800F-FC812A7C5C83}"/>
    <dgm:cxn modelId="{16736B8F-764A-4C7B-B038-BEFB8E1F5846}" srcId="{429E4761-77B3-49A8-BCBE-3D6DAD3CE309}" destId="{14E12846-0CDE-4DC1-9123-1A5E48132BB3}" srcOrd="2" destOrd="0" parTransId="{78B6D2F7-C876-48F0-AE07-A129FC44F570}" sibTransId="{B4FF01CB-E643-4B3D-AECC-64C891120CB3}"/>
    <dgm:cxn modelId="{EF4BB1A1-D32A-4730-A4F2-47B05CE9E041}" type="presOf" srcId="{CFD17084-22B1-49AE-B07B-2601771F4B75}" destId="{A116CC5D-E70A-46E0-B914-482592C6D608}" srcOrd="0" destOrd="0" presId="urn:microsoft.com/office/officeart/2005/8/layout/vList2"/>
    <dgm:cxn modelId="{05E915A2-819E-4412-B63C-332D31070C8B}" type="presOf" srcId="{14E12846-0CDE-4DC1-9123-1A5E48132BB3}" destId="{118AF39C-3784-401F-B8EA-866809E5D02C}" srcOrd="0" destOrd="2" presId="urn:microsoft.com/office/officeart/2005/8/layout/vList2"/>
    <dgm:cxn modelId="{EDC48AB7-0620-45D8-A442-CE26F2A47652}" type="presOf" srcId="{1CE3F1E3-CC2B-49A4-BC5D-6079E39A5189}" destId="{A116CC5D-E70A-46E0-B914-482592C6D608}" srcOrd="0" destOrd="4" presId="urn:microsoft.com/office/officeart/2005/8/layout/vList2"/>
    <dgm:cxn modelId="{30C5ACD3-0EEE-4407-8D84-8AF228960819}" srcId="{14641C2E-C8E9-4493-90C0-24BE24711CC7}" destId="{C1F1F2D0-C41A-4425-9758-99B94FAB9A10}" srcOrd="2" destOrd="0" parTransId="{8B67F69D-BF7E-489F-B697-B5F46D8034B2}" sibTransId="{67F5DE99-C995-4392-A58E-73933945696E}"/>
    <dgm:cxn modelId="{8150C7D9-2BA4-4C9B-9A9E-CD44F6503E2B}" srcId="{C1F1F2D0-C41A-4425-9758-99B94FAB9A10}" destId="{1CE3F1E3-CC2B-49A4-BC5D-6079E39A5189}" srcOrd="4" destOrd="0" parTransId="{E7C477CE-C9F0-4F0E-96A4-03FE846CE5E1}" sibTransId="{75D7EAE4-13BB-4948-9985-7FC9356BDA69}"/>
    <dgm:cxn modelId="{B630E7E5-BE78-4CA6-8D11-3B68DD02D589}" srcId="{C1F1F2D0-C41A-4425-9758-99B94FAB9A10}" destId="{AC09F458-4339-4AAE-BC55-7BE540C890F9}" srcOrd="2" destOrd="0" parTransId="{BABE1A08-BD55-43EC-84BE-6E8692772620}" sibTransId="{C5D1C181-AF38-4CA4-9AE0-6BC4F85A5997}"/>
    <dgm:cxn modelId="{229D88E7-89BA-4368-B714-15BB97511478}" type="presOf" srcId="{8F4A4148-35DA-44B8-9809-EF5BED912A28}" destId="{77C28964-F192-43CF-B8B7-5CD257E43E56}" srcOrd="0" destOrd="0" presId="urn:microsoft.com/office/officeart/2005/8/layout/vList2"/>
    <dgm:cxn modelId="{6F6E75EF-2432-4910-B551-D51BCED3628C}" type="presOf" srcId="{14641C2E-C8E9-4493-90C0-24BE24711CC7}" destId="{C5ACBB88-365C-403B-8481-1DE67770805F}" srcOrd="0" destOrd="0" presId="urn:microsoft.com/office/officeart/2005/8/layout/vList2"/>
    <dgm:cxn modelId="{808FFBF7-C688-481D-A233-18527EDFFF22}" srcId="{C1F1F2D0-C41A-4425-9758-99B94FAB9A10}" destId="{512610E2-4B5E-498F-9F05-3E55680D7643}" srcOrd="3" destOrd="0" parTransId="{32A280C2-2950-420B-9E65-C466655DF6B0}" sibTransId="{99064D7E-6543-496F-8B9A-D8E67C8D68B4}"/>
    <dgm:cxn modelId="{29513B77-EE95-45C6-8693-5567C9936FED}" type="presParOf" srcId="{C5ACBB88-365C-403B-8481-1DE67770805F}" destId="{32EF7905-D42B-460B-AE65-F90B74D9DD03}" srcOrd="0" destOrd="0" presId="urn:microsoft.com/office/officeart/2005/8/layout/vList2"/>
    <dgm:cxn modelId="{F99F4FAF-3DBA-44D9-83D7-8523A093DC88}" type="presParOf" srcId="{C5ACBB88-365C-403B-8481-1DE67770805F}" destId="{2E0599EF-030E-434D-A577-12A980413F42}" srcOrd="1" destOrd="0" presId="urn:microsoft.com/office/officeart/2005/8/layout/vList2"/>
    <dgm:cxn modelId="{3840195E-9719-451E-B48B-87AAF2532037}" type="presParOf" srcId="{C5ACBB88-365C-403B-8481-1DE67770805F}" destId="{77C28964-F192-43CF-B8B7-5CD257E43E56}" srcOrd="2" destOrd="0" presId="urn:microsoft.com/office/officeart/2005/8/layout/vList2"/>
    <dgm:cxn modelId="{265DF27D-7B08-4C9E-853E-8F9AE97E9831}" type="presParOf" srcId="{C5ACBB88-365C-403B-8481-1DE67770805F}" destId="{5F576003-F8BC-4FA3-BA0C-FF730A829A32}" srcOrd="3" destOrd="0" presId="urn:microsoft.com/office/officeart/2005/8/layout/vList2"/>
    <dgm:cxn modelId="{C6965E03-C5B0-4E1B-B2B1-9B635A5E1973}" type="presParOf" srcId="{C5ACBB88-365C-403B-8481-1DE67770805F}" destId="{CE0569FB-1EC8-4013-A920-BE4F00F96E1E}" srcOrd="4" destOrd="0" presId="urn:microsoft.com/office/officeart/2005/8/layout/vList2"/>
    <dgm:cxn modelId="{7C6733F7-B6B1-43BE-A963-B436FA6059C6}" type="presParOf" srcId="{C5ACBB88-365C-403B-8481-1DE67770805F}" destId="{A116CC5D-E70A-46E0-B914-482592C6D608}" srcOrd="5" destOrd="0" presId="urn:microsoft.com/office/officeart/2005/8/layout/vList2"/>
    <dgm:cxn modelId="{1E251ED8-9A31-4A3E-B646-ACE91CCFBB72}" type="presParOf" srcId="{C5ACBB88-365C-403B-8481-1DE67770805F}" destId="{241FA960-E6ED-439B-BEEE-6E1442244B67}" srcOrd="6" destOrd="0" presId="urn:microsoft.com/office/officeart/2005/8/layout/vList2"/>
    <dgm:cxn modelId="{BF5F1AC8-1027-42A2-8310-E4CB6F409B8A}" type="presParOf" srcId="{C5ACBB88-365C-403B-8481-1DE67770805F}" destId="{118AF39C-3784-401F-B8EA-866809E5D02C}"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DF67F0-A526-43B1-97B6-407776D45B13}" type="doc">
      <dgm:prSet loTypeId="urn:microsoft.com/office/officeart/2005/8/layout/chevron1" loCatId="process" qsTypeId="urn:microsoft.com/office/officeart/2005/8/quickstyle/simple1" qsCatId="simple" csTypeId="urn:microsoft.com/office/officeart/2005/8/colors/accent1_2" csCatId="accent1" phldr="1"/>
      <dgm:spPr/>
    </dgm:pt>
    <dgm:pt modelId="{85CAE54F-C913-4571-9706-C9930335C32E}">
      <dgm:prSet phldrT="[Text]" custT="1"/>
      <dgm:spPr>
        <a:solidFill>
          <a:srgbClr val="12ABDB"/>
        </a:solidFill>
        <a:ln w="57150">
          <a:solidFill>
            <a:srgbClr val="E6E7E7"/>
          </a:solidFill>
        </a:ln>
      </dgm:spPr>
      <dgm:t>
        <a:bodyPr/>
        <a:lstStyle/>
        <a:p>
          <a:r>
            <a:rPr lang="en-US" sz="1600" b="1" dirty="0"/>
            <a:t>Sales Process</a:t>
          </a:r>
        </a:p>
      </dgm:t>
    </dgm:pt>
    <dgm:pt modelId="{EB516B1B-6121-4389-A83D-F7F6092084D3}" type="parTrans" cxnId="{BBAE118B-82A5-499F-B362-74876FA9C7CE}">
      <dgm:prSet/>
      <dgm:spPr/>
      <dgm:t>
        <a:bodyPr/>
        <a:lstStyle/>
        <a:p>
          <a:endParaRPr lang="en-US"/>
        </a:p>
      </dgm:t>
    </dgm:pt>
    <dgm:pt modelId="{D0C867EB-F811-4643-B41F-B745ECC80B6C}" type="sibTrans" cxnId="{BBAE118B-82A5-499F-B362-74876FA9C7CE}">
      <dgm:prSet/>
      <dgm:spPr/>
      <dgm:t>
        <a:bodyPr/>
        <a:lstStyle/>
        <a:p>
          <a:endParaRPr lang="en-US"/>
        </a:p>
      </dgm:t>
    </dgm:pt>
    <dgm:pt modelId="{810FCF35-59A0-4E81-8C7A-A4B23D45DF0D}">
      <dgm:prSet phldrT="[Text]" custT="1"/>
      <dgm:spPr>
        <a:ln w="57150">
          <a:solidFill>
            <a:srgbClr val="E6E7E7"/>
          </a:solidFill>
        </a:ln>
      </dgm:spPr>
      <dgm:t>
        <a:bodyPr/>
        <a:lstStyle/>
        <a:p>
          <a:r>
            <a:rPr lang="en-US" sz="1600" b="1" dirty="0"/>
            <a:t>Start-Up</a:t>
          </a:r>
        </a:p>
      </dgm:t>
    </dgm:pt>
    <dgm:pt modelId="{6BECCEC2-80F7-48CE-B6EF-F7DB702304A5}" type="parTrans" cxnId="{9E696252-CC77-4C6F-B289-E06A7FA47036}">
      <dgm:prSet/>
      <dgm:spPr/>
      <dgm:t>
        <a:bodyPr/>
        <a:lstStyle/>
        <a:p>
          <a:endParaRPr lang="en-US"/>
        </a:p>
      </dgm:t>
    </dgm:pt>
    <dgm:pt modelId="{3DC54720-E3D9-4A8D-A0C6-803A212DC7E8}" type="sibTrans" cxnId="{9E696252-CC77-4C6F-B289-E06A7FA47036}">
      <dgm:prSet/>
      <dgm:spPr/>
      <dgm:t>
        <a:bodyPr/>
        <a:lstStyle/>
        <a:p>
          <a:endParaRPr lang="en-US"/>
        </a:p>
      </dgm:t>
    </dgm:pt>
    <dgm:pt modelId="{DC952EC8-E573-44C8-9CD8-D1233DEF8802}">
      <dgm:prSet phldrT="[Text]" custT="1"/>
      <dgm:spPr>
        <a:solidFill>
          <a:srgbClr val="2C004B"/>
        </a:solidFill>
        <a:ln w="57150">
          <a:solidFill>
            <a:srgbClr val="E6E7E7"/>
          </a:solidFill>
        </a:ln>
      </dgm:spPr>
      <dgm:t>
        <a:bodyPr/>
        <a:lstStyle/>
        <a:p>
          <a:r>
            <a:rPr lang="en-US" sz="1600" b="1" dirty="0"/>
            <a:t>Project Governance Plan (PGP)</a:t>
          </a:r>
        </a:p>
      </dgm:t>
    </dgm:pt>
    <dgm:pt modelId="{666EDF3B-5DC9-4995-8BFF-491F3D5BD6B8}" type="parTrans" cxnId="{B9A430BE-8DF0-48AF-901C-42916C945F15}">
      <dgm:prSet/>
      <dgm:spPr/>
      <dgm:t>
        <a:bodyPr/>
        <a:lstStyle/>
        <a:p>
          <a:endParaRPr lang="en-US"/>
        </a:p>
      </dgm:t>
    </dgm:pt>
    <dgm:pt modelId="{DC6D4C1D-DD93-4C55-8FE4-6489B3423EBA}" type="sibTrans" cxnId="{B9A430BE-8DF0-48AF-901C-42916C945F15}">
      <dgm:prSet/>
      <dgm:spPr/>
      <dgm:t>
        <a:bodyPr/>
        <a:lstStyle/>
        <a:p>
          <a:endParaRPr lang="en-US"/>
        </a:p>
      </dgm:t>
    </dgm:pt>
    <dgm:pt modelId="{B30FCBA3-0541-455F-84E1-1E2D01C9BDAB}" type="pres">
      <dgm:prSet presAssocID="{69DF67F0-A526-43B1-97B6-407776D45B13}" presName="Name0" presStyleCnt="0">
        <dgm:presLayoutVars>
          <dgm:dir/>
          <dgm:animLvl val="lvl"/>
          <dgm:resizeHandles val="exact"/>
        </dgm:presLayoutVars>
      </dgm:prSet>
      <dgm:spPr/>
    </dgm:pt>
    <dgm:pt modelId="{F42D2B1D-6782-4926-8B4D-91715D6319D8}" type="pres">
      <dgm:prSet presAssocID="{85CAE54F-C913-4571-9706-C9930335C32E}" presName="parTxOnly" presStyleLbl="node1" presStyleIdx="0" presStyleCnt="3">
        <dgm:presLayoutVars>
          <dgm:chMax val="0"/>
          <dgm:chPref val="0"/>
          <dgm:bulletEnabled val="1"/>
        </dgm:presLayoutVars>
      </dgm:prSet>
      <dgm:spPr/>
    </dgm:pt>
    <dgm:pt modelId="{11975B8E-6271-437F-B560-2A953DA196BC}" type="pres">
      <dgm:prSet presAssocID="{D0C867EB-F811-4643-B41F-B745ECC80B6C}" presName="parTxOnlySpace" presStyleCnt="0"/>
      <dgm:spPr/>
    </dgm:pt>
    <dgm:pt modelId="{88AEDFAE-AC01-4D9E-99B6-37B49A0545A2}" type="pres">
      <dgm:prSet presAssocID="{810FCF35-59A0-4E81-8C7A-A4B23D45DF0D}" presName="parTxOnly" presStyleLbl="node1" presStyleIdx="1" presStyleCnt="3">
        <dgm:presLayoutVars>
          <dgm:chMax val="0"/>
          <dgm:chPref val="0"/>
          <dgm:bulletEnabled val="1"/>
        </dgm:presLayoutVars>
      </dgm:prSet>
      <dgm:spPr/>
    </dgm:pt>
    <dgm:pt modelId="{C804B756-E047-4785-B8DA-DAE96F276AFA}" type="pres">
      <dgm:prSet presAssocID="{3DC54720-E3D9-4A8D-A0C6-803A212DC7E8}" presName="parTxOnlySpace" presStyleCnt="0"/>
      <dgm:spPr/>
    </dgm:pt>
    <dgm:pt modelId="{8E7ECE7A-1B71-49BA-A774-E8E037F3F7EC}" type="pres">
      <dgm:prSet presAssocID="{DC952EC8-E573-44C8-9CD8-D1233DEF8802}" presName="parTxOnly" presStyleLbl="node1" presStyleIdx="2" presStyleCnt="3">
        <dgm:presLayoutVars>
          <dgm:chMax val="0"/>
          <dgm:chPref val="0"/>
          <dgm:bulletEnabled val="1"/>
        </dgm:presLayoutVars>
      </dgm:prSet>
      <dgm:spPr/>
    </dgm:pt>
  </dgm:ptLst>
  <dgm:cxnLst>
    <dgm:cxn modelId="{27567519-221C-412E-9DC4-D4DEEB9ACF55}" type="presOf" srcId="{69DF67F0-A526-43B1-97B6-407776D45B13}" destId="{B30FCBA3-0541-455F-84E1-1E2D01C9BDAB}" srcOrd="0" destOrd="0" presId="urn:microsoft.com/office/officeart/2005/8/layout/chevron1"/>
    <dgm:cxn modelId="{9E696252-CC77-4C6F-B289-E06A7FA47036}" srcId="{69DF67F0-A526-43B1-97B6-407776D45B13}" destId="{810FCF35-59A0-4E81-8C7A-A4B23D45DF0D}" srcOrd="1" destOrd="0" parTransId="{6BECCEC2-80F7-48CE-B6EF-F7DB702304A5}" sibTransId="{3DC54720-E3D9-4A8D-A0C6-803A212DC7E8}"/>
    <dgm:cxn modelId="{BBAE118B-82A5-499F-B362-74876FA9C7CE}" srcId="{69DF67F0-A526-43B1-97B6-407776D45B13}" destId="{85CAE54F-C913-4571-9706-C9930335C32E}" srcOrd="0" destOrd="0" parTransId="{EB516B1B-6121-4389-A83D-F7F6092084D3}" sibTransId="{D0C867EB-F811-4643-B41F-B745ECC80B6C}"/>
    <dgm:cxn modelId="{B9A430BE-8DF0-48AF-901C-42916C945F15}" srcId="{69DF67F0-A526-43B1-97B6-407776D45B13}" destId="{DC952EC8-E573-44C8-9CD8-D1233DEF8802}" srcOrd="2" destOrd="0" parTransId="{666EDF3B-5DC9-4995-8BFF-491F3D5BD6B8}" sibTransId="{DC6D4C1D-DD93-4C55-8FE4-6489B3423EBA}"/>
    <dgm:cxn modelId="{1833B3CB-88A0-43BB-B6AD-76090AE2686B}" type="presOf" srcId="{810FCF35-59A0-4E81-8C7A-A4B23D45DF0D}" destId="{88AEDFAE-AC01-4D9E-99B6-37B49A0545A2}" srcOrd="0" destOrd="0" presId="urn:microsoft.com/office/officeart/2005/8/layout/chevron1"/>
    <dgm:cxn modelId="{48115BDC-B132-4EA2-9166-0235B13D4EDB}" type="presOf" srcId="{85CAE54F-C913-4571-9706-C9930335C32E}" destId="{F42D2B1D-6782-4926-8B4D-91715D6319D8}" srcOrd="0" destOrd="0" presId="urn:microsoft.com/office/officeart/2005/8/layout/chevron1"/>
    <dgm:cxn modelId="{B3B822EE-7808-4D2D-B60F-699F9F062FBA}" type="presOf" srcId="{DC952EC8-E573-44C8-9CD8-D1233DEF8802}" destId="{8E7ECE7A-1B71-49BA-A774-E8E037F3F7EC}" srcOrd="0" destOrd="0" presId="urn:microsoft.com/office/officeart/2005/8/layout/chevron1"/>
    <dgm:cxn modelId="{5F4213D6-4B32-4B6F-9E4B-71E418EB4A81}" type="presParOf" srcId="{B30FCBA3-0541-455F-84E1-1E2D01C9BDAB}" destId="{F42D2B1D-6782-4926-8B4D-91715D6319D8}" srcOrd="0" destOrd="0" presId="urn:microsoft.com/office/officeart/2005/8/layout/chevron1"/>
    <dgm:cxn modelId="{C450375F-D0E8-43C0-A75A-04835AF54B69}" type="presParOf" srcId="{B30FCBA3-0541-455F-84E1-1E2D01C9BDAB}" destId="{11975B8E-6271-437F-B560-2A953DA196BC}" srcOrd="1" destOrd="0" presId="urn:microsoft.com/office/officeart/2005/8/layout/chevron1"/>
    <dgm:cxn modelId="{C7D9F27F-7804-47E3-B181-E7E46CE758E5}" type="presParOf" srcId="{B30FCBA3-0541-455F-84E1-1E2D01C9BDAB}" destId="{88AEDFAE-AC01-4D9E-99B6-37B49A0545A2}" srcOrd="2" destOrd="0" presId="urn:microsoft.com/office/officeart/2005/8/layout/chevron1"/>
    <dgm:cxn modelId="{C7764227-7334-4E54-98A5-E45924A73FAE}" type="presParOf" srcId="{B30FCBA3-0541-455F-84E1-1E2D01C9BDAB}" destId="{C804B756-E047-4785-B8DA-DAE96F276AFA}" srcOrd="3" destOrd="0" presId="urn:microsoft.com/office/officeart/2005/8/layout/chevron1"/>
    <dgm:cxn modelId="{7F8C6E02-84DD-49E7-95A1-D6C9FC47DBE9}" type="presParOf" srcId="{B30FCBA3-0541-455F-84E1-1E2D01C9BDAB}" destId="{8E7ECE7A-1B71-49BA-A774-E8E037F3F7EC}"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96E068-D40F-4A11-9AD3-245C00CCD908}" type="doc">
      <dgm:prSet loTypeId="urn:microsoft.com/office/officeart/2005/8/layout/default" loCatId="list" qsTypeId="urn:microsoft.com/office/officeart/2005/8/quickstyle/simple3" qsCatId="simple" csTypeId="urn:microsoft.com/office/officeart/2005/8/colors/colorful2" csCatId="colorful" phldr="1"/>
      <dgm:spPr/>
      <dgm:t>
        <a:bodyPr/>
        <a:lstStyle/>
        <a:p>
          <a:endParaRPr lang="en-US"/>
        </a:p>
      </dgm:t>
    </dgm:pt>
    <dgm:pt modelId="{45565202-A788-49D0-B50F-E52907C81549}">
      <dgm:prSet/>
      <dgm:spPr>
        <a:solidFill>
          <a:schemeClr val="accent2">
            <a:lumMod val="75000"/>
          </a:schemeClr>
        </a:solidFill>
        <a:effectLst>
          <a:outerShdw blurRad="50800" dist="38100" dir="16200000" rotWithShape="0">
            <a:prstClr val="black">
              <a:alpha val="40000"/>
            </a:prstClr>
          </a:outerShdw>
        </a:effectLst>
      </dgm:spPr>
      <dgm:t>
        <a:bodyPr/>
        <a:lstStyle/>
        <a:p>
          <a:pPr rtl="0">
            <a:lnSpc>
              <a:spcPct val="90000"/>
            </a:lnSpc>
            <a:spcBef>
              <a:spcPct val="0"/>
            </a:spcBef>
            <a:spcAft>
              <a:spcPct val="35000"/>
            </a:spcAft>
          </a:pPr>
          <a:r>
            <a:rPr lang="en-US" dirty="0">
              <a:solidFill>
                <a:schemeClr val="bg1"/>
              </a:solidFill>
            </a:rPr>
            <a:t>All things that affect CM%:</a:t>
          </a:r>
          <a:endParaRPr lang="en-US" b="1" dirty="0">
            <a:solidFill>
              <a:schemeClr val="bg1"/>
            </a:solidFill>
          </a:endParaRPr>
        </a:p>
      </dgm:t>
    </dgm:pt>
    <dgm:pt modelId="{617D030F-70F8-4A20-B6E4-11756B33B2B5}" type="parTrans" cxnId="{A0A7BA63-EFBC-4534-9243-5BB795ED0234}">
      <dgm:prSet/>
      <dgm:spPr/>
      <dgm:t>
        <a:bodyPr/>
        <a:lstStyle/>
        <a:p>
          <a:endParaRPr lang="en-US"/>
        </a:p>
      </dgm:t>
    </dgm:pt>
    <dgm:pt modelId="{2C4C37B1-FBC4-49D9-A7BB-F4E4F0731281}" type="sibTrans" cxnId="{A0A7BA63-EFBC-4534-9243-5BB795ED0234}">
      <dgm:prSet/>
      <dgm:spPr/>
      <dgm:t>
        <a:bodyPr/>
        <a:lstStyle/>
        <a:p>
          <a:endParaRPr lang="en-US"/>
        </a:p>
      </dgm:t>
    </dgm:pt>
    <dgm:pt modelId="{E9AA7196-BB10-44C0-8E80-E448660314EF}">
      <dgm:prSet/>
      <dgm:spPr>
        <a:solidFill>
          <a:srgbClr val="FFC000"/>
        </a:solidFill>
        <a:effectLst>
          <a:outerShdw blurRad="50800" dist="38100" dir="16200000" rotWithShape="0">
            <a:prstClr val="black">
              <a:alpha val="40000"/>
            </a:prstClr>
          </a:outerShdw>
        </a:effectLst>
      </dgm:spPr>
      <dgm:t>
        <a:bodyPr/>
        <a:lstStyle/>
        <a:p>
          <a:pPr rtl="0"/>
          <a:r>
            <a:rPr lang="en-US" dirty="0">
              <a:solidFill>
                <a:schemeClr val="bg1"/>
              </a:solidFill>
            </a:rPr>
            <a:t>Receiving timely and realistic ETC from the engagement teams, and having that data available in Oracle</a:t>
          </a:r>
        </a:p>
      </dgm:t>
    </dgm:pt>
    <dgm:pt modelId="{A4116F54-6EBA-4B08-A6E8-66824D9E867C}" type="sibTrans" cxnId="{491D42A2-5F29-4385-86A2-D9884AEC04A5}">
      <dgm:prSet/>
      <dgm:spPr/>
      <dgm:t>
        <a:bodyPr/>
        <a:lstStyle/>
        <a:p>
          <a:endParaRPr lang="en-US"/>
        </a:p>
      </dgm:t>
    </dgm:pt>
    <dgm:pt modelId="{3B2DE43C-5DAC-4011-B045-D927F10AA78E}" type="parTrans" cxnId="{491D42A2-5F29-4385-86A2-D9884AEC04A5}">
      <dgm:prSet/>
      <dgm:spPr/>
      <dgm:t>
        <a:bodyPr/>
        <a:lstStyle/>
        <a:p>
          <a:endParaRPr lang="en-US"/>
        </a:p>
      </dgm:t>
    </dgm:pt>
    <dgm:pt modelId="{2A3EC298-DCE1-4692-858E-E2CCF5A1ECB6}">
      <dgm:prSet/>
      <dgm:spPr>
        <a:solidFill>
          <a:schemeClr val="accent1"/>
        </a:solidFill>
        <a:effectLst>
          <a:outerShdw blurRad="50800" dist="38100" dir="16200000" rotWithShape="0">
            <a:prstClr val="black">
              <a:alpha val="40000"/>
            </a:prstClr>
          </a:outerShdw>
        </a:effectLst>
      </dgm:spPr>
      <dgm:t>
        <a:bodyPr/>
        <a:lstStyle/>
        <a:p>
          <a:pPr rtl="0"/>
          <a:r>
            <a:rPr lang="en-US" dirty="0">
              <a:solidFill>
                <a:schemeClr val="bg1"/>
              </a:solidFill>
            </a:rPr>
            <a:t>Timing adjustments of accounting transactions (i.e., month end accruals for contractors or affiliate resources, etc.)</a:t>
          </a:r>
        </a:p>
      </dgm:t>
    </dgm:pt>
    <dgm:pt modelId="{952EAD26-F322-4267-A6A2-2CC45BC23F8D}" type="sibTrans" cxnId="{62D3D61C-C215-41B6-8289-243878BDFE06}">
      <dgm:prSet/>
      <dgm:spPr/>
      <dgm:t>
        <a:bodyPr/>
        <a:lstStyle/>
        <a:p>
          <a:endParaRPr lang="en-US"/>
        </a:p>
      </dgm:t>
    </dgm:pt>
    <dgm:pt modelId="{C13A219D-75DA-4622-86B3-FE9E569EA53A}" type="parTrans" cxnId="{62D3D61C-C215-41B6-8289-243878BDFE06}">
      <dgm:prSet/>
      <dgm:spPr/>
      <dgm:t>
        <a:bodyPr/>
        <a:lstStyle/>
        <a:p>
          <a:endParaRPr lang="en-US"/>
        </a:p>
      </dgm:t>
    </dgm:pt>
    <dgm:pt modelId="{6999787D-76DD-437A-B0D8-031F0D41F1AE}">
      <dgm:prSet/>
      <dgm:spPr>
        <a:solidFill>
          <a:schemeClr val="accent5"/>
        </a:solidFill>
        <a:effectLst>
          <a:outerShdw blurRad="50800" dist="38100" dir="16200000" rotWithShape="0">
            <a:prstClr val="black">
              <a:alpha val="40000"/>
            </a:prstClr>
          </a:outerShdw>
        </a:effectLst>
      </dgm:spPr>
      <dgm:t>
        <a:bodyPr/>
        <a:lstStyle/>
        <a:p>
          <a:pPr rtl="0"/>
          <a:r>
            <a:rPr lang="en-US" dirty="0">
              <a:solidFill>
                <a:schemeClr val="bg1"/>
              </a:solidFill>
            </a:rPr>
            <a:t>Write-ups and write-offs recorded in the current month</a:t>
          </a:r>
        </a:p>
      </dgm:t>
    </dgm:pt>
    <dgm:pt modelId="{80154CEA-894E-4E30-A80C-C49656B32F89}" type="sibTrans" cxnId="{2E7000C0-B0E7-4967-8BA4-4EF0CE0822DE}">
      <dgm:prSet/>
      <dgm:spPr/>
      <dgm:t>
        <a:bodyPr/>
        <a:lstStyle/>
        <a:p>
          <a:endParaRPr lang="en-US"/>
        </a:p>
      </dgm:t>
    </dgm:pt>
    <dgm:pt modelId="{585EE8EB-361D-40D5-94C9-2A82DDE6F7B4}" type="parTrans" cxnId="{2E7000C0-B0E7-4967-8BA4-4EF0CE0822DE}">
      <dgm:prSet/>
      <dgm:spPr/>
      <dgm:t>
        <a:bodyPr/>
        <a:lstStyle/>
        <a:p>
          <a:endParaRPr lang="en-US"/>
        </a:p>
      </dgm:t>
    </dgm:pt>
    <dgm:pt modelId="{ADC81170-4F80-4DC7-87A5-8DE782368414}">
      <dgm:prSet/>
      <dgm:spPr>
        <a:solidFill>
          <a:schemeClr val="accent4"/>
        </a:solidFill>
        <a:effectLst>
          <a:outerShdw blurRad="50800" dist="38100" dir="16200000" rotWithShape="0">
            <a:prstClr val="black">
              <a:alpha val="40000"/>
            </a:prstClr>
          </a:outerShdw>
        </a:effectLst>
      </dgm:spPr>
      <dgm:t>
        <a:bodyPr/>
        <a:lstStyle/>
        <a:p>
          <a:pPr rtl="0"/>
          <a:r>
            <a:rPr lang="en-US" dirty="0">
              <a:solidFill>
                <a:schemeClr val="bg1"/>
              </a:solidFill>
            </a:rPr>
            <a:t>Approved change orders which are included in the ETC and Actuals, but are not reflected in the Original Budget</a:t>
          </a:r>
        </a:p>
      </dgm:t>
    </dgm:pt>
    <dgm:pt modelId="{C8E9870B-AE18-402C-96C2-A43B4874A4B3}" type="sibTrans" cxnId="{3CBE6CCB-F9DB-46B1-8D58-C89C641336E8}">
      <dgm:prSet/>
      <dgm:spPr/>
      <dgm:t>
        <a:bodyPr/>
        <a:lstStyle/>
        <a:p>
          <a:endParaRPr lang="en-US"/>
        </a:p>
      </dgm:t>
    </dgm:pt>
    <dgm:pt modelId="{B1522B2F-001C-4478-8CEE-6D5C32397987}" type="parTrans" cxnId="{3CBE6CCB-F9DB-46B1-8D58-C89C641336E8}">
      <dgm:prSet/>
      <dgm:spPr/>
      <dgm:t>
        <a:bodyPr/>
        <a:lstStyle/>
        <a:p>
          <a:endParaRPr lang="en-US"/>
        </a:p>
      </dgm:t>
    </dgm:pt>
    <dgm:pt modelId="{F165DB99-AF6F-4180-9E66-556911B9005B}">
      <dgm:prSet/>
      <dgm:spPr>
        <a:solidFill>
          <a:schemeClr val="accent2">
            <a:lumMod val="75000"/>
          </a:schemeClr>
        </a:solidFill>
        <a:effectLst>
          <a:outerShdw blurRad="50800" dist="38100" dir="16200000" rotWithShape="0">
            <a:prstClr val="black">
              <a:alpha val="40000"/>
            </a:prstClr>
          </a:outerShdw>
        </a:effectLst>
      </dgm:spPr>
      <dgm:t>
        <a:bodyPr/>
        <a:lstStyle/>
        <a:p>
          <a:pPr rtl="0">
            <a:lnSpc>
              <a:spcPct val="100000"/>
            </a:lnSpc>
            <a:spcBef>
              <a:spcPts val="600"/>
            </a:spcBef>
            <a:spcAft>
              <a:spcPts val="600"/>
            </a:spcAft>
          </a:pPr>
          <a:r>
            <a:rPr lang="en-US" i="1" dirty="0">
              <a:solidFill>
                <a:schemeClr val="bg1"/>
              </a:solidFill>
            </a:rPr>
            <a:t>Whether or not the Original CM included performance/milestone event</a:t>
          </a:r>
        </a:p>
      </dgm:t>
    </dgm:pt>
    <dgm:pt modelId="{D00AE378-2D37-49D7-B1C5-2D14E83AD2C6}">
      <dgm:prSet/>
      <dgm:spPr>
        <a:solidFill>
          <a:schemeClr val="accent2">
            <a:lumMod val="75000"/>
          </a:schemeClr>
        </a:solidFill>
        <a:effectLst>
          <a:outerShdw blurRad="50800" dist="38100" dir="16200000" rotWithShape="0">
            <a:prstClr val="black">
              <a:alpha val="40000"/>
            </a:prstClr>
          </a:outerShdw>
        </a:effectLst>
      </dgm:spPr>
      <dgm:t>
        <a:bodyPr/>
        <a:lstStyle/>
        <a:p>
          <a:pPr rtl="0">
            <a:lnSpc>
              <a:spcPct val="100000"/>
            </a:lnSpc>
            <a:spcBef>
              <a:spcPts val="600"/>
            </a:spcBef>
            <a:spcAft>
              <a:spcPts val="600"/>
            </a:spcAft>
          </a:pPr>
          <a:r>
            <a:rPr lang="en-US" i="1" dirty="0">
              <a:solidFill>
                <a:schemeClr val="bg1"/>
              </a:solidFill>
            </a:rPr>
            <a:t>Pass-through expenses </a:t>
          </a:r>
        </a:p>
      </dgm:t>
    </dgm:pt>
    <dgm:pt modelId="{A7368C4F-F664-4EAC-8854-FBECF7597800}">
      <dgm:prSet/>
      <dgm:spPr>
        <a:solidFill>
          <a:schemeClr val="accent2">
            <a:lumMod val="75000"/>
          </a:schemeClr>
        </a:solidFill>
        <a:effectLst>
          <a:outerShdw blurRad="50800" dist="38100" dir="16200000" rotWithShape="0">
            <a:prstClr val="black">
              <a:alpha val="40000"/>
            </a:prstClr>
          </a:outerShdw>
        </a:effectLst>
      </dgm:spPr>
      <dgm:t>
        <a:bodyPr/>
        <a:lstStyle/>
        <a:p>
          <a:pPr rtl="0">
            <a:lnSpc>
              <a:spcPct val="100000"/>
            </a:lnSpc>
            <a:spcBef>
              <a:spcPts val="600"/>
            </a:spcBef>
            <a:spcAft>
              <a:spcPts val="600"/>
            </a:spcAft>
          </a:pPr>
          <a:r>
            <a:rPr lang="en-US" i="1" dirty="0">
              <a:solidFill>
                <a:schemeClr val="bg1"/>
              </a:solidFill>
            </a:rPr>
            <a:t>Ability to collect more/less than originally planned</a:t>
          </a:r>
        </a:p>
      </dgm:t>
    </dgm:pt>
    <dgm:pt modelId="{8D3F4B34-3308-4125-8D2F-2614A4A4FABF}">
      <dgm:prSet/>
      <dgm:spPr>
        <a:solidFill>
          <a:schemeClr val="accent2">
            <a:lumMod val="75000"/>
          </a:schemeClr>
        </a:solidFill>
        <a:effectLst>
          <a:outerShdw blurRad="50800" dist="38100" dir="16200000" rotWithShape="0">
            <a:prstClr val="black">
              <a:alpha val="40000"/>
            </a:prstClr>
          </a:outerShdw>
        </a:effectLst>
      </dgm:spPr>
      <dgm:t>
        <a:bodyPr/>
        <a:lstStyle/>
        <a:p>
          <a:pPr rtl="0">
            <a:lnSpc>
              <a:spcPct val="100000"/>
            </a:lnSpc>
            <a:spcBef>
              <a:spcPts val="600"/>
            </a:spcBef>
            <a:spcAft>
              <a:spcPts val="600"/>
            </a:spcAft>
          </a:pPr>
          <a:r>
            <a:rPr lang="en-US" i="1" dirty="0">
              <a:solidFill>
                <a:schemeClr val="bg1"/>
              </a:solidFill>
            </a:rPr>
            <a:t>Staffing better or worse than originally planned</a:t>
          </a:r>
        </a:p>
      </dgm:t>
    </dgm:pt>
    <dgm:pt modelId="{A4F0C621-CCAF-4244-8E49-9371155AFFDF}" type="sibTrans" cxnId="{E3B30061-527A-498D-BD77-B50FDE7C5DAC}">
      <dgm:prSet/>
      <dgm:spPr/>
      <dgm:t>
        <a:bodyPr/>
        <a:lstStyle/>
        <a:p>
          <a:endParaRPr lang="en-US"/>
        </a:p>
      </dgm:t>
    </dgm:pt>
    <dgm:pt modelId="{6FB4CEAF-E118-45B6-8DE2-70B609CB8CA4}" type="parTrans" cxnId="{E3B30061-527A-498D-BD77-B50FDE7C5DAC}">
      <dgm:prSet/>
      <dgm:spPr/>
      <dgm:t>
        <a:bodyPr/>
        <a:lstStyle/>
        <a:p>
          <a:endParaRPr lang="en-US"/>
        </a:p>
      </dgm:t>
    </dgm:pt>
    <dgm:pt modelId="{88AC1CC4-AF4C-46BE-A9EE-23F8C7F9F889}" type="sibTrans" cxnId="{4BB5F99D-2942-4621-AF56-7D8F96783B1E}">
      <dgm:prSet/>
      <dgm:spPr/>
      <dgm:t>
        <a:bodyPr/>
        <a:lstStyle/>
        <a:p>
          <a:endParaRPr lang="en-US"/>
        </a:p>
      </dgm:t>
    </dgm:pt>
    <dgm:pt modelId="{FF5C0203-7299-4183-9C9C-95D1A1150D17}" type="parTrans" cxnId="{4BB5F99D-2942-4621-AF56-7D8F96783B1E}">
      <dgm:prSet/>
      <dgm:spPr/>
      <dgm:t>
        <a:bodyPr/>
        <a:lstStyle/>
        <a:p>
          <a:endParaRPr lang="en-US"/>
        </a:p>
      </dgm:t>
    </dgm:pt>
    <dgm:pt modelId="{A3420B11-E166-4548-9F5C-8CFEFA4ABBA0}" type="sibTrans" cxnId="{CE7CDD69-9EB2-49D2-AB7B-EB917AE961A9}">
      <dgm:prSet/>
      <dgm:spPr/>
      <dgm:t>
        <a:bodyPr/>
        <a:lstStyle/>
        <a:p>
          <a:endParaRPr lang="en-US"/>
        </a:p>
      </dgm:t>
    </dgm:pt>
    <dgm:pt modelId="{FFD808F6-7C07-4F00-A7EB-A3D1248E5800}" type="parTrans" cxnId="{CE7CDD69-9EB2-49D2-AB7B-EB917AE961A9}">
      <dgm:prSet/>
      <dgm:spPr/>
      <dgm:t>
        <a:bodyPr/>
        <a:lstStyle/>
        <a:p>
          <a:endParaRPr lang="en-US"/>
        </a:p>
      </dgm:t>
    </dgm:pt>
    <dgm:pt modelId="{2C16FA59-5017-4EB7-8290-CD607992D463}" type="sibTrans" cxnId="{932EEAF7-8A5A-4F87-8935-F71ED9606EEC}">
      <dgm:prSet/>
      <dgm:spPr/>
      <dgm:t>
        <a:bodyPr/>
        <a:lstStyle/>
        <a:p>
          <a:endParaRPr lang="en-US"/>
        </a:p>
      </dgm:t>
    </dgm:pt>
    <dgm:pt modelId="{1889CBFB-2787-4BC3-94F1-17961CAF3A9F}" type="parTrans" cxnId="{932EEAF7-8A5A-4F87-8935-F71ED9606EEC}">
      <dgm:prSet/>
      <dgm:spPr/>
      <dgm:t>
        <a:bodyPr/>
        <a:lstStyle/>
        <a:p>
          <a:endParaRPr lang="en-US"/>
        </a:p>
      </dgm:t>
    </dgm:pt>
    <dgm:pt modelId="{0A0A7638-E36E-41BC-9D13-8C954756DEB0}" type="pres">
      <dgm:prSet presAssocID="{F596E068-D40F-4A11-9AD3-245C00CCD908}" presName="diagram" presStyleCnt="0">
        <dgm:presLayoutVars>
          <dgm:dir/>
          <dgm:resizeHandles val="exact"/>
        </dgm:presLayoutVars>
      </dgm:prSet>
      <dgm:spPr/>
    </dgm:pt>
    <dgm:pt modelId="{3B7DEA51-8E6B-4F4F-A8F5-6367B2081C48}" type="pres">
      <dgm:prSet presAssocID="{45565202-A788-49D0-B50F-E52907C81549}" presName="node" presStyleLbl="node1" presStyleIdx="0" presStyleCnt="5" custScaleY="180229">
        <dgm:presLayoutVars>
          <dgm:bulletEnabled val="1"/>
        </dgm:presLayoutVars>
      </dgm:prSet>
      <dgm:spPr/>
    </dgm:pt>
    <dgm:pt modelId="{A8A63187-0069-4E6D-9498-E95D0EF74C8F}" type="pres">
      <dgm:prSet presAssocID="{2C4C37B1-FBC4-49D9-A7BB-F4E4F0731281}" presName="sibTrans" presStyleCnt="0"/>
      <dgm:spPr/>
    </dgm:pt>
    <dgm:pt modelId="{4D15CF1A-0E07-4EAF-9680-A44CD08DE2AC}" type="pres">
      <dgm:prSet presAssocID="{ADC81170-4F80-4DC7-87A5-8DE782368414}" presName="node" presStyleLbl="node1" presStyleIdx="1" presStyleCnt="5">
        <dgm:presLayoutVars>
          <dgm:bulletEnabled val="1"/>
        </dgm:presLayoutVars>
      </dgm:prSet>
      <dgm:spPr/>
    </dgm:pt>
    <dgm:pt modelId="{EA56D32B-3346-419D-BC85-ECBE60CE1B79}" type="pres">
      <dgm:prSet presAssocID="{C8E9870B-AE18-402C-96C2-A43B4874A4B3}" presName="sibTrans" presStyleCnt="0"/>
      <dgm:spPr/>
    </dgm:pt>
    <dgm:pt modelId="{9E356F3B-0296-47F0-81B2-83358061728A}" type="pres">
      <dgm:prSet presAssocID="{6999787D-76DD-437A-B0D8-031F0D41F1AE}" presName="node" presStyleLbl="node1" presStyleIdx="2" presStyleCnt="5">
        <dgm:presLayoutVars>
          <dgm:bulletEnabled val="1"/>
        </dgm:presLayoutVars>
      </dgm:prSet>
      <dgm:spPr/>
    </dgm:pt>
    <dgm:pt modelId="{11B4AD7F-265F-47A0-B16B-93CB46D9D759}" type="pres">
      <dgm:prSet presAssocID="{80154CEA-894E-4E30-A80C-C49656B32F89}" presName="sibTrans" presStyleCnt="0"/>
      <dgm:spPr/>
    </dgm:pt>
    <dgm:pt modelId="{B4225C97-895C-427D-84CB-74794971A7AD}" type="pres">
      <dgm:prSet presAssocID="{2A3EC298-DCE1-4692-858E-E2CCF5A1ECB6}" presName="node" presStyleLbl="node1" presStyleIdx="3" presStyleCnt="5">
        <dgm:presLayoutVars>
          <dgm:bulletEnabled val="1"/>
        </dgm:presLayoutVars>
      </dgm:prSet>
      <dgm:spPr/>
    </dgm:pt>
    <dgm:pt modelId="{B64B0A5C-BD3F-4582-A007-E2EAEA17F14F}" type="pres">
      <dgm:prSet presAssocID="{952EAD26-F322-4267-A6A2-2CC45BC23F8D}" presName="sibTrans" presStyleCnt="0"/>
      <dgm:spPr/>
    </dgm:pt>
    <dgm:pt modelId="{4250F58B-F328-40C6-943A-1270185C11C2}" type="pres">
      <dgm:prSet presAssocID="{E9AA7196-BB10-44C0-8E80-E448660314EF}" presName="node" presStyleLbl="node1" presStyleIdx="4" presStyleCnt="5">
        <dgm:presLayoutVars>
          <dgm:bulletEnabled val="1"/>
        </dgm:presLayoutVars>
      </dgm:prSet>
      <dgm:spPr/>
    </dgm:pt>
  </dgm:ptLst>
  <dgm:cxnLst>
    <dgm:cxn modelId="{2A515C18-6FC2-456F-9051-8C3C939BEB32}" type="presOf" srcId="{6999787D-76DD-437A-B0D8-031F0D41F1AE}" destId="{9E356F3B-0296-47F0-81B2-83358061728A}" srcOrd="0" destOrd="0" presId="urn:microsoft.com/office/officeart/2005/8/layout/default"/>
    <dgm:cxn modelId="{598A061A-A279-4E27-8ECF-451AA4066C42}" type="presOf" srcId="{F165DB99-AF6F-4180-9E66-556911B9005B}" destId="{3B7DEA51-8E6B-4F4F-A8F5-6367B2081C48}" srcOrd="0" destOrd="4" presId="urn:microsoft.com/office/officeart/2005/8/layout/default"/>
    <dgm:cxn modelId="{62D3D61C-C215-41B6-8289-243878BDFE06}" srcId="{F596E068-D40F-4A11-9AD3-245C00CCD908}" destId="{2A3EC298-DCE1-4692-858E-E2CCF5A1ECB6}" srcOrd="3" destOrd="0" parTransId="{C13A219D-75DA-4622-86B3-FE9E569EA53A}" sibTransId="{952EAD26-F322-4267-A6A2-2CC45BC23F8D}"/>
    <dgm:cxn modelId="{BB2F1E35-DC12-4A6D-B9D5-6186B5E4E24D}" type="presOf" srcId="{8D3F4B34-3308-4125-8D2F-2614A4A4FABF}" destId="{3B7DEA51-8E6B-4F4F-A8F5-6367B2081C48}" srcOrd="0" destOrd="1" presId="urn:microsoft.com/office/officeart/2005/8/layout/default"/>
    <dgm:cxn modelId="{E3B30061-527A-498D-BD77-B50FDE7C5DAC}" srcId="{45565202-A788-49D0-B50F-E52907C81549}" destId="{F165DB99-AF6F-4180-9E66-556911B9005B}" srcOrd="3" destOrd="0" parTransId="{6FB4CEAF-E118-45B6-8DE2-70B609CB8CA4}" sibTransId="{A4F0C621-CCAF-4244-8E49-9371155AFFDF}"/>
    <dgm:cxn modelId="{A0A7BA63-EFBC-4534-9243-5BB795ED0234}" srcId="{F596E068-D40F-4A11-9AD3-245C00CCD908}" destId="{45565202-A788-49D0-B50F-E52907C81549}" srcOrd="0" destOrd="0" parTransId="{617D030F-70F8-4A20-B6E4-11756B33B2B5}" sibTransId="{2C4C37B1-FBC4-49D9-A7BB-F4E4F0731281}"/>
    <dgm:cxn modelId="{CE7CDD69-9EB2-49D2-AB7B-EB917AE961A9}" srcId="{45565202-A788-49D0-B50F-E52907C81549}" destId="{A7368C4F-F664-4EAC-8854-FBECF7597800}" srcOrd="1" destOrd="0" parTransId="{FFD808F6-7C07-4F00-A7EB-A3D1248E5800}" sibTransId="{A3420B11-E166-4548-9F5C-8CFEFA4ABBA0}"/>
    <dgm:cxn modelId="{C5889759-7297-47A9-AD5E-008836AED1B7}" type="presOf" srcId="{D00AE378-2D37-49D7-B1C5-2D14E83AD2C6}" destId="{3B7DEA51-8E6B-4F4F-A8F5-6367B2081C48}" srcOrd="0" destOrd="3" presId="urn:microsoft.com/office/officeart/2005/8/layout/default"/>
    <dgm:cxn modelId="{02BDB07C-1DCA-459A-8EF1-1EE671CBCC9D}" type="presOf" srcId="{A7368C4F-F664-4EAC-8854-FBECF7597800}" destId="{3B7DEA51-8E6B-4F4F-A8F5-6367B2081C48}" srcOrd="0" destOrd="2" presId="urn:microsoft.com/office/officeart/2005/8/layout/default"/>
    <dgm:cxn modelId="{3CA7BF87-6DB0-4EE7-BD1D-B29B927659DF}" type="presOf" srcId="{F596E068-D40F-4A11-9AD3-245C00CCD908}" destId="{0A0A7638-E36E-41BC-9D13-8C954756DEB0}" srcOrd="0" destOrd="0" presId="urn:microsoft.com/office/officeart/2005/8/layout/default"/>
    <dgm:cxn modelId="{58DB308D-E990-42A2-B1BF-29E2EAD4C3AE}" type="presOf" srcId="{ADC81170-4F80-4DC7-87A5-8DE782368414}" destId="{4D15CF1A-0E07-4EAF-9680-A44CD08DE2AC}" srcOrd="0" destOrd="0" presId="urn:microsoft.com/office/officeart/2005/8/layout/default"/>
    <dgm:cxn modelId="{4BB5F99D-2942-4621-AF56-7D8F96783B1E}" srcId="{45565202-A788-49D0-B50F-E52907C81549}" destId="{D00AE378-2D37-49D7-B1C5-2D14E83AD2C6}" srcOrd="2" destOrd="0" parTransId="{FF5C0203-7299-4183-9C9C-95D1A1150D17}" sibTransId="{88AC1CC4-AF4C-46BE-A9EE-23F8C7F9F889}"/>
    <dgm:cxn modelId="{491D42A2-5F29-4385-86A2-D9884AEC04A5}" srcId="{F596E068-D40F-4A11-9AD3-245C00CCD908}" destId="{E9AA7196-BB10-44C0-8E80-E448660314EF}" srcOrd="4" destOrd="0" parTransId="{3B2DE43C-5DAC-4011-B045-D927F10AA78E}" sibTransId="{A4116F54-6EBA-4B08-A6E8-66824D9E867C}"/>
    <dgm:cxn modelId="{653997AC-65A4-495C-AD22-6DC29BA66A35}" type="presOf" srcId="{45565202-A788-49D0-B50F-E52907C81549}" destId="{3B7DEA51-8E6B-4F4F-A8F5-6367B2081C48}" srcOrd="0" destOrd="0" presId="urn:microsoft.com/office/officeart/2005/8/layout/default"/>
    <dgm:cxn modelId="{2E7000C0-B0E7-4967-8BA4-4EF0CE0822DE}" srcId="{F596E068-D40F-4A11-9AD3-245C00CCD908}" destId="{6999787D-76DD-437A-B0D8-031F0D41F1AE}" srcOrd="2" destOrd="0" parTransId="{585EE8EB-361D-40D5-94C9-2A82DDE6F7B4}" sibTransId="{80154CEA-894E-4E30-A80C-C49656B32F89}"/>
    <dgm:cxn modelId="{3CBE6CCB-F9DB-46B1-8D58-C89C641336E8}" srcId="{F596E068-D40F-4A11-9AD3-245C00CCD908}" destId="{ADC81170-4F80-4DC7-87A5-8DE782368414}" srcOrd="1" destOrd="0" parTransId="{B1522B2F-001C-4478-8CEE-6D5C32397987}" sibTransId="{C8E9870B-AE18-402C-96C2-A43B4874A4B3}"/>
    <dgm:cxn modelId="{F08704D9-7561-4800-B2DC-248B10EBD243}" type="presOf" srcId="{2A3EC298-DCE1-4692-858E-E2CCF5A1ECB6}" destId="{B4225C97-895C-427D-84CB-74794971A7AD}" srcOrd="0" destOrd="0" presId="urn:microsoft.com/office/officeart/2005/8/layout/default"/>
    <dgm:cxn modelId="{932EEAF7-8A5A-4F87-8935-F71ED9606EEC}" srcId="{45565202-A788-49D0-B50F-E52907C81549}" destId="{8D3F4B34-3308-4125-8D2F-2614A4A4FABF}" srcOrd="0" destOrd="0" parTransId="{1889CBFB-2787-4BC3-94F1-17961CAF3A9F}" sibTransId="{2C16FA59-5017-4EB7-8290-CD607992D463}"/>
    <dgm:cxn modelId="{6EEB53FD-D2C9-4A6F-87AE-C6064862F419}" type="presOf" srcId="{E9AA7196-BB10-44C0-8E80-E448660314EF}" destId="{4250F58B-F328-40C6-943A-1270185C11C2}" srcOrd="0" destOrd="0" presId="urn:microsoft.com/office/officeart/2005/8/layout/default"/>
    <dgm:cxn modelId="{654B350B-4C9F-4317-90CA-202CEC6E2D40}" type="presParOf" srcId="{0A0A7638-E36E-41BC-9D13-8C954756DEB0}" destId="{3B7DEA51-8E6B-4F4F-A8F5-6367B2081C48}" srcOrd="0" destOrd="0" presId="urn:microsoft.com/office/officeart/2005/8/layout/default"/>
    <dgm:cxn modelId="{86FC425E-529F-4B7A-A281-02ADFBE48238}" type="presParOf" srcId="{0A0A7638-E36E-41BC-9D13-8C954756DEB0}" destId="{A8A63187-0069-4E6D-9498-E95D0EF74C8F}" srcOrd="1" destOrd="0" presId="urn:microsoft.com/office/officeart/2005/8/layout/default"/>
    <dgm:cxn modelId="{2D976656-0DDF-405E-9A30-A9D1255E89FC}" type="presParOf" srcId="{0A0A7638-E36E-41BC-9D13-8C954756DEB0}" destId="{4D15CF1A-0E07-4EAF-9680-A44CD08DE2AC}" srcOrd="2" destOrd="0" presId="urn:microsoft.com/office/officeart/2005/8/layout/default"/>
    <dgm:cxn modelId="{D55B8443-AA4C-428F-82F7-304887A67080}" type="presParOf" srcId="{0A0A7638-E36E-41BC-9D13-8C954756DEB0}" destId="{EA56D32B-3346-419D-BC85-ECBE60CE1B79}" srcOrd="3" destOrd="0" presId="urn:microsoft.com/office/officeart/2005/8/layout/default"/>
    <dgm:cxn modelId="{6D6E9A4C-75B7-4C1D-96F2-7FCFAFAA0F28}" type="presParOf" srcId="{0A0A7638-E36E-41BC-9D13-8C954756DEB0}" destId="{9E356F3B-0296-47F0-81B2-83358061728A}" srcOrd="4" destOrd="0" presId="urn:microsoft.com/office/officeart/2005/8/layout/default"/>
    <dgm:cxn modelId="{F6BA372B-91AC-4055-8EA2-5ADE135A186D}" type="presParOf" srcId="{0A0A7638-E36E-41BC-9D13-8C954756DEB0}" destId="{11B4AD7F-265F-47A0-B16B-93CB46D9D759}" srcOrd="5" destOrd="0" presId="urn:microsoft.com/office/officeart/2005/8/layout/default"/>
    <dgm:cxn modelId="{6B2EA4B9-8014-4D37-A3D6-5AA0B2E1CAF1}" type="presParOf" srcId="{0A0A7638-E36E-41BC-9D13-8C954756DEB0}" destId="{B4225C97-895C-427D-84CB-74794971A7AD}" srcOrd="6" destOrd="0" presId="urn:microsoft.com/office/officeart/2005/8/layout/default"/>
    <dgm:cxn modelId="{E413D3DD-DD25-4C15-8981-6210CAFF8237}" type="presParOf" srcId="{0A0A7638-E36E-41BC-9D13-8C954756DEB0}" destId="{B64B0A5C-BD3F-4582-A007-E2EAEA17F14F}" srcOrd="7" destOrd="0" presId="urn:microsoft.com/office/officeart/2005/8/layout/default"/>
    <dgm:cxn modelId="{2E7F05DE-0409-4E14-9234-7EB2AD78C6F9}" type="presParOf" srcId="{0A0A7638-E36E-41BC-9D13-8C954756DEB0}" destId="{4250F58B-F328-40C6-943A-1270185C11C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78F365-38C7-4E6A-A63F-DA4ADFBB63BD}" type="doc">
      <dgm:prSet loTypeId="urn:microsoft.com/office/officeart/2005/8/layout/default" loCatId="list" qsTypeId="urn:microsoft.com/office/officeart/2005/8/quickstyle/simple1" qsCatId="simple" csTypeId="urn:microsoft.com/office/officeart/2005/8/colors/accent3_1" csCatId="accent3" phldr="1"/>
      <dgm:spPr/>
      <dgm:t>
        <a:bodyPr/>
        <a:lstStyle/>
        <a:p>
          <a:endParaRPr lang="en-US"/>
        </a:p>
      </dgm:t>
    </dgm:pt>
    <dgm:pt modelId="{3EEABE76-27AD-4DFC-B453-EEC86BB2D7FB}">
      <dgm:prSet phldrT="[Text]" custT="1"/>
      <dgm:spPr>
        <a:solidFill>
          <a:schemeClr val="accent1"/>
        </a:solidFill>
      </dgm:spPr>
      <dgm:t>
        <a:bodyPr/>
        <a:lstStyle/>
        <a:p>
          <a:r>
            <a:rPr lang="en-GB" sz="1200" dirty="0">
              <a:solidFill>
                <a:schemeClr val="bg1"/>
              </a:solidFill>
              <a:latin typeface="+mn-lt"/>
              <a:ea typeface="Calibri"/>
              <a:cs typeface="Times New Roman"/>
            </a:rPr>
            <a:t>If you can improve the profitability of your engagement, you could be eligible for an incentive bonus. </a:t>
          </a:r>
          <a:endParaRPr lang="en-US" sz="1200" dirty="0">
            <a:solidFill>
              <a:schemeClr val="bg1"/>
            </a:solidFill>
            <a:latin typeface="+mn-lt"/>
          </a:endParaRPr>
        </a:p>
      </dgm:t>
    </dgm:pt>
    <dgm:pt modelId="{358C9FB6-7595-454E-9534-44D1D0B13827}" type="parTrans" cxnId="{5FD51DE9-73A2-4AC9-9715-96BC662AB488}">
      <dgm:prSet/>
      <dgm:spPr/>
      <dgm:t>
        <a:bodyPr/>
        <a:lstStyle/>
        <a:p>
          <a:endParaRPr lang="en-US"/>
        </a:p>
      </dgm:t>
    </dgm:pt>
    <dgm:pt modelId="{E299BA41-FE6A-45B9-8967-29A604F26069}" type="sibTrans" cxnId="{5FD51DE9-73A2-4AC9-9715-96BC662AB488}">
      <dgm:prSet/>
      <dgm:spPr/>
      <dgm:t>
        <a:bodyPr/>
        <a:lstStyle/>
        <a:p>
          <a:endParaRPr lang="en-US"/>
        </a:p>
      </dgm:t>
    </dgm:pt>
    <dgm:pt modelId="{472263E9-D874-4FBF-A1D4-3AC56A233BF3}">
      <dgm:prSet custT="1"/>
      <dgm:spPr>
        <a:solidFill>
          <a:schemeClr val="accent3"/>
        </a:solidFill>
      </dgm:spPr>
      <dgm:t>
        <a:bodyPr/>
        <a:lstStyle/>
        <a:p>
          <a:r>
            <a:rPr lang="en-GB" sz="1200" dirty="0">
              <a:solidFill>
                <a:schemeClr val="bg1"/>
              </a:solidFill>
              <a:latin typeface="+mn-lt"/>
              <a:ea typeface="Calibri"/>
              <a:cs typeface="Times New Roman"/>
            </a:rPr>
            <a:t>Since 2010, more than 1,950 </a:t>
          </a:r>
          <a:r>
            <a:rPr lang="en-GB" sz="1200">
              <a:solidFill>
                <a:schemeClr val="bg1"/>
              </a:solidFill>
              <a:latin typeface="+mn-lt"/>
              <a:ea typeface="Calibri"/>
              <a:cs typeface="Times New Roman"/>
            </a:rPr>
            <a:t>people from 250 </a:t>
          </a:r>
          <a:r>
            <a:rPr lang="en-GB" sz="1200" dirty="0">
              <a:solidFill>
                <a:schemeClr val="bg1"/>
              </a:solidFill>
              <a:latin typeface="+mn-lt"/>
              <a:ea typeface="Calibri"/>
              <a:cs typeface="Times New Roman"/>
            </a:rPr>
            <a:t>teams have received incentive bonuses totalling more </a:t>
          </a:r>
          <a:r>
            <a:rPr lang="en-GB" sz="1200">
              <a:solidFill>
                <a:schemeClr val="bg1"/>
              </a:solidFill>
              <a:latin typeface="+mn-lt"/>
              <a:ea typeface="Calibri"/>
              <a:cs typeface="Times New Roman"/>
            </a:rPr>
            <a:t>than €2,300,000</a:t>
          </a:r>
          <a:r>
            <a:rPr lang="en-GB" sz="1200" dirty="0">
              <a:solidFill>
                <a:schemeClr val="bg1"/>
              </a:solidFill>
              <a:latin typeface="+mn-lt"/>
              <a:ea typeface="Calibri"/>
              <a:cs typeface="Times New Roman"/>
            </a:rPr>
            <a:t>.</a:t>
          </a:r>
        </a:p>
      </dgm:t>
    </dgm:pt>
    <dgm:pt modelId="{3CED5829-190B-4FCC-843B-3DD035D555C1}" type="parTrans" cxnId="{93A7B70C-E6A6-4E53-8430-ADF7BC951048}">
      <dgm:prSet/>
      <dgm:spPr/>
      <dgm:t>
        <a:bodyPr/>
        <a:lstStyle/>
        <a:p>
          <a:endParaRPr lang="en-US"/>
        </a:p>
      </dgm:t>
    </dgm:pt>
    <dgm:pt modelId="{12B4E81E-2FDA-442F-9EA3-780D338E44E0}" type="sibTrans" cxnId="{93A7B70C-E6A6-4E53-8430-ADF7BC951048}">
      <dgm:prSet/>
      <dgm:spPr/>
      <dgm:t>
        <a:bodyPr/>
        <a:lstStyle/>
        <a:p>
          <a:endParaRPr lang="en-US"/>
        </a:p>
      </dgm:t>
    </dgm:pt>
    <dgm:pt modelId="{FC07F47A-91A1-4657-A31B-616B8A33ABF3}">
      <dgm:prSet custT="1"/>
      <dgm:spPr>
        <a:solidFill>
          <a:schemeClr val="accent4"/>
        </a:solidFill>
      </dgm:spPr>
      <dgm:t>
        <a:bodyPr/>
        <a:lstStyle/>
        <a:p>
          <a:r>
            <a:rPr lang="en-GB" sz="1200" dirty="0">
              <a:solidFill>
                <a:schemeClr val="bg1"/>
              </a:solidFill>
              <a:latin typeface="+mn-lt"/>
              <a:ea typeface="Calibri"/>
              <a:cs typeface="Times New Roman"/>
            </a:rPr>
            <a:t>For responsible engagements, the incentive bonus can be up to 20% of the contribution margin improvement. For non-responsible (staff augmentation) engagements, the incentive bonus can be up to 10% of the contribution margin improvement.</a:t>
          </a:r>
        </a:p>
      </dgm:t>
    </dgm:pt>
    <dgm:pt modelId="{7FE9C6CC-D708-40B5-948B-940B0F019C2F}" type="parTrans" cxnId="{766A9B0F-A759-4CAC-A24B-2461DE473A73}">
      <dgm:prSet/>
      <dgm:spPr/>
      <dgm:t>
        <a:bodyPr/>
        <a:lstStyle/>
        <a:p>
          <a:endParaRPr lang="en-US"/>
        </a:p>
      </dgm:t>
    </dgm:pt>
    <dgm:pt modelId="{EC05DE30-B7A4-440C-8399-59C41D498381}" type="sibTrans" cxnId="{766A9B0F-A759-4CAC-A24B-2461DE473A73}">
      <dgm:prSet/>
      <dgm:spPr/>
      <dgm:t>
        <a:bodyPr/>
        <a:lstStyle/>
        <a:p>
          <a:endParaRPr lang="en-US"/>
        </a:p>
      </dgm:t>
    </dgm:pt>
    <dgm:pt modelId="{F73CAE13-D051-4B9D-B31D-FBBA13DCB614}">
      <dgm:prSet custT="1"/>
      <dgm:spPr>
        <a:solidFill>
          <a:schemeClr val="accent5">
            <a:lumMod val="75000"/>
          </a:schemeClr>
        </a:solidFill>
      </dgm:spPr>
      <dgm:t>
        <a:bodyPr/>
        <a:lstStyle/>
        <a:p>
          <a:r>
            <a:rPr lang="en-GB" sz="1200" dirty="0">
              <a:solidFill>
                <a:schemeClr val="bg1"/>
              </a:solidFill>
              <a:latin typeface="+mn-lt"/>
              <a:ea typeface="Calibri"/>
              <a:cs typeface="Times New Roman"/>
            </a:rPr>
            <a:t>Details of the program and the application form can be found in KM 3.0 at:  </a:t>
          </a:r>
          <a:r>
            <a:rPr lang="en-GB" sz="1200" dirty="0">
              <a:solidFill>
                <a:schemeClr val="bg1"/>
              </a:solidFill>
              <a:latin typeface="+mn-lt"/>
              <a:ea typeface="Calibri"/>
              <a:cs typeface="Times New Roman"/>
              <a:hlinkClick xmlns:r="http://schemas.openxmlformats.org/officeDocument/2006/relationships" r:id="rId1"/>
            </a:rPr>
            <a:t>http://km3.capgemini.com/book/405286  </a:t>
          </a:r>
          <a:endParaRPr lang="en-GB" sz="1200" dirty="0">
            <a:solidFill>
              <a:schemeClr val="bg1"/>
            </a:solidFill>
            <a:latin typeface="+mn-lt"/>
            <a:ea typeface="Calibri"/>
            <a:cs typeface="Times New Roman"/>
          </a:endParaRPr>
        </a:p>
      </dgm:t>
    </dgm:pt>
    <dgm:pt modelId="{997C4834-39CF-495F-A2BB-F2BC0F9FF07E}" type="parTrans" cxnId="{B0281B9D-22E7-4204-9058-C1BC68321F9E}">
      <dgm:prSet/>
      <dgm:spPr/>
      <dgm:t>
        <a:bodyPr/>
        <a:lstStyle/>
        <a:p>
          <a:endParaRPr lang="en-US"/>
        </a:p>
      </dgm:t>
    </dgm:pt>
    <dgm:pt modelId="{3BA97D02-3C7C-4395-A6B6-53C5D4720455}" type="sibTrans" cxnId="{B0281B9D-22E7-4204-9058-C1BC68321F9E}">
      <dgm:prSet/>
      <dgm:spPr/>
      <dgm:t>
        <a:bodyPr/>
        <a:lstStyle/>
        <a:p>
          <a:endParaRPr lang="en-US"/>
        </a:p>
      </dgm:t>
    </dgm:pt>
    <dgm:pt modelId="{1D5E0343-431C-45EF-B624-29CD49FCA4A6}">
      <dgm:prSet custT="1"/>
      <dgm:spPr>
        <a:solidFill>
          <a:schemeClr val="accent2"/>
        </a:solidFill>
      </dgm:spPr>
      <dgm:t>
        <a:bodyPr/>
        <a:lstStyle/>
        <a:p>
          <a:r>
            <a:rPr lang="en-GB" sz="1200" dirty="0">
              <a:solidFill>
                <a:schemeClr val="bg1"/>
              </a:solidFill>
              <a:latin typeface="+mn-lt"/>
              <a:ea typeface="Calibri"/>
              <a:cs typeface="Times New Roman"/>
            </a:rPr>
            <a:t>Submit your application today to take advantage of this win-win-win opportunity for your team, FS SBU, and Capgemini.</a:t>
          </a:r>
        </a:p>
      </dgm:t>
    </dgm:pt>
    <dgm:pt modelId="{0269BCE6-AF16-498E-8E35-3783D3C66C08}" type="parTrans" cxnId="{EAF855DE-02F8-4A9F-BE06-22B4F4D891AA}">
      <dgm:prSet/>
      <dgm:spPr/>
      <dgm:t>
        <a:bodyPr/>
        <a:lstStyle/>
        <a:p>
          <a:endParaRPr lang="en-US"/>
        </a:p>
      </dgm:t>
    </dgm:pt>
    <dgm:pt modelId="{009E21C5-949D-4405-840F-7F7924868E7A}" type="sibTrans" cxnId="{EAF855DE-02F8-4A9F-BE06-22B4F4D891AA}">
      <dgm:prSet/>
      <dgm:spPr/>
      <dgm:t>
        <a:bodyPr/>
        <a:lstStyle/>
        <a:p>
          <a:endParaRPr lang="en-US"/>
        </a:p>
      </dgm:t>
    </dgm:pt>
    <dgm:pt modelId="{63AD5BAB-845E-4535-8D50-322657F22D8B}" type="pres">
      <dgm:prSet presAssocID="{EA78F365-38C7-4E6A-A63F-DA4ADFBB63BD}" presName="diagram" presStyleCnt="0">
        <dgm:presLayoutVars>
          <dgm:dir/>
          <dgm:resizeHandles val="exact"/>
        </dgm:presLayoutVars>
      </dgm:prSet>
      <dgm:spPr/>
    </dgm:pt>
    <dgm:pt modelId="{C9BEAC0E-B501-4EFC-98F9-0CAEFABC223F}" type="pres">
      <dgm:prSet presAssocID="{3EEABE76-27AD-4DFC-B453-EEC86BB2D7FB}" presName="node" presStyleLbl="node1" presStyleIdx="0" presStyleCnt="5">
        <dgm:presLayoutVars>
          <dgm:bulletEnabled val="1"/>
        </dgm:presLayoutVars>
      </dgm:prSet>
      <dgm:spPr/>
    </dgm:pt>
    <dgm:pt modelId="{D56E7024-90EA-48D7-9EAB-53A249938AD4}" type="pres">
      <dgm:prSet presAssocID="{E299BA41-FE6A-45B9-8967-29A604F26069}" presName="sibTrans" presStyleCnt="0"/>
      <dgm:spPr/>
    </dgm:pt>
    <dgm:pt modelId="{AB84A45F-302A-47F4-80F8-BB9C7493D701}" type="pres">
      <dgm:prSet presAssocID="{472263E9-D874-4FBF-A1D4-3AC56A233BF3}" presName="node" presStyleLbl="node1" presStyleIdx="1" presStyleCnt="5" custLinFactNeighborX="-3460" custLinFactNeighborY="3109">
        <dgm:presLayoutVars>
          <dgm:bulletEnabled val="1"/>
        </dgm:presLayoutVars>
      </dgm:prSet>
      <dgm:spPr/>
    </dgm:pt>
    <dgm:pt modelId="{8B8CBC38-0689-41EA-82FE-099EA509E4E5}" type="pres">
      <dgm:prSet presAssocID="{12B4E81E-2FDA-442F-9EA3-780D338E44E0}" presName="sibTrans" presStyleCnt="0"/>
      <dgm:spPr/>
    </dgm:pt>
    <dgm:pt modelId="{543F6A9B-856C-4FA1-B682-D91FDB87FFE9}" type="pres">
      <dgm:prSet presAssocID="{FC07F47A-91A1-4657-A31B-616B8A33ABF3}" presName="node" presStyleLbl="node1" presStyleIdx="2" presStyleCnt="5" custLinFactNeighborX="-6230" custLinFactNeighborY="3109">
        <dgm:presLayoutVars>
          <dgm:bulletEnabled val="1"/>
        </dgm:presLayoutVars>
      </dgm:prSet>
      <dgm:spPr/>
    </dgm:pt>
    <dgm:pt modelId="{75F897CF-7CCE-41E1-9895-8B112B1E88B6}" type="pres">
      <dgm:prSet presAssocID="{EC05DE30-B7A4-440C-8399-59C41D498381}" presName="sibTrans" presStyleCnt="0"/>
      <dgm:spPr/>
    </dgm:pt>
    <dgm:pt modelId="{590D5CBA-C835-4734-B0E1-7AB473AC98F2}" type="pres">
      <dgm:prSet presAssocID="{F73CAE13-D051-4B9D-B31D-FBBA13DCB614}" presName="node" presStyleLbl="node1" presStyleIdx="3" presStyleCnt="5">
        <dgm:presLayoutVars>
          <dgm:bulletEnabled val="1"/>
        </dgm:presLayoutVars>
      </dgm:prSet>
      <dgm:spPr/>
    </dgm:pt>
    <dgm:pt modelId="{0E1CED46-331B-4DED-9130-5D0684CCD88C}" type="pres">
      <dgm:prSet presAssocID="{3BA97D02-3C7C-4395-A6B6-53C5D4720455}" presName="sibTrans" presStyleCnt="0"/>
      <dgm:spPr/>
    </dgm:pt>
    <dgm:pt modelId="{9015027E-E214-4DCD-B286-61C0BD0064AE}" type="pres">
      <dgm:prSet presAssocID="{1D5E0343-431C-45EF-B624-29CD49FCA4A6}" presName="node" presStyleLbl="node1" presStyleIdx="4" presStyleCnt="5">
        <dgm:presLayoutVars>
          <dgm:bulletEnabled val="1"/>
        </dgm:presLayoutVars>
      </dgm:prSet>
      <dgm:spPr/>
    </dgm:pt>
  </dgm:ptLst>
  <dgm:cxnLst>
    <dgm:cxn modelId="{93A7B70C-E6A6-4E53-8430-ADF7BC951048}" srcId="{EA78F365-38C7-4E6A-A63F-DA4ADFBB63BD}" destId="{472263E9-D874-4FBF-A1D4-3AC56A233BF3}" srcOrd="1" destOrd="0" parTransId="{3CED5829-190B-4FCC-843B-3DD035D555C1}" sibTransId="{12B4E81E-2FDA-442F-9EA3-780D338E44E0}"/>
    <dgm:cxn modelId="{766A9B0F-A759-4CAC-A24B-2461DE473A73}" srcId="{EA78F365-38C7-4E6A-A63F-DA4ADFBB63BD}" destId="{FC07F47A-91A1-4657-A31B-616B8A33ABF3}" srcOrd="2" destOrd="0" parTransId="{7FE9C6CC-D708-40B5-948B-940B0F019C2F}" sibTransId="{EC05DE30-B7A4-440C-8399-59C41D498381}"/>
    <dgm:cxn modelId="{C429BB36-9FFB-4D2C-A202-D23B3A8B1392}" type="presOf" srcId="{F73CAE13-D051-4B9D-B31D-FBBA13DCB614}" destId="{590D5CBA-C835-4734-B0E1-7AB473AC98F2}" srcOrd="0" destOrd="0" presId="urn:microsoft.com/office/officeart/2005/8/layout/default"/>
    <dgm:cxn modelId="{A71C1C8C-80F5-41BB-AC4C-A9E26A655A10}" type="presOf" srcId="{1D5E0343-431C-45EF-B624-29CD49FCA4A6}" destId="{9015027E-E214-4DCD-B286-61C0BD0064AE}" srcOrd="0" destOrd="0" presId="urn:microsoft.com/office/officeart/2005/8/layout/default"/>
    <dgm:cxn modelId="{B0281B9D-22E7-4204-9058-C1BC68321F9E}" srcId="{EA78F365-38C7-4E6A-A63F-DA4ADFBB63BD}" destId="{F73CAE13-D051-4B9D-B31D-FBBA13DCB614}" srcOrd="3" destOrd="0" parTransId="{997C4834-39CF-495F-A2BB-F2BC0F9FF07E}" sibTransId="{3BA97D02-3C7C-4395-A6B6-53C5D4720455}"/>
    <dgm:cxn modelId="{E1EE32C8-B147-4081-99BD-C7CE9BB1E970}" type="presOf" srcId="{472263E9-D874-4FBF-A1D4-3AC56A233BF3}" destId="{AB84A45F-302A-47F4-80F8-BB9C7493D701}" srcOrd="0" destOrd="0" presId="urn:microsoft.com/office/officeart/2005/8/layout/default"/>
    <dgm:cxn modelId="{1734B4CB-B8CB-442B-B0F8-6B385437CBCC}" type="presOf" srcId="{EA78F365-38C7-4E6A-A63F-DA4ADFBB63BD}" destId="{63AD5BAB-845E-4535-8D50-322657F22D8B}" srcOrd="0" destOrd="0" presId="urn:microsoft.com/office/officeart/2005/8/layout/default"/>
    <dgm:cxn modelId="{1B1049D0-8FF1-471F-B2DD-3CB6DC137A94}" type="presOf" srcId="{3EEABE76-27AD-4DFC-B453-EEC86BB2D7FB}" destId="{C9BEAC0E-B501-4EFC-98F9-0CAEFABC223F}" srcOrd="0" destOrd="0" presId="urn:microsoft.com/office/officeart/2005/8/layout/default"/>
    <dgm:cxn modelId="{EAF855DE-02F8-4A9F-BE06-22B4F4D891AA}" srcId="{EA78F365-38C7-4E6A-A63F-DA4ADFBB63BD}" destId="{1D5E0343-431C-45EF-B624-29CD49FCA4A6}" srcOrd="4" destOrd="0" parTransId="{0269BCE6-AF16-498E-8E35-3783D3C66C08}" sibTransId="{009E21C5-949D-4405-840F-7F7924868E7A}"/>
    <dgm:cxn modelId="{5FD51DE9-73A2-4AC9-9715-96BC662AB488}" srcId="{EA78F365-38C7-4E6A-A63F-DA4ADFBB63BD}" destId="{3EEABE76-27AD-4DFC-B453-EEC86BB2D7FB}" srcOrd="0" destOrd="0" parTransId="{358C9FB6-7595-454E-9534-44D1D0B13827}" sibTransId="{E299BA41-FE6A-45B9-8967-29A604F26069}"/>
    <dgm:cxn modelId="{2D45E5F8-FE65-4CBD-99FF-835EA23E8FF5}" type="presOf" srcId="{FC07F47A-91A1-4657-A31B-616B8A33ABF3}" destId="{543F6A9B-856C-4FA1-B682-D91FDB87FFE9}" srcOrd="0" destOrd="0" presId="urn:microsoft.com/office/officeart/2005/8/layout/default"/>
    <dgm:cxn modelId="{FE93B744-14A9-49AB-B883-60BA3D138AF5}" type="presParOf" srcId="{63AD5BAB-845E-4535-8D50-322657F22D8B}" destId="{C9BEAC0E-B501-4EFC-98F9-0CAEFABC223F}" srcOrd="0" destOrd="0" presId="urn:microsoft.com/office/officeart/2005/8/layout/default"/>
    <dgm:cxn modelId="{DA61FECB-A07E-4E97-BB2B-D0A39258506E}" type="presParOf" srcId="{63AD5BAB-845E-4535-8D50-322657F22D8B}" destId="{D56E7024-90EA-48D7-9EAB-53A249938AD4}" srcOrd="1" destOrd="0" presId="urn:microsoft.com/office/officeart/2005/8/layout/default"/>
    <dgm:cxn modelId="{8CE938E7-8117-496F-B945-9BE36B675A91}" type="presParOf" srcId="{63AD5BAB-845E-4535-8D50-322657F22D8B}" destId="{AB84A45F-302A-47F4-80F8-BB9C7493D701}" srcOrd="2" destOrd="0" presId="urn:microsoft.com/office/officeart/2005/8/layout/default"/>
    <dgm:cxn modelId="{09B923C9-2CB5-4750-A991-279072048001}" type="presParOf" srcId="{63AD5BAB-845E-4535-8D50-322657F22D8B}" destId="{8B8CBC38-0689-41EA-82FE-099EA509E4E5}" srcOrd="3" destOrd="0" presId="urn:microsoft.com/office/officeart/2005/8/layout/default"/>
    <dgm:cxn modelId="{C9933502-85CC-41E2-B21E-A040D082AE2E}" type="presParOf" srcId="{63AD5BAB-845E-4535-8D50-322657F22D8B}" destId="{543F6A9B-856C-4FA1-B682-D91FDB87FFE9}" srcOrd="4" destOrd="0" presId="urn:microsoft.com/office/officeart/2005/8/layout/default"/>
    <dgm:cxn modelId="{FA9435AC-8000-4920-8AC9-3964AC9EA55D}" type="presParOf" srcId="{63AD5BAB-845E-4535-8D50-322657F22D8B}" destId="{75F897CF-7CCE-41E1-9895-8B112B1E88B6}" srcOrd="5" destOrd="0" presId="urn:microsoft.com/office/officeart/2005/8/layout/default"/>
    <dgm:cxn modelId="{56354B9B-3BF2-4904-B114-221367214E78}" type="presParOf" srcId="{63AD5BAB-845E-4535-8D50-322657F22D8B}" destId="{590D5CBA-C835-4734-B0E1-7AB473AC98F2}" srcOrd="6" destOrd="0" presId="urn:microsoft.com/office/officeart/2005/8/layout/default"/>
    <dgm:cxn modelId="{B9712B9C-E996-4C2A-8665-ABF2A8509FF4}" type="presParOf" srcId="{63AD5BAB-845E-4535-8D50-322657F22D8B}" destId="{0E1CED46-331B-4DED-9130-5D0684CCD88C}" srcOrd="7" destOrd="0" presId="urn:microsoft.com/office/officeart/2005/8/layout/default"/>
    <dgm:cxn modelId="{6370B60D-8D8C-475E-A8EC-8E7212C39949}" type="presParOf" srcId="{63AD5BAB-845E-4535-8D50-322657F22D8B}" destId="{9015027E-E214-4DCD-B286-61C0BD0064A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60C9E-60E1-434A-9298-343164E3971C}">
      <dsp:nvSpPr>
        <dsp:cNvPr id="0" name=""/>
        <dsp:cNvSpPr/>
      </dsp:nvSpPr>
      <dsp:spPr>
        <a:xfrm>
          <a:off x="0" y="0"/>
          <a:ext cx="5830867" cy="0"/>
        </a:xfrm>
        <a:prstGeom prst="line">
          <a:avLst/>
        </a:prstGeom>
        <a:solidFill>
          <a:schemeClr val="bg1">
            <a:alpha val="5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6D9E87-30F1-47BC-B4AD-FD49CBA0D03D}">
      <dsp:nvSpPr>
        <dsp:cNvPr id="0" name=""/>
        <dsp:cNvSpPr/>
      </dsp:nvSpPr>
      <dsp:spPr>
        <a:xfrm>
          <a:off x="0" y="0"/>
          <a:ext cx="5829443" cy="432738"/>
        </a:xfrm>
        <a:prstGeom prst="rect">
          <a:avLst/>
        </a:prstGeom>
        <a:solidFill>
          <a:schemeClr val="bg1">
            <a:alpha val="5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mn-lt"/>
            </a:rPr>
            <a:t>The Blue Book </a:t>
          </a:r>
          <a:r>
            <a:rPr lang="en-US" sz="1200" kern="1200" dirty="0">
              <a:solidFill>
                <a:schemeClr val="tx1"/>
              </a:solidFill>
              <a:latin typeface="+mn-lt"/>
            </a:rPr>
            <a:t>documents Capgemini’s Policies and Guidelines. </a:t>
          </a:r>
        </a:p>
      </dsp:txBody>
      <dsp:txXfrm>
        <a:off x="0" y="0"/>
        <a:ext cx="5829443" cy="432738"/>
      </dsp:txXfrm>
    </dsp:sp>
    <dsp:sp modelId="{AD48AD07-8EC5-43D0-B659-7378010C5BBA}">
      <dsp:nvSpPr>
        <dsp:cNvPr id="0" name=""/>
        <dsp:cNvSpPr/>
      </dsp:nvSpPr>
      <dsp:spPr>
        <a:xfrm>
          <a:off x="0" y="432738"/>
          <a:ext cx="5830867" cy="0"/>
        </a:xfrm>
        <a:prstGeom prst="line">
          <a:avLst/>
        </a:prstGeom>
        <a:solidFill>
          <a:schemeClr val="bg1">
            <a:alpha val="5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395352-A3C2-4D7A-B36F-DB838D7C9F2B}">
      <dsp:nvSpPr>
        <dsp:cNvPr id="0" name=""/>
        <dsp:cNvSpPr/>
      </dsp:nvSpPr>
      <dsp:spPr>
        <a:xfrm>
          <a:off x="0" y="432738"/>
          <a:ext cx="5830867" cy="432738"/>
        </a:xfrm>
        <a:prstGeom prst="rect">
          <a:avLst/>
        </a:prstGeom>
        <a:solidFill>
          <a:schemeClr val="bg1">
            <a:alpha val="5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b="1" kern="1200" dirty="0">
              <a:solidFill>
                <a:schemeClr val="tx1"/>
              </a:solidFill>
              <a:latin typeface="+mn-lt"/>
            </a:rPr>
            <a:t>All employees </a:t>
          </a:r>
          <a:r>
            <a:rPr lang="en-US" sz="1200" kern="1200" dirty="0">
              <a:solidFill>
                <a:schemeClr val="tx1"/>
              </a:solidFill>
              <a:latin typeface="+mn-lt"/>
            </a:rPr>
            <a:t>must be familiar with the adopted principles, values, policies and processes, and actively adopt and comply with them.</a:t>
          </a:r>
        </a:p>
      </dsp:txBody>
      <dsp:txXfrm>
        <a:off x="0" y="432738"/>
        <a:ext cx="5830867" cy="432738"/>
      </dsp:txXfrm>
    </dsp:sp>
    <dsp:sp modelId="{43D0B7E2-C572-4106-9C15-3B2A98104DFF}">
      <dsp:nvSpPr>
        <dsp:cNvPr id="0" name=""/>
        <dsp:cNvSpPr/>
      </dsp:nvSpPr>
      <dsp:spPr>
        <a:xfrm>
          <a:off x="0" y="865476"/>
          <a:ext cx="5830867" cy="0"/>
        </a:xfrm>
        <a:prstGeom prst="line">
          <a:avLst/>
        </a:prstGeom>
        <a:solidFill>
          <a:schemeClr val="bg1">
            <a:alpha val="5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31A073-B2FD-48E6-94EA-ACB11A259636}">
      <dsp:nvSpPr>
        <dsp:cNvPr id="0" name=""/>
        <dsp:cNvSpPr/>
      </dsp:nvSpPr>
      <dsp:spPr>
        <a:xfrm>
          <a:off x="0" y="865476"/>
          <a:ext cx="5830867" cy="432738"/>
        </a:xfrm>
        <a:prstGeom prst="rect">
          <a:avLst/>
        </a:prstGeom>
        <a:solidFill>
          <a:schemeClr val="bg1">
            <a:alpha val="5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dirty="0">
              <a:solidFill>
                <a:schemeClr val="tx1"/>
              </a:solidFill>
              <a:latin typeface="+mn-lt"/>
            </a:rPr>
            <a:t>Chapter 10, </a:t>
          </a:r>
          <a:r>
            <a:rPr lang="en-US" sz="1200" b="1" kern="1200" dirty="0">
              <a:solidFill>
                <a:schemeClr val="tx1"/>
              </a:solidFill>
              <a:latin typeface="+mn-lt"/>
            </a:rPr>
            <a:t>Delivery, </a:t>
          </a:r>
          <a:r>
            <a:rPr lang="en-US" sz="1200" kern="1200" dirty="0">
              <a:solidFill>
                <a:schemeClr val="tx1"/>
              </a:solidFill>
              <a:latin typeface="+mn-lt"/>
            </a:rPr>
            <a:t>is composed of 13 specific sections that address all of the topics related to delivery.</a:t>
          </a:r>
        </a:p>
      </dsp:txBody>
      <dsp:txXfrm>
        <a:off x="0" y="865476"/>
        <a:ext cx="5830867" cy="432738"/>
      </dsp:txXfrm>
    </dsp:sp>
    <dsp:sp modelId="{75656F89-5E0D-49AF-8591-715C8207ABE4}">
      <dsp:nvSpPr>
        <dsp:cNvPr id="0" name=""/>
        <dsp:cNvSpPr/>
      </dsp:nvSpPr>
      <dsp:spPr>
        <a:xfrm>
          <a:off x="0" y="1298215"/>
          <a:ext cx="5830867" cy="0"/>
        </a:xfrm>
        <a:prstGeom prst="line">
          <a:avLst/>
        </a:prstGeom>
        <a:solidFill>
          <a:schemeClr val="bg1">
            <a:alpha val="5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71750-0696-47F2-B36F-099B38D1322B}">
      <dsp:nvSpPr>
        <dsp:cNvPr id="0" name=""/>
        <dsp:cNvSpPr/>
      </dsp:nvSpPr>
      <dsp:spPr>
        <a:xfrm>
          <a:off x="0" y="1298215"/>
          <a:ext cx="5830867" cy="432738"/>
        </a:xfrm>
        <a:prstGeom prst="rect">
          <a:avLst/>
        </a:prstGeom>
        <a:solidFill>
          <a:schemeClr val="bg1">
            <a:alpha val="5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dirty="0"/>
            <a:t>Delivering a Project has 4 Objectives:</a:t>
          </a:r>
          <a:endParaRPr lang="en-US" sz="1200" kern="1200" dirty="0">
            <a:solidFill>
              <a:schemeClr val="tx1"/>
            </a:solidFill>
            <a:latin typeface="+mn-lt"/>
          </a:endParaRPr>
        </a:p>
      </dsp:txBody>
      <dsp:txXfrm>
        <a:off x="0" y="1298215"/>
        <a:ext cx="5830867" cy="4327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BE6D6-8494-40D3-9594-4FA012283CFD}">
      <dsp:nvSpPr>
        <dsp:cNvPr id="0" name=""/>
        <dsp:cNvSpPr/>
      </dsp:nvSpPr>
      <dsp:spPr>
        <a:xfrm>
          <a:off x="0" y="691573"/>
          <a:ext cx="4953000" cy="1058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408" tIns="249936" rIns="384408"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t>Compatible PMI and PMBoK Ed. 5, CMMI v1.2, mapped to PRINCE2</a:t>
          </a:r>
        </a:p>
        <a:p>
          <a:pPr marL="114300" lvl="1" indent="-114300" algn="l" defTabSz="533400" rtl="0">
            <a:lnSpc>
              <a:spcPct val="90000"/>
            </a:lnSpc>
            <a:spcBef>
              <a:spcPct val="0"/>
            </a:spcBef>
            <a:spcAft>
              <a:spcPct val="15000"/>
            </a:spcAft>
            <a:buChar char="•"/>
          </a:pPr>
          <a:r>
            <a:rPr lang="en-US" sz="1200" kern="1200" dirty="0"/>
            <a:t>Guidance, Templates structure</a:t>
          </a:r>
        </a:p>
        <a:p>
          <a:pPr marL="114300" lvl="1" indent="-114300" algn="l" defTabSz="533400" rtl="0">
            <a:lnSpc>
              <a:spcPct val="90000"/>
            </a:lnSpc>
            <a:spcBef>
              <a:spcPct val="0"/>
            </a:spcBef>
            <a:spcAft>
              <a:spcPct val="15000"/>
            </a:spcAft>
            <a:buChar char="•"/>
          </a:pPr>
          <a:r>
            <a:rPr lang="en-US" sz="1200" kern="1200" dirty="0"/>
            <a:t>Tailoring rules at all levels (BU and project)</a:t>
          </a:r>
        </a:p>
      </dsp:txBody>
      <dsp:txXfrm>
        <a:off x="0" y="691573"/>
        <a:ext cx="4953000" cy="1058400"/>
      </dsp:txXfrm>
    </dsp:sp>
    <dsp:sp modelId="{8B64A89B-490E-4975-BEF2-7EBF2A19522F}">
      <dsp:nvSpPr>
        <dsp:cNvPr id="0" name=""/>
        <dsp:cNvSpPr/>
      </dsp:nvSpPr>
      <dsp:spPr>
        <a:xfrm>
          <a:off x="247650" y="514453"/>
          <a:ext cx="3467100"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48" tIns="0" rIns="131048" bIns="0" numCol="1" spcCol="1270" anchor="ctr" anchorCtr="0">
          <a:noAutofit/>
        </a:bodyPr>
        <a:lstStyle/>
        <a:p>
          <a:pPr marL="0" lvl="0" indent="0" algn="l" defTabSz="533400" rtl="0">
            <a:lnSpc>
              <a:spcPct val="90000"/>
            </a:lnSpc>
            <a:spcBef>
              <a:spcPct val="0"/>
            </a:spcBef>
            <a:spcAft>
              <a:spcPct val="35000"/>
            </a:spcAft>
            <a:buNone/>
          </a:pPr>
          <a:r>
            <a:rPr lang="en-US" sz="1200" b="1" kern="1200" dirty="0"/>
            <a:t>Unified Project Management v6</a:t>
          </a:r>
          <a:endParaRPr lang="en-US" sz="1200" kern="1200" dirty="0"/>
        </a:p>
      </dsp:txBody>
      <dsp:txXfrm>
        <a:off x="264943" y="531746"/>
        <a:ext cx="3432514" cy="319654"/>
      </dsp:txXfrm>
    </dsp:sp>
    <dsp:sp modelId="{932F4ED2-DEFF-4296-86E6-B71AC3871965}">
      <dsp:nvSpPr>
        <dsp:cNvPr id="0" name=""/>
        <dsp:cNvSpPr/>
      </dsp:nvSpPr>
      <dsp:spPr>
        <a:xfrm>
          <a:off x="0" y="1991893"/>
          <a:ext cx="4953000" cy="907200"/>
        </a:xfrm>
        <a:prstGeom prst="rect">
          <a:avLst/>
        </a:prstGeom>
        <a:solidFill>
          <a:schemeClr val="lt1">
            <a:alpha val="90000"/>
            <a:hueOff val="0"/>
            <a:satOff val="0"/>
            <a:lumOff val="0"/>
            <a:alphaOff val="0"/>
          </a:schemeClr>
        </a:solidFill>
        <a:ln w="12700" cap="flat" cmpd="sng" algn="ctr">
          <a:solidFill>
            <a:schemeClr val="accent2">
              <a:hueOff val="1689772"/>
              <a:satOff val="-4338"/>
              <a:lumOff val="-108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408" tIns="249936" rIns="384408"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t>Tailoring at BU level</a:t>
          </a:r>
        </a:p>
        <a:p>
          <a:pPr marL="114300" lvl="1" indent="-114300" algn="l" defTabSz="533400" rtl="0">
            <a:lnSpc>
              <a:spcPct val="90000"/>
            </a:lnSpc>
            <a:spcBef>
              <a:spcPct val="0"/>
            </a:spcBef>
            <a:spcAft>
              <a:spcPct val="15000"/>
            </a:spcAft>
            <a:buChar char="•"/>
          </a:pPr>
          <a:r>
            <a:rPr lang="en-US" sz="1200" kern="1200" dirty="0"/>
            <a:t>Same structure and publishing</a:t>
          </a:r>
        </a:p>
        <a:p>
          <a:pPr marL="114300" lvl="1" indent="-114300" algn="l" defTabSz="533400" rtl="0">
            <a:lnSpc>
              <a:spcPct val="90000"/>
            </a:lnSpc>
            <a:spcBef>
              <a:spcPct val="0"/>
            </a:spcBef>
            <a:spcAft>
              <a:spcPct val="15000"/>
            </a:spcAft>
            <a:buChar char="•"/>
          </a:pPr>
          <a:r>
            <a:rPr lang="en-US" sz="1200" kern="1200" dirty="0"/>
            <a:t>EPF support center</a:t>
          </a:r>
        </a:p>
      </dsp:txBody>
      <dsp:txXfrm>
        <a:off x="0" y="1991893"/>
        <a:ext cx="4953000" cy="907200"/>
      </dsp:txXfrm>
    </dsp:sp>
    <dsp:sp modelId="{6784FE81-7F44-4B87-B1F9-194F9D7D27AF}">
      <dsp:nvSpPr>
        <dsp:cNvPr id="0" name=""/>
        <dsp:cNvSpPr/>
      </dsp:nvSpPr>
      <dsp:spPr>
        <a:xfrm>
          <a:off x="247650" y="1814773"/>
          <a:ext cx="3467100" cy="354240"/>
        </a:xfrm>
        <a:prstGeom prst="roundRect">
          <a:avLst/>
        </a:prstGeom>
        <a:solidFill>
          <a:schemeClr val="accent2">
            <a:hueOff val="1689772"/>
            <a:satOff val="-4338"/>
            <a:lumOff val="-108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48" tIns="0" rIns="131048" bIns="0" numCol="1" spcCol="1270" anchor="ctr" anchorCtr="0">
          <a:noAutofit/>
        </a:bodyPr>
        <a:lstStyle/>
        <a:p>
          <a:pPr marL="0" lvl="0" indent="0" algn="l" defTabSz="533400" rtl="0">
            <a:lnSpc>
              <a:spcPct val="90000"/>
            </a:lnSpc>
            <a:spcBef>
              <a:spcPct val="0"/>
            </a:spcBef>
            <a:spcAft>
              <a:spcPct val="35000"/>
            </a:spcAft>
            <a:buNone/>
          </a:pPr>
          <a:r>
            <a:rPr lang="en-US" sz="1200" b="1" kern="1200" dirty="0"/>
            <a:t>Deployment Method</a:t>
          </a:r>
          <a:endParaRPr lang="en-US" sz="1200" kern="1200" dirty="0"/>
        </a:p>
      </dsp:txBody>
      <dsp:txXfrm>
        <a:off x="264943" y="1832066"/>
        <a:ext cx="3432514" cy="319654"/>
      </dsp:txXfrm>
    </dsp:sp>
    <dsp:sp modelId="{14188EE6-3F5D-4E25-936A-050761E31D3A}">
      <dsp:nvSpPr>
        <dsp:cNvPr id="0" name=""/>
        <dsp:cNvSpPr/>
      </dsp:nvSpPr>
      <dsp:spPr>
        <a:xfrm>
          <a:off x="0" y="3141013"/>
          <a:ext cx="4953000" cy="907200"/>
        </a:xfrm>
        <a:prstGeom prst="rect">
          <a:avLst/>
        </a:prstGeom>
        <a:solidFill>
          <a:schemeClr val="lt1">
            <a:alpha val="90000"/>
            <a:hueOff val="0"/>
            <a:satOff val="0"/>
            <a:lumOff val="0"/>
            <a:alphaOff val="0"/>
          </a:schemeClr>
        </a:solidFill>
        <a:ln w="12700" cap="flat" cmpd="sng" algn="ctr">
          <a:solidFill>
            <a:schemeClr val="accent2">
              <a:hueOff val="3379544"/>
              <a:satOff val="-8675"/>
              <a:lumOff val="-2169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4408" tIns="249936" rIns="384408"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t>EM Handbook</a:t>
          </a:r>
        </a:p>
        <a:p>
          <a:pPr marL="114300" lvl="1" indent="-114300" algn="l" defTabSz="533400" rtl="0">
            <a:lnSpc>
              <a:spcPct val="90000"/>
            </a:lnSpc>
            <a:spcBef>
              <a:spcPct val="0"/>
            </a:spcBef>
            <a:spcAft>
              <a:spcPct val="15000"/>
            </a:spcAft>
            <a:buChar char="•"/>
          </a:pPr>
          <a:r>
            <a:rPr lang="en-US" sz="1200" kern="1200" dirty="0"/>
            <a:t>eLearning</a:t>
          </a:r>
        </a:p>
        <a:p>
          <a:pPr marL="114300" lvl="1" indent="-114300" algn="l" defTabSz="533400" rtl="0">
            <a:lnSpc>
              <a:spcPct val="90000"/>
            </a:lnSpc>
            <a:spcBef>
              <a:spcPct val="0"/>
            </a:spcBef>
            <a:spcAft>
              <a:spcPct val="15000"/>
            </a:spcAft>
            <a:buChar char="•"/>
          </a:pPr>
          <a:r>
            <a:rPr lang="en-US" sz="1200" kern="1200" dirty="0"/>
            <a:t>University trainings</a:t>
          </a:r>
        </a:p>
      </dsp:txBody>
      <dsp:txXfrm>
        <a:off x="0" y="3141013"/>
        <a:ext cx="4953000" cy="907200"/>
      </dsp:txXfrm>
    </dsp:sp>
    <dsp:sp modelId="{422BE97D-2D33-4027-B5E0-E32EF2875C3D}">
      <dsp:nvSpPr>
        <dsp:cNvPr id="0" name=""/>
        <dsp:cNvSpPr/>
      </dsp:nvSpPr>
      <dsp:spPr>
        <a:xfrm>
          <a:off x="247650" y="2963893"/>
          <a:ext cx="3467100" cy="354240"/>
        </a:xfrm>
        <a:prstGeom prst="roundRect">
          <a:avLst/>
        </a:prstGeom>
        <a:solidFill>
          <a:schemeClr val="accent2">
            <a:hueOff val="3379544"/>
            <a:satOff val="-8675"/>
            <a:lumOff val="-216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48" tIns="0" rIns="131048" bIns="0" numCol="1" spcCol="1270" anchor="ctr" anchorCtr="0">
          <a:noAutofit/>
        </a:bodyPr>
        <a:lstStyle/>
        <a:p>
          <a:pPr marL="0" lvl="0" indent="0" algn="l" defTabSz="533400" rtl="0">
            <a:lnSpc>
              <a:spcPct val="90000"/>
            </a:lnSpc>
            <a:spcBef>
              <a:spcPct val="0"/>
            </a:spcBef>
            <a:spcAft>
              <a:spcPct val="35000"/>
            </a:spcAft>
            <a:buNone/>
          </a:pPr>
          <a:r>
            <a:rPr lang="en-US" sz="1200" b="1" kern="1200" dirty="0"/>
            <a:t>Collaterals</a:t>
          </a:r>
          <a:endParaRPr lang="en-US" sz="1200" kern="1200" dirty="0"/>
        </a:p>
      </dsp:txBody>
      <dsp:txXfrm>
        <a:off x="264943" y="2981186"/>
        <a:ext cx="3432514" cy="319654"/>
      </dsp:txXfrm>
    </dsp:sp>
    <dsp:sp modelId="{880E6EDC-63B0-44BC-9224-D86FCC556312}">
      <dsp:nvSpPr>
        <dsp:cNvPr id="0" name=""/>
        <dsp:cNvSpPr/>
      </dsp:nvSpPr>
      <dsp:spPr>
        <a:xfrm>
          <a:off x="0" y="4290133"/>
          <a:ext cx="4953000" cy="302400"/>
        </a:xfrm>
        <a:prstGeom prst="rect">
          <a:avLst/>
        </a:prstGeom>
        <a:solidFill>
          <a:schemeClr val="lt1">
            <a:alpha val="90000"/>
            <a:hueOff val="0"/>
            <a:satOff val="0"/>
            <a:lumOff val="0"/>
            <a:alphaOff val="0"/>
          </a:schemeClr>
        </a:solidFill>
        <a:ln w="12700" cap="flat" cmpd="sng" algn="ctr">
          <a:solidFill>
            <a:schemeClr val="accent2">
              <a:hueOff val="5069316"/>
              <a:satOff val="-13013"/>
              <a:lumOff val="-32546"/>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CC89D8-14DD-4D3A-8DB4-B5C5873D2E6E}">
      <dsp:nvSpPr>
        <dsp:cNvPr id="0" name=""/>
        <dsp:cNvSpPr/>
      </dsp:nvSpPr>
      <dsp:spPr>
        <a:xfrm>
          <a:off x="247650" y="4113013"/>
          <a:ext cx="3467100" cy="354240"/>
        </a:xfrm>
        <a:prstGeom prst="roundRect">
          <a:avLst/>
        </a:prstGeom>
        <a:solidFill>
          <a:schemeClr val="accent2">
            <a:hueOff val="5069316"/>
            <a:satOff val="-13013"/>
            <a:lumOff val="-325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048" tIns="0" rIns="131048" bIns="0" numCol="1" spcCol="1270" anchor="ctr" anchorCtr="0">
          <a:noAutofit/>
        </a:bodyPr>
        <a:lstStyle/>
        <a:p>
          <a:pPr marL="0" lvl="0" indent="0" algn="l" defTabSz="533400" rtl="0">
            <a:lnSpc>
              <a:spcPct val="90000"/>
            </a:lnSpc>
            <a:spcBef>
              <a:spcPct val="0"/>
            </a:spcBef>
            <a:spcAft>
              <a:spcPct val="35000"/>
            </a:spcAft>
            <a:buNone/>
          </a:pPr>
          <a:r>
            <a:rPr lang="en-US" sz="1200" b="1" kern="1200" dirty="0"/>
            <a:t>Deployment accelerator: </a:t>
          </a:r>
          <a:r>
            <a:rPr lang="en-US" sz="1200" b="1" i="1" kern="1200" dirty="0"/>
            <a:t>RapidStart</a:t>
          </a:r>
          <a:endParaRPr lang="en-US" sz="1200" i="1" kern="1200" dirty="0"/>
        </a:p>
      </dsp:txBody>
      <dsp:txXfrm>
        <a:off x="264943" y="4130306"/>
        <a:ext cx="3432514"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F7905-D42B-460B-AE65-F90B74D9DD03}">
      <dsp:nvSpPr>
        <dsp:cNvPr id="0" name=""/>
        <dsp:cNvSpPr/>
      </dsp:nvSpPr>
      <dsp:spPr>
        <a:xfrm>
          <a:off x="0" y="159165"/>
          <a:ext cx="6400800"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kern="1200" dirty="0"/>
            <a:t>How will the project be governed?</a:t>
          </a:r>
          <a:endParaRPr lang="en-US" sz="1900" kern="1200" dirty="0"/>
        </a:p>
      </dsp:txBody>
      <dsp:txXfrm>
        <a:off x="22246" y="181411"/>
        <a:ext cx="6356308" cy="411223"/>
      </dsp:txXfrm>
    </dsp:sp>
    <dsp:sp modelId="{2E0599EF-030E-434D-A577-12A980413F42}">
      <dsp:nvSpPr>
        <dsp:cNvPr id="0" name=""/>
        <dsp:cNvSpPr/>
      </dsp:nvSpPr>
      <dsp:spPr>
        <a:xfrm>
          <a:off x="0" y="614879"/>
          <a:ext cx="6400800" cy="511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25"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a:t>Organization, roles and responsibilities</a:t>
          </a:r>
        </a:p>
        <a:p>
          <a:pPr marL="114300" lvl="1" indent="-114300" algn="l" defTabSz="666750" rtl="0">
            <a:lnSpc>
              <a:spcPct val="90000"/>
            </a:lnSpc>
            <a:spcBef>
              <a:spcPct val="0"/>
            </a:spcBef>
            <a:spcAft>
              <a:spcPct val="20000"/>
            </a:spcAft>
            <a:buChar char="•"/>
          </a:pPr>
          <a:r>
            <a:rPr lang="en-US" sz="1500" kern="1200" dirty="0"/>
            <a:t>Reporting, internal and external</a:t>
          </a:r>
        </a:p>
      </dsp:txBody>
      <dsp:txXfrm>
        <a:off x="0" y="614879"/>
        <a:ext cx="6400800" cy="511290"/>
      </dsp:txXfrm>
    </dsp:sp>
    <dsp:sp modelId="{77C28964-F192-43CF-B8B7-5CD257E43E56}">
      <dsp:nvSpPr>
        <dsp:cNvPr id="0" name=""/>
        <dsp:cNvSpPr/>
      </dsp:nvSpPr>
      <dsp:spPr>
        <a:xfrm>
          <a:off x="0" y="1126170"/>
          <a:ext cx="6400800" cy="455715"/>
        </a:xfrm>
        <a:prstGeom prst="roundRect">
          <a:avLst/>
        </a:prstGeom>
        <a:solidFill>
          <a:schemeClr val="accent2">
            <a:hueOff val="1689772"/>
            <a:satOff val="-4338"/>
            <a:lumOff val="-108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kern="1200" dirty="0"/>
            <a:t>How will we work with the Client?</a:t>
          </a:r>
          <a:endParaRPr lang="en-US" sz="1900" kern="1200" dirty="0"/>
        </a:p>
      </dsp:txBody>
      <dsp:txXfrm>
        <a:off x="22246" y="1148416"/>
        <a:ext cx="6356308" cy="411223"/>
      </dsp:txXfrm>
    </dsp:sp>
    <dsp:sp modelId="{CE0569FB-1EC8-4013-A920-BE4F00F96E1E}">
      <dsp:nvSpPr>
        <dsp:cNvPr id="0" name=""/>
        <dsp:cNvSpPr/>
      </dsp:nvSpPr>
      <dsp:spPr>
        <a:xfrm>
          <a:off x="0" y="1636605"/>
          <a:ext cx="6400800" cy="455715"/>
        </a:xfrm>
        <a:prstGeom prst="roundRect">
          <a:avLst/>
        </a:prstGeom>
        <a:solidFill>
          <a:schemeClr val="accent2">
            <a:hueOff val="3379544"/>
            <a:satOff val="-8675"/>
            <a:lumOff val="-216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kern="1200" dirty="0"/>
            <a:t>How will the delivery of the solution be achieved?</a:t>
          </a:r>
          <a:endParaRPr lang="en-US" sz="1900" kern="1200" dirty="0"/>
        </a:p>
      </dsp:txBody>
      <dsp:txXfrm>
        <a:off x="22246" y="1658851"/>
        <a:ext cx="6356308" cy="411223"/>
      </dsp:txXfrm>
    </dsp:sp>
    <dsp:sp modelId="{A116CC5D-E70A-46E0-B914-482592C6D608}">
      <dsp:nvSpPr>
        <dsp:cNvPr id="0" name=""/>
        <dsp:cNvSpPr/>
      </dsp:nvSpPr>
      <dsp:spPr>
        <a:xfrm>
          <a:off x="0" y="2092320"/>
          <a:ext cx="6400800" cy="129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25"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a:t>Requirements gathering</a:t>
          </a:r>
        </a:p>
        <a:p>
          <a:pPr marL="114300" lvl="1" indent="-114300" algn="l" defTabSz="666750" rtl="0">
            <a:lnSpc>
              <a:spcPct val="90000"/>
            </a:lnSpc>
            <a:spcBef>
              <a:spcPct val="0"/>
            </a:spcBef>
            <a:spcAft>
              <a:spcPct val="20000"/>
            </a:spcAft>
            <a:buChar char="•"/>
          </a:pPr>
          <a:r>
            <a:rPr lang="en-US" sz="1500" kern="1200" dirty="0"/>
            <a:t>Development  Approach</a:t>
          </a:r>
        </a:p>
        <a:p>
          <a:pPr marL="114300" lvl="1" indent="-114300" algn="l" defTabSz="666750" rtl="0">
            <a:lnSpc>
              <a:spcPct val="90000"/>
            </a:lnSpc>
            <a:spcBef>
              <a:spcPct val="0"/>
            </a:spcBef>
            <a:spcAft>
              <a:spcPct val="20000"/>
            </a:spcAft>
            <a:buChar char="•"/>
          </a:pPr>
          <a:r>
            <a:rPr lang="en-US" sz="1500" kern="1200" dirty="0"/>
            <a:t>Work location – On Shore/ Offshore / Client</a:t>
          </a:r>
        </a:p>
        <a:p>
          <a:pPr marL="114300" lvl="1" indent="-114300" algn="l" defTabSz="666750" rtl="0">
            <a:lnSpc>
              <a:spcPct val="90000"/>
            </a:lnSpc>
            <a:spcBef>
              <a:spcPct val="0"/>
            </a:spcBef>
            <a:spcAft>
              <a:spcPct val="20000"/>
            </a:spcAft>
            <a:buChar char="•"/>
          </a:pPr>
          <a:r>
            <a:rPr lang="en-US" sz="1500" kern="1200" dirty="0"/>
            <a:t>Approach to testing</a:t>
          </a:r>
        </a:p>
        <a:p>
          <a:pPr marL="114300" lvl="1" indent="-114300" algn="l" defTabSz="666750" rtl="0">
            <a:lnSpc>
              <a:spcPct val="90000"/>
            </a:lnSpc>
            <a:spcBef>
              <a:spcPct val="0"/>
            </a:spcBef>
            <a:spcAft>
              <a:spcPct val="20000"/>
            </a:spcAft>
            <a:buChar char="•"/>
          </a:pPr>
          <a:r>
            <a:rPr lang="en-US" sz="1500" kern="1200" dirty="0"/>
            <a:t>Implementation into Live operation and ongoing Support</a:t>
          </a:r>
        </a:p>
      </dsp:txBody>
      <dsp:txXfrm>
        <a:off x="0" y="2092320"/>
        <a:ext cx="6400800" cy="1297889"/>
      </dsp:txXfrm>
    </dsp:sp>
    <dsp:sp modelId="{241FA960-E6ED-439B-BEEE-6E1442244B67}">
      <dsp:nvSpPr>
        <dsp:cNvPr id="0" name=""/>
        <dsp:cNvSpPr/>
      </dsp:nvSpPr>
      <dsp:spPr>
        <a:xfrm>
          <a:off x="0" y="3390210"/>
          <a:ext cx="6400800" cy="455715"/>
        </a:xfrm>
        <a:prstGeom prst="roundRect">
          <a:avLst/>
        </a:prstGeom>
        <a:solidFill>
          <a:schemeClr val="accent2">
            <a:hueOff val="5069316"/>
            <a:satOff val="-13013"/>
            <a:lumOff val="-325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kern="1200" dirty="0"/>
            <a:t>How will the project be managed?</a:t>
          </a:r>
          <a:endParaRPr lang="en-US" sz="1900" kern="1200" dirty="0"/>
        </a:p>
      </dsp:txBody>
      <dsp:txXfrm>
        <a:off x="22246" y="3412456"/>
        <a:ext cx="6356308" cy="411223"/>
      </dsp:txXfrm>
    </dsp:sp>
    <dsp:sp modelId="{118AF39C-3784-401F-B8EA-866809E5D02C}">
      <dsp:nvSpPr>
        <dsp:cNvPr id="0" name=""/>
        <dsp:cNvSpPr/>
      </dsp:nvSpPr>
      <dsp:spPr>
        <a:xfrm>
          <a:off x="0" y="3845925"/>
          <a:ext cx="6400800" cy="766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25"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a:t>Methods and Processes to be followed</a:t>
          </a:r>
        </a:p>
        <a:p>
          <a:pPr marL="114300" lvl="1" indent="-114300" algn="l" defTabSz="666750" rtl="0">
            <a:lnSpc>
              <a:spcPct val="90000"/>
            </a:lnSpc>
            <a:spcBef>
              <a:spcPct val="0"/>
            </a:spcBef>
            <a:spcAft>
              <a:spcPct val="20000"/>
            </a:spcAft>
            <a:buChar char="•"/>
          </a:pPr>
          <a:r>
            <a:rPr lang="en-US" sz="1500" kern="1200" dirty="0"/>
            <a:t>Quality Management</a:t>
          </a:r>
        </a:p>
        <a:p>
          <a:pPr marL="114300" lvl="1" indent="-114300" algn="l" defTabSz="666750" rtl="0">
            <a:lnSpc>
              <a:spcPct val="90000"/>
            </a:lnSpc>
            <a:spcBef>
              <a:spcPct val="0"/>
            </a:spcBef>
            <a:spcAft>
              <a:spcPct val="20000"/>
            </a:spcAft>
            <a:buChar char="•"/>
          </a:pPr>
          <a:r>
            <a:rPr lang="en-US" sz="1500" kern="1200" dirty="0"/>
            <a:t>Management of Suppliers</a:t>
          </a:r>
        </a:p>
      </dsp:txBody>
      <dsp:txXfrm>
        <a:off x="0" y="3845925"/>
        <a:ext cx="6400800" cy="766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D2B1D-6782-4926-8B4D-91715D6319D8}">
      <dsp:nvSpPr>
        <dsp:cNvPr id="0" name=""/>
        <dsp:cNvSpPr/>
      </dsp:nvSpPr>
      <dsp:spPr>
        <a:xfrm>
          <a:off x="2660" y="0"/>
          <a:ext cx="3241135" cy="647700"/>
        </a:xfrm>
        <a:prstGeom prst="chevron">
          <a:avLst/>
        </a:prstGeom>
        <a:solidFill>
          <a:srgbClr val="12ABDB"/>
        </a:solidFill>
        <a:ln w="57150" cap="flat" cmpd="sng" algn="ctr">
          <a:solidFill>
            <a:srgbClr val="E6E7E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Sales Process</a:t>
          </a:r>
        </a:p>
      </dsp:txBody>
      <dsp:txXfrm>
        <a:off x="326510" y="0"/>
        <a:ext cx="2593435" cy="647700"/>
      </dsp:txXfrm>
    </dsp:sp>
    <dsp:sp modelId="{88AEDFAE-AC01-4D9E-99B6-37B49A0545A2}">
      <dsp:nvSpPr>
        <dsp:cNvPr id="0" name=""/>
        <dsp:cNvSpPr/>
      </dsp:nvSpPr>
      <dsp:spPr>
        <a:xfrm>
          <a:off x="2919682" y="0"/>
          <a:ext cx="3241135" cy="647700"/>
        </a:xfrm>
        <a:prstGeom prst="chevron">
          <a:avLst/>
        </a:prstGeom>
        <a:solidFill>
          <a:schemeClr val="accent1">
            <a:hueOff val="0"/>
            <a:satOff val="0"/>
            <a:lumOff val="0"/>
            <a:alphaOff val="0"/>
          </a:schemeClr>
        </a:solidFill>
        <a:ln w="57150" cap="flat" cmpd="sng" algn="ctr">
          <a:solidFill>
            <a:srgbClr val="E6E7E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Start-Up</a:t>
          </a:r>
        </a:p>
      </dsp:txBody>
      <dsp:txXfrm>
        <a:off x="3243532" y="0"/>
        <a:ext cx="2593435" cy="647700"/>
      </dsp:txXfrm>
    </dsp:sp>
    <dsp:sp modelId="{8E7ECE7A-1B71-49BA-A774-E8E037F3F7EC}">
      <dsp:nvSpPr>
        <dsp:cNvPr id="0" name=""/>
        <dsp:cNvSpPr/>
      </dsp:nvSpPr>
      <dsp:spPr>
        <a:xfrm>
          <a:off x="5836704" y="0"/>
          <a:ext cx="3241135" cy="647700"/>
        </a:xfrm>
        <a:prstGeom prst="chevron">
          <a:avLst/>
        </a:prstGeom>
        <a:solidFill>
          <a:srgbClr val="2C004B"/>
        </a:solidFill>
        <a:ln w="57150" cap="flat" cmpd="sng" algn="ctr">
          <a:solidFill>
            <a:srgbClr val="E6E7E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Project Governance Plan (PGP)</a:t>
          </a:r>
        </a:p>
      </dsp:txBody>
      <dsp:txXfrm>
        <a:off x="6160554" y="0"/>
        <a:ext cx="2593435" cy="647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DEA51-8E6B-4F4F-A8F5-6367B2081C48}">
      <dsp:nvSpPr>
        <dsp:cNvPr id="0" name=""/>
        <dsp:cNvSpPr/>
      </dsp:nvSpPr>
      <dsp:spPr>
        <a:xfrm>
          <a:off x="202763" y="1431"/>
          <a:ext cx="2992710" cy="3236239"/>
        </a:xfrm>
        <a:prstGeom prst="rect">
          <a:avLst/>
        </a:prstGeom>
        <a:solidFill>
          <a:schemeClr val="accent2">
            <a:lumMod val="75000"/>
          </a:schemeClr>
        </a:solidFill>
        <a:ln>
          <a:noFill/>
        </a:ln>
        <a:effectLst>
          <a:outerShdw blurRad="50800" dist="38100" dir="16200000"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dirty="0">
              <a:solidFill>
                <a:schemeClr val="bg1"/>
              </a:solidFill>
            </a:rPr>
            <a:t>All things that affect CM%:</a:t>
          </a:r>
          <a:endParaRPr lang="en-US" sz="1900" b="1" kern="1200" dirty="0">
            <a:solidFill>
              <a:schemeClr val="bg1"/>
            </a:solidFill>
          </a:endParaRPr>
        </a:p>
        <a:p>
          <a:pPr marL="114300" lvl="1" indent="-114300" algn="l" defTabSz="666750" rtl="0">
            <a:lnSpc>
              <a:spcPct val="100000"/>
            </a:lnSpc>
            <a:spcBef>
              <a:spcPct val="0"/>
            </a:spcBef>
            <a:spcAft>
              <a:spcPts val="600"/>
            </a:spcAft>
            <a:buChar char="•"/>
          </a:pPr>
          <a:r>
            <a:rPr lang="en-US" sz="1500" i="1" kern="1200" dirty="0">
              <a:solidFill>
                <a:schemeClr val="bg1"/>
              </a:solidFill>
            </a:rPr>
            <a:t>Staffing better or worse than originally planned</a:t>
          </a:r>
        </a:p>
        <a:p>
          <a:pPr marL="114300" lvl="1" indent="-114300" algn="l" defTabSz="666750" rtl="0">
            <a:lnSpc>
              <a:spcPct val="100000"/>
            </a:lnSpc>
            <a:spcBef>
              <a:spcPct val="0"/>
            </a:spcBef>
            <a:spcAft>
              <a:spcPts val="600"/>
            </a:spcAft>
            <a:buChar char="•"/>
          </a:pPr>
          <a:r>
            <a:rPr lang="en-US" sz="1500" i="1" kern="1200" dirty="0">
              <a:solidFill>
                <a:schemeClr val="bg1"/>
              </a:solidFill>
            </a:rPr>
            <a:t>Ability to collect more/less than originally planned</a:t>
          </a:r>
        </a:p>
        <a:p>
          <a:pPr marL="114300" lvl="1" indent="-114300" algn="l" defTabSz="666750" rtl="0">
            <a:lnSpc>
              <a:spcPct val="100000"/>
            </a:lnSpc>
            <a:spcBef>
              <a:spcPct val="0"/>
            </a:spcBef>
            <a:spcAft>
              <a:spcPts val="600"/>
            </a:spcAft>
            <a:buChar char="•"/>
          </a:pPr>
          <a:r>
            <a:rPr lang="en-US" sz="1500" i="1" kern="1200" dirty="0">
              <a:solidFill>
                <a:schemeClr val="bg1"/>
              </a:solidFill>
            </a:rPr>
            <a:t>Pass-through expenses </a:t>
          </a:r>
        </a:p>
        <a:p>
          <a:pPr marL="114300" lvl="1" indent="-114300" algn="l" defTabSz="666750" rtl="0">
            <a:lnSpc>
              <a:spcPct val="100000"/>
            </a:lnSpc>
            <a:spcBef>
              <a:spcPct val="0"/>
            </a:spcBef>
            <a:spcAft>
              <a:spcPts val="600"/>
            </a:spcAft>
            <a:buChar char="•"/>
          </a:pPr>
          <a:r>
            <a:rPr lang="en-US" sz="1500" i="1" kern="1200" dirty="0">
              <a:solidFill>
                <a:schemeClr val="bg1"/>
              </a:solidFill>
            </a:rPr>
            <a:t>Whether or not the Original CM included performance/milestone event</a:t>
          </a:r>
        </a:p>
      </dsp:txBody>
      <dsp:txXfrm>
        <a:off x="202763" y="1431"/>
        <a:ext cx="2992710" cy="3236239"/>
      </dsp:txXfrm>
    </dsp:sp>
    <dsp:sp modelId="{4D15CF1A-0E07-4EAF-9680-A44CD08DE2AC}">
      <dsp:nvSpPr>
        <dsp:cNvPr id="0" name=""/>
        <dsp:cNvSpPr/>
      </dsp:nvSpPr>
      <dsp:spPr>
        <a:xfrm>
          <a:off x="3494744" y="721738"/>
          <a:ext cx="2992710" cy="1795626"/>
        </a:xfrm>
        <a:prstGeom prst="rect">
          <a:avLst/>
        </a:prstGeom>
        <a:solidFill>
          <a:schemeClr val="accent4"/>
        </a:solidFill>
        <a:ln>
          <a:noFill/>
        </a:ln>
        <a:effectLst>
          <a:outerShdw blurRad="50800" dist="38100" dir="16200000"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chemeClr val="bg1"/>
              </a:solidFill>
            </a:rPr>
            <a:t>Approved change orders which are included in the ETC and Actuals, but are not reflected in the Original Budget</a:t>
          </a:r>
        </a:p>
      </dsp:txBody>
      <dsp:txXfrm>
        <a:off x="3494744" y="721738"/>
        <a:ext cx="2992710" cy="1795626"/>
      </dsp:txXfrm>
    </dsp:sp>
    <dsp:sp modelId="{9E356F3B-0296-47F0-81B2-83358061728A}">
      <dsp:nvSpPr>
        <dsp:cNvPr id="0" name=""/>
        <dsp:cNvSpPr/>
      </dsp:nvSpPr>
      <dsp:spPr>
        <a:xfrm>
          <a:off x="6786726" y="721738"/>
          <a:ext cx="2992710" cy="1795626"/>
        </a:xfrm>
        <a:prstGeom prst="rect">
          <a:avLst/>
        </a:prstGeom>
        <a:solidFill>
          <a:schemeClr val="accent5"/>
        </a:solidFill>
        <a:ln>
          <a:noFill/>
        </a:ln>
        <a:effectLst>
          <a:outerShdw blurRad="50800" dist="38100" dir="16200000"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chemeClr val="bg1"/>
              </a:solidFill>
            </a:rPr>
            <a:t>Write-ups and write-offs recorded in the current month</a:t>
          </a:r>
        </a:p>
      </dsp:txBody>
      <dsp:txXfrm>
        <a:off x="6786726" y="721738"/>
        <a:ext cx="2992710" cy="1795626"/>
      </dsp:txXfrm>
    </dsp:sp>
    <dsp:sp modelId="{B4225C97-895C-427D-84CB-74794971A7AD}">
      <dsp:nvSpPr>
        <dsp:cNvPr id="0" name=""/>
        <dsp:cNvSpPr/>
      </dsp:nvSpPr>
      <dsp:spPr>
        <a:xfrm>
          <a:off x="1848754" y="3536941"/>
          <a:ext cx="2992710" cy="1795626"/>
        </a:xfrm>
        <a:prstGeom prst="rect">
          <a:avLst/>
        </a:prstGeom>
        <a:solidFill>
          <a:schemeClr val="accent1"/>
        </a:solidFill>
        <a:ln>
          <a:noFill/>
        </a:ln>
        <a:effectLst>
          <a:outerShdw blurRad="50800" dist="38100" dir="16200000"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chemeClr val="bg1"/>
              </a:solidFill>
            </a:rPr>
            <a:t>Timing adjustments of accounting transactions (i.e., month end accruals for contractors or affiliate resources, etc.)</a:t>
          </a:r>
        </a:p>
      </dsp:txBody>
      <dsp:txXfrm>
        <a:off x="1848754" y="3536941"/>
        <a:ext cx="2992710" cy="1795626"/>
      </dsp:txXfrm>
    </dsp:sp>
    <dsp:sp modelId="{4250F58B-F328-40C6-943A-1270185C11C2}">
      <dsp:nvSpPr>
        <dsp:cNvPr id="0" name=""/>
        <dsp:cNvSpPr/>
      </dsp:nvSpPr>
      <dsp:spPr>
        <a:xfrm>
          <a:off x="5140735" y="3536941"/>
          <a:ext cx="2992710" cy="1795626"/>
        </a:xfrm>
        <a:prstGeom prst="rect">
          <a:avLst/>
        </a:prstGeom>
        <a:solidFill>
          <a:srgbClr val="FFC000"/>
        </a:solidFill>
        <a:ln>
          <a:noFill/>
        </a:ln>
        <a:effectLst>
          <a:outerShdw blurRad="50800" dist="38100" dir="16200000"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chemeClr val="bg1"/>
              </a:solidFill>
            </a:rPr>
            <a:t>Receiving timely and realistic ETC from the engagement teams, and having that data available in Oracle</a:t>
          </a:r>
        </a:p>
      </dsp:txBody>
      <dsp:txXfrm>
        <a:off x="5140735" y="3536941"/>
        <a:ext cx="2992710" cy="17956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EAC0E-B501-4EFC-98F9-0CAEFABC223F}">
      <dsp:nvSpPr>
        <dsp:cNvPr id="0" name=""/>
        <dsp:cNvSpPr/>
      </dsp:nvSpPr>
      <dsp:spPr>
        <a:xfrm>
          <a:off x="0" y="590109"/>
          <a:ext cx="2700375" cy="1620225"/>
        </a:xfrm>
        <a:prstGeom prst="rect">
          <a:avLst/>
        </a:prstGeom>
        <a:solidFill>
          <a:schemeClr val="accent1"/>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1"/>
              </a:solidFill>
              <a:latin typeface="+mn-lt"/>
              <a:ea typeface="Calibri"/>
              <a:cs typeface="Times New Roman"/>
            </a:rPr>
            <a:t>If you can improve the profitability of your engagement, you could be eligible for an incentive bonus. </a:t>
          </a:r>
          <a:endParaRPr lang="en-US" sz="1200" kern="1200" dirty="0">
            <a:solidFill>
              <a:schemeClr val="bg1"/>
            </a:solidFill>
            <a:latin typeface="+mn-lt"/>
          </a:endParaRPr>
        </a:p>
      </dsp:txBody>
      <dsp:txXfrm>
        <a:off x="0" y="590109"/>
        <a:ext cx="2700375" cy="1620225"/>
      </dsp:txXfrm>
    </dsp:sp>
    <dsp:sp modelId="{AB84A45F-302A-47F4-80F8-BB9C7493D701}">
      <dsp:nvSpPr>
        <dsp:cNvPr id="0" name=""/>
        <dsp:cNvSpPr/>
      </dsp:nvSpPr>
      <dsp:spPr>
        <a:xfrm>
          <a:off x="2876979" y="640482"/>
          <a:ext cx="2700375" cy="1620225"/>
        </a:xfrm>
        <a:prstGeom prst="rect">
          <a:avLst/>
        </a:prstGeom>
        <a:solidFill>
          <a:schemeClr val="accent3"/>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1"/>
              </a:solidFill>
              <a:latin typeface="+mn-lt"/>
              <a:ea typeface="Calibri"/>
              <a:cs typeface="Times New Roman"/>
            </a:rPr>
            <a:t>Since 2010, more than 1,950 </a:t>
          </a:r>
          <a:r>
            <a:rPr lang="en-GB" sz="1200" kern="1200">
              <a:solidFill>
                <a:schemeClr val="bg1"/>
              </a:solidFill>
              <a:latin typeface="+mn-lt"/>
              <a:ea typeface="Calibri"/>
              <a:cs typeface="Times New Roman"/>
            </a:rPr>
            <a:t>people from 250 </a:t>
          </a:r>
          <a:r>
            <a:rPr lang="en-GB" sz="1200" kern="1200" dirty="0">
              <a:solidFill>
                <a:schemeClr val="bg1"/>
              </a:solidFill>
              <a:latin typeface="+mn-lt"/>
              <a:ea typeface="Calibri"/>
              <a:cs typeface="Times New Roman"/>
            </a:rPr>
            <a:t>teams have received incentive bonuses totalling more </a:t>
          </a:r>
          <a:r>
            <a:rPr lang="en-GB" sz="1200" kern="1200">
              <a:solidFill>
                <a:schemeClr val="bg1"/>
              </a:solidFill>
              <a:latin typeface="+mn-lt"/>
              <a:ea typeface="Calibri"/>
              <a:cs typeface="Times New Roman"/>
            </a:rPr>
            <a:t>than €2,300,000</a:t>
          </a:r>
          <a:r>
            <a:rPr lang="en-GB" sz="1200" kern="1200" dirty="0">
              <a:solidFill>
                <a:schemeClr val="bg1"/>
              </a:solidFill>
              <a:latin typeface="+mn-lt"/>
              <a:ea typeface="Calibri"/>
              <a:cs typeface="Times New Roman"/>
            </a:rPr>
            <a:t>.</a:t>
          </a:r>
        </a:p>
      </dsp:txBody>
      <dsp:txXfrm>
        <a:off x="2876979" y="640482"/>
        <a:ext cx="2700375" cy="1620225"/>
      </dsp:txXfrm>
    </dsp:sp>
    <dsp:sp modelId="{543F6A9B-856C-4FA1-B682-D91FDB87FFE9}">
      <dsp:nvSpPr>
        <dsp:cNvPr id="0" name=""/>
        <dsp:cNvSpPr/>
      </dsp:nvSpPr>
      <dsp:spPr>
        <a:xfrm>
          <a:off x="5772591" y="640482"/>
          <a:ext cx="2700375" cy="1620225"/>
        </a:xfrm>
        <a:prstGeom prst="rect">
          <a:avLst/>
        </a:prstGeom>
        <a:solidFill>
          <a:schemeClr val="accent4"/>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1"/>
              </a:solidFill>
              <a:latin typeface="+mn-lt"/>
              <a:ea typeface="Calibri"/>
              <a:cs typeface="Times New Roman"/>
            </a:rPr>
            <a:t>For responsible engagements, the incentive bonus can be up to 20% of the contribution margin improvement. For non-responsible (staff augmentation) engagements, the incentive bonus can be up to 10% of the contribution margin improvement.</a:t>
          </a:r>
        </a:p>
      </dsp:txBody>
      <dsp:txXfrm>
        <a:off x="5772591" y="640482"/>
        <a:ext cx="2700375" cy="1620225"/>
      </dsp:txXfrm>
    </dsp:sp>
    <dsp:sp modelId="{590D5CBA-C835-4734-B0E1-7AB473AC98F2}">
      <dsp:nvSpPr>
        <dsp:cNvPr id="0" name=""/>
        <dsp:cNvSpPr/>
      </dsp:nvSpPr>
      <dsp:spPr>
        <a:xfrm>
          <a:off x="1485206" y="2480372"/>
          <a:ext cx="2700375" cy="1620225"/>
        </a:xfrm>
        <a:prstGeom prst="rect">
          <a:avLst/>
        </a:prstGeom>
        <a:solidFill>
          <a:schemeClr val="accent5">
            <a:lumMod val="7500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1"/>
              </a:solidFill>
              <a:latin typeface="+mn-lt"/>
              <a:ea typeface="Calibri"/>
              <a:cs typeface="Times New Roman"/>
            </a:rPr>
            <a:t>Details of the program and the application form can be found in KM 3.0 at:  </a:t>
          </a:r>
          <a:r>
            <a:rPr lang="en-GB" sz="1200" kern="1200" dirty="0">
              <a:solidFill>
                <a:schemeClr val="bg1"/>
              </a:solidFill>
              <a:latin typeface="+mn-lt"/>
              <a:ea typeface="Calibri"/>
              <a:cs typeface="Times New Roman"/>
              <a:hlinkClick xmlns:r="http://schemas.openxmlformats.org/officeDocument/2006/relationships" r:id="rId1"/>
            </a:rPr>
            <a:t>http://km3.capgemini.com/book/405286  </a:t>
          </a:r>
          <a:endParaRPr lang="en-GB" sz="1200" kern="1200" dirty="0">
            <a:solidFill>
              <a:schemeClr val="bg1"/>
            </a:solidFill>
            <a:latin typeface="+mn-lt"/>
            <a:ea typeface="Calibri"/>
            <a:cs typeface="Times New Roman"/>
          </a:endParaRPr>
        </a:p>
      </dsp:txBody>
      <dsp:txXfrm>
        <a:off x="1485206" y="2480372"/>
        <a:ext cx="2700375" cy="1620225"/>
      </dsp:txXfrm>
    </dsp:sp>
    <dsp:sp modelId="{9015027E-E214-4DCD-B286-61C0BD0064AE}">
      <dsp:nvSpPr>
        <dsp:cNvPr id="0" name=""/>
        <dsp:cNvSpPr/>
      </dsp:nvSpPr>
      <dsp:spPr>
        <a:xfrm>
          <a:off x="4455618" y="2480372"/>
          <a:ext cx="2700375" cy="1620225"/>
        </a:xfrm>
        <a:prstGeom prst="rect">
          <a:avLst/>
        </a:prstGeom>
        <a:solidFill>
          <a:schemeClr val="accent2"/>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bg1"/>
              </a:solidFill>
              <a:latin typeface="+mn-lt"/>
              <a:ea typeface="Calibri"/>
              <a:cs typeface="Times New Roman"/>
            </a:rPr>
            <a:t>Submit your application today to take advantage of this win-win-win opportunity for your team, FS SBU, and Capgemini.</a:t>
          </a:r>
        </a:p>
      </dsp:txBody>
      <dsp:txXfrm>
        <a:off x="4455618" y="2480372"/>
        <a:ext cx="2700375" cy="162022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10-10-2019</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10/10/2019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54063"/>
            <a:ext cx="6683375" cy="3760787"/>
          </a:xfrm>
        </p:spPr>
      </p:sp>
      <p:sp>
        <p:nvSpPr>
          <p:cNvPr id="3" name="Notes Placeholder 2"/>
          <p:cNvSpPr>
            <a:spLocks noGrp="1"/>
          </p:cNvSpPr>
          <p:nvPr>
            <p:ph type="body" idx="1"/>
          </p:nvPr>
        </p:nvSpPr>
        <p:spPr/>
        <p:txBody>
          <a:bodyPr>
            <a:normAutofit/>
          </a:bodyPr>
          <a:lstStyle/>
          <a:p>
            <a:r>
              <a:rPr lang="en-US" dirty="0"/>
              <a:t>Stress how </a:t>
            </a:r>
            <a:r>
              <a:rPr lang="en-US" b="1" dirty="0"/>
              <a:t>people</a:t>
            </a:r>
            <a:r>
              <a:rPr lang="en-US" b="1" baseline="0" dirty="0"/>
              <a:t> </a:t>
            </a:r>
            <a:r>
              <a:rPr lang="en-US" b="0" baseline="0" dirty="0"/>
              <a:t>power all these dimensions and help us be more </a:t>
            </a:r>
            <a:r>
              <a:rPr lang="en-US" b="1" baseline="0" dirty="0"/>
              <a:t>competitive.</a:t>
            </a:r>
            <a:endParaRPr lang="en-US" b="1"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a:t>
            </a:fld>
            <a:endParaRPr lang="en-US" dirty="0"/>
          </a:p>
        </p:txBody>
      </p:sp>
    </p:spTree>
    <p:extLst>
      <p:ext uri="{BB962C8B-B14F-4D97-AF65-F5344CB8AC3E}">
        <p14:creationId xmlns:p14="http://schemas.microsoft.com/office/powerpoint/2010/main" val="3451628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Key Points:</a:t>
            </a:r>
          </a:p>
          <a:p>
            <a:pPr>
              <a:buFont typeface="Arial" pitchFamily="34" charset="0"/>
              <a:buChar char="•"/>
            </a:pPr>
            <a:r>
              <a:rPr lang="en-US" dirty="0"/>
              <a:t>Approach every situation as an opportunity to sell yourself</a:t>
            </a:r>
          </a:p>
          <a:p>
            <a:pPr>
              <a:buFont typeface="Arial" pitchFamily="34" charset="0"/>
              <a:buChar char="•"/>
            </a:pPr>
            <a:r>
              <a:rPr lang="en-US" dirty="0"/>
              <a:t>Remain professional in all engagements with a client</a:t>
            </a:r>
          </a:p>
          <a:p>
            <a:pPr>
              <a:buFont typeface="Arial" pitchFamily="34" charset="0"/>
              <a:buChar char="•"/>
            </a:pPr>
            <a:r>
              <a:rPr lang="en-US" dirty="0"/>
              <a:t>Consultants need to always “add value”</a:t>
            </a:r>
          </a:p>
          <a:p>
            <a:endParaRPr lang="en-GB"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971798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Introduction:</a:t>
            </a:r>
          </a:p>
          <a:p>
            <a:pPr>
              <a:buFont typeface="Arial" pitchFamily="34" charset="0"/>
              <a:buChar char="•"/>
            </a:pPr>
            <a:r>
              <a:rPr lang="en-US" dirty="0"/>
              <a:t>Introduce “the Consulting Guard”</a:t>
            </a:r>
          </a:p>
          <a:p>
            <a:pPr>
              <a:buFont typeface="Arial" pitchFamily="34" charset="0"/>
              <a:buChar char="•"/>
            </a:pPr>
            <a:endParaRPr lang="en-US" dirty="0"/>
          </a:p>
          <a:p>
            <a:pPr>
              <a:buFont typeface="Arial" pitchFamily="34" charset="0"/>
              <a:buNone/>
            </a:pPr>
            <a:r>
              <a:rPr lang="en-US" u="sng" dirty="0"/>
              <a:t>Key Points”</a:t>
            </a:r>
          </a:p>
          <a:p>
            <a:pPr>
              <a:buFont typeface="Arial" pitchFamily="34" charset="0"/>
              <a:buChar char="•"/>
            </a:pPr>
            <a:r>
              <a:rPr lang="en-US" dirty="0"/>
              <a:t>As a Consultant you represent the quality of Capgemini as a whole</a:t>
            </a:r>
          </a:p>
          <a:p>
            <a:pPr>
              <a:buFont typeface="Arial" pitchFamily="34" charset="0"/>
              <a:buChar char="•"/>
            </a:pPr>
            <a:r>
              <a:rPr lang="en-US" dirty="0"/>
              <a:t>Be cautious at all times</a:t>
            </a:r>
          </a:p>
          <a:p>
            <a:pPr>
              <a:buFont typeface="Arial" pitchFamily="34" charset="0"/>
              <a:buChar char="•"/>
            </a:pPr>
            <a:r>
              <a:rPr lang="en-US" dirty="0"/>
              <a:t>Don’t speak negatively about Capgemini, current/prior clients, or co-workers</a:t>
            </a:r>
          </a:p>
          <a:p>
            <a:pPr>
              <a:buFont typeface="Arial" pitchFamily="34" charset="0"/>
              <a:buNone/>
            </a:pPr>
            <a:endParaRPr lang="en-US" dirty="0"/>
          </a:p>
          <a:p>
            <a:pPr>
              <a:buFont typeface="Arial" pitchFamily="34" charset="0"/>
              <a:buNone/>
            </a:pPr>
            <a:r>
              <a:rPr lang="en-US" u="sng" dirty="0"/>
              <a:t>Key Points:</a:t>
            </a:r>
          </a:p>
          <a:p>
            <a:pPr>
              <a:buFont typeface="Arial" pitchFamily="34" charset="0"/>
              <a:buNone/>
            </a:pPr>
            <a:r>
              <a:rPr lang="en-US" dirty="0"/>
              <a:t>Re-enforce professionalism</a:t>
            </a:r>
          </a:p>
          <a:p>
            <a:endParaRPr lang="en-US" dirty="0"/>
          </a:p>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937455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54063"/>
            <a:ext cx="6683375" cy="3760787"/>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17</a:t>
            </a:fld>
            <a:endParaRPr lang="en-US" dirty="0"/>
          </a:p>
        </p:txBody>
      </p:sp>
    </p:spTree>
    <p:extLst>
      <p:ext uri="{BB962C8B-B14F-4D97-AF65-F5344CB8AC3E}">
        <p14:creationId xmlns:p14="http://schemas.microsoft.com/office/powerpoint/2010/main" val="2395869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a:latin typeface="Arial" pitchFamily="34" charset="0"/>
                <a:ea typeface="ＭＳ Ｐゴシック" pitchFamily="80" charset="-128"/>
              </a:rPr>
              <a:t>25 Minute Exercise</a:t>
            </a:r>
          </a:p>
          <a:p>
            <a:pPr eaLnBrk="1" hangingPunct="1">
              <a:spcBef>
                <a:spcPct val="0"/>
              </a:spcBef>
            </a:pPr>
            <a:endParaRPr lang="en-US" dirty="0">
              <a:latin typeface="Arial" pitchFamily="34" charset="0"/>
              <a:ea typeface="ＭＳ Ｐゴシック" pitchFamily="80" charset="-128"/>
            </a:endParaRPr>
          </a:p>
          <a:p>
            <a:pPr eaLnBrk="1" hangingPunct="1">
              <a:spcBef>
                <a:spcPct val="0"/>
              </a:spcBef>
            </a:pPr>
            <a:r>
              <a:rPr lang="en-US" u="sng" dirty="0">
                <a:latin typeface="Arial" pitchFamily="34" charset="0"/>
                <a:ea typeface="ＭＳ Ｐゴシック" pitchFamily="80" charset="-128"/>
              </a:rPr>
              <a:t>Agenda</a:t>
            </a:r>
            <a:r>
              <a:rPr lang="en-US" dirty="0">
                <a:latin typeface="Arial" pitchFamily="34" charset="0"/>
                <a:ea typeface="ＭＳ Ｐゴシック" pitchFamily="80" charset="-128"/>
              </a:rPr>
              <a:t>:</a:t>
            </a:r>
          </a:p>
          <a:p>
            <a:pPr eaLnBrk="1" hangingPunct="1">
              <a:spcBef>
                <a:spcPct val="0"/>
              </a:spcBef>
              <a:buFont typeface="Arial" pitchFamily="34" charset="0"/>
              <a:buChar char="•"/>
            </a:pPr>
            <a:r>
              <a:rPr lang="en-US" dirty="0">
                <a:latin typeface="Arial" pitchFamily="34" charset="0"/>
                <a:ea typeface="ＭＳ Ｐゴシック" pitchFamily="80" charset="-128"/>
              </a:rPr>
              <a:t>Introduction – 5mins</a:t>
            </a:r>
          </a:p>
          <a:p>
            <a:pPr eaLnBrk="1" hangingPunct="1">
              <a:spcBef>
                <a:spcPct val="0"/>
              </a:spcBef>
              <a:buFont typeface="Arial" pitchFamily="34" charset="0"/>
              <a:buChar char="•"/>
            </a:pPr>
            <a:r>
              <a:rPr lang="en-US" dirty="0">
                <a:latin typeface="Arial" pitchFamily="34" charset="0"/>
                <a:ea typeface="ＭＳ Ｐゴシック" pitchFamily="80" charset="-128"/>
              </a:rPr>
              <a:t>Building Session – 15mins</a:t>
            </a:r>
          </a:p>
          <a:p>
            <a:pPr eaLnBrk="1" hangingPunct="1">
              <a:spcBef>
                <a:spcPct val="0"/>
              </a:spcBef>
              <a:buFont typeface="Arial" pitchFamily="34" charset="0"/>
              <a:buChar char="•"/>
            </a:pPr>
            <a:r>
              <a:rPr lang="en-US" dirty="0">
                <a:latin typeface="Arial" pitchFamily="34" charset="0"/>
                <a:ea typeface="ＭＳ Ｐゴシック" pitchFamily="80" charset="-128"/>
              </a:rPr>
              <a:t>Debrief Session (all) – 5mins:</a:t>
            </a:r>
          </a:p>
          <a:p>
            <a:pPr lvl="1">
              <a:spcBef>
                <a:spcPct val="0"/>
              </a:spcBef>
              <a:buFont typeface="Arial" pitchFamily="34" charset="0"/>
              <a:buChar char="•"/>
            </a:pPr>
            <a:r>
              <a:rPr lang="en-US" dirty="0">
                <a:latin typeface="Arial" pitchFamily="34" charset="0"/>
                <a:ea typeface="ＭＳ Ｐゴシック" pitchFamily="80" charset="-128"/>
              </a:rPr>
              <a:t>Reference the Four Stages of Behavior (forming, storming, norming, performing) and ask each team what stage they are now after completing the exercise</a:t>
            </a:r>
          </a:p>
          <a:p>
            <a:pPr eaLnBrk="1" hangingPunct="1">
              <a:spcBef>
                <a:spcPct val="0"/>
              </a:spcBef>
              <a:buFont typeface="Arial" pitchFamily="34" charset="0"/>
              <a:buChar char="•"/>
            </a:pPr>
            <a:endParaRPr lang="en-US" dirty="0">
              <a:latin typeface="Arial" pitchFamily="34" charset="0"/>
              <a:ea typeface="ＭＳ Ｐゴシック" pitchFamily="80" charset="-128"/>
            </a:endParaRPr>
          </a:p>
          <a:p>
            <a:pPr eaLnBrk="1" hangingPunct="1">
              <a:spcBef>
                <a:spcPct val="0"/>
              </a:spcBef>
              <a:buFont typeface="Arial" pitchFamily="34" charset="0"/>
              <a:buNone/>
            </a:pPr>
            <a:r>
              <a:rPr lang="en-US" u="sng" dirty="0">
                <a:latin typeface="Arial" pitchFamily="34" charset="0"/>
                <a:ea typeface="ＭＳ Ｐゴシック" pitchFamily="80" charset="-128"/>
              </a:rPr>
              <a:t>Conclusion</a:t>
            </a:r>
            <a:r>
              <a:rPr lang="en-US" dirty="0">
                <a:latin typeface="Arial" pitchFamily="34" charset="0"/>
                <a:ea typeface="ＭＳ Ｐゴシック" pitchFamily="80" charset="-128"/>
              </a:rPr>
              <a:t>: </a:t>
            </a:r>
          </a:p>
          <a:p>
            <a:pPr lvl="0" eaLnBrk="1" hangingPunct="1">
              <a:spcBef>
                <a:spcPct val="0"/>
              </a:spcBef>
              <a:buFont typeface="Arial" pitchFamily="34" charset="0"/>
              <a:buChar char="•"/>
            </a:pPr>
            <a:r>
              <a:rPr lang="en-US" dirty="0">
                <a:latin typeface="Arial" pitchFamily="34" charset="0"/>
                <a:ea typeface="ＭＳ Ｐゴシック" pitchFamily="80" charset="-128"/>
              </a:rPr>
              <a:t>Different people played different roles on their team during the Exercises</a:t>
            </a:r>
          </a:p>
          <a:p>
            <a:pPr eaLnBrk="1" hangingPunct="1">
              <a:spcBef>
                <a:spcPct val="0"/>
              </a:spcBef>
              <a:buFont typeface="Arial" pitchFamily="34" charset="0"/>
              <a:buChar char="•"/>
            </a:pPr>
            <a:endParaRPr lang="en-US" u="sng" dirty="0">
              <a:latin typeface="Arial" pitchFamily="34" charset="0"/>
              <a:ea typeface="ＭＳ Ｐゴシック" pitchFamily="80" charset="-128"/>
            </a:endParaRPr>
          </a:p>
          <a:p>
            <a:pPr eaLnBrk="1" hangingPunct="1">
              <a:spcBef>
                <a:spcPct val="0"/>
              </a:spcBef>
              <a:buFont typeface="Arial" pitchFamily="34" charset="0"/>
              <a:buChar char="•"/>
            </a:pPr>
            <a:endParaRPr lang="en-GB" sz="160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en-US" smtClean="0">
                <a:solidFill>
                  <a:prstClr val="black"/>
                </a:solidFill>
                <a:latin typeface="Calibri"/>
              </a:rPr>
              <a:pPr/>
              <a:t>22</a:t>
            </a:fld>
            <a:endParaRPr lang="en-US" dirty="0">
              <a:solidFill>
                <a:prstClr val="black"/>
              </a:solidFill>
              <a:latin typeface="Calibri"/>
            </a:endParaRPr>
          </a:p>
        </p:txBody>
      </p:sp>
    </p:spTree>
    <p:extLst>
      <p:ext uri="{BB962C8B-B14F-4D97-AF65-F5344CB8AC3E}">
        <p14:creationId xmlns:p14="http://schemas.microsoft.com/office/powerpoint/2010/main" val="1558011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54063"/>
            <a:ext cx="6683375" cy="3760787"/>
          </a:xfrm>
        </p:spPr>
      </p:sp>
      <p:sp>
        <p:nvSpPr>
          <p:cNvPr id="3" name="Notes Placeholder 2"/>
          <p:cNvSpPr>
            <a:spLocks noGrp="1"/>
          </p:cNvSpPr>
          <p:nvPr>
            <p:ph type="body" idx="1"/>
          </p:nvPr>
        </p:nvSpPr>
        <p:spPr/>
        <p:txBody>
          <a:bodyPr>
            <a:normAutofit/>
          </a:bodyPr>
          <a:lstStyle/>
          <a:p>
            <a:r>
              <a:rPr lang="en-GB" dirty="0"/>
              <a:t>All should be aware</a:t>
            </a:r>
            <a:r>
              <a:rPr lang="en-GB" baseline="0" dirty="0"/>
              <a:t> of the differing methods – brief recap on what they are and used for and how they fit together</a:t>
            </a:r>
            <a:endParaRPr lang="en-GB"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58094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54063"/>
            <a:ext cx="6683375" cy="3760787"/>
          </a:xfrm>
        </p:spPr>
      </p:sp>
      <p:sp>
        <p:nvSpPr>
          <p:cNvPr id="3" name="Notes Placeholder 2"/>
          <p:cNvSpPr>
            <a:spLocks noGrp="1"/>
          </p:cNvSpPr>
          <p:nvPr>
            <p:ph type="body" idx="1"/>
          </p:nvPr>
        </p:nvSpPr>
        <p:spPr/>
        <p:txBody>
          <a:bodyPr/>
          <a:lstStyle/>
          <a:p>
            <a:r>
              <a:rPr lang="en-US" dirty="0"/>
              <a:t>Spend a minute to highlight</a:t>
            </a:r>
            <a:r>
              <a:rPr lang="en-US" baseline="0" dirty="0"/>
              <a:t> tailoring wrt FS SBU UPM (addition of QPM etc). Clarify streams and phases (there will be college hires as well).</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31</a:t>
            </a:fld>
            <a:endParaRPr lang="en-US" dirty="0"/>
          </a:p>
        </p:txBody>
      </p:sp>
    </p:spTree>
    <p:extLst>
      <p:ext uri="{BB962C8B-B14F-4D97-AF65-F5344CB8AC3E}">
        <p14:creationId xmlns:p14="http://schemas.microsoft.com/office/powerpoint/2010/main" val="1815602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54063"/>
            <a:ext cx="6683375" cy="3760787"/>
          </a:xfrm>
        </p:spPr>
      </p:sp>
      <p:sp>
        <p:nvSpPr>
          <p:cNvPr id="3" name="Notes Placeholder 2"/>
          <p:cNvSpPr>
            <a:spLocks noGrp="1"/>
          </p:cNvSpPr>
          <p:nvPr>
            <p:ph type="body" idx="1"/>
          </p:nvPr>
        </p:nvSpPr>
        <p:spPr/>
        <p:txBody>
          <a:bodyPr/>
          <a:lstStyle/>
          <a:p>
            <a:r>
              <a:rPr lang="en-US" dirty="0"/>
              <a:t>Mention we have an Agile QA framework and workbench</a:t>
            </a:r>
            <a:r>
              <a:rPr lang="en-US" baseline="0" dirty="0"/>
              <a:t> that will be included in Technology Delivery Methods.</a:t>
            </a:r>
          </a:p>
          <a:p>
            <a:endParaRPr lang="en-US" baseline="0" dirty="0"/>
          </a:p>
          <a:p>
            <a:r>
              <a:rPr lang="en-US" baseline="0" dirty="0"/>
              <a:t>*CAF will now be renamed Agile Lift-off.</a:t>
            </a:r>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34</a:t>
            </a:fld>
            <a:endParaRPr lang="en-US" dirty="0"/>
          </a:p>
        </p:txBody>
      </p:sp>
    </p:spTree>
    <p:extLst>
      <p:ext uri="{BB962C8B-B14F-4D97-AF65-F5344CB8AC3E}">
        <p14:creationId xmlns:p14="http://schemas.microsoft.com/office/powerpoint/2010/main" val="210145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54063"/>
            <a:ext cx="6683375" cy="3760787"/>
          </a:xfrm>
        </p:spPr>
      </p:sp>
      <p:sp>
        <p:nvSpPr>
          <p:cNvPr id="3" name="Notes Placeholder 2"/>
          <p:cNvSpPr>
            <a:spLocks noGrp="1"/>
          </p:cNvSpPr>
          <p:nvPr>
            <p:ph type="body" idx="1"/>
          </p:nvPr>
        </p:nvSpPr>
        <p:spPr/>
        <p:txBody>
          <a:bodyPr/>
          <a:lstStyle/>
          <a:p>
            <a:pPr marL="0" marR="0" lvl="0" indent="0" algn="l" defTabSz="914342" rtl="0" eaLnBrk="1" fontAlgn="auto" latinLnBrk="0" hangingPunct="1">
              <a:lnSpc>
                <a:spcPct val="90000"/>
              </a:lnSpc>
              <a:spcBef>
                <a:spcPts val="0"/>
              </a:spcBef>
              <a:spcAft>
                <a:spcPts val="400"/>
              </a:spcAft>
              <a:buClrTx/>
              <a:buSzTx/>
              <a:buFontTx/>
              <a:buNone/>
              <a:tabLst/>
              <a:defRPr/>
            </a:pPr>
            <a:r>
              <a:rPr lang="en-GB" sz="1200" dirty="0">
                <a:latin typeface="+mn-lt"/>
                <a:ea typeface="Calibri"/>
                <a:cs typeface="Times New Roman"/>
              </a:rPr>
              <a:t>In 2010, the FS GBU implemented a Delivery Value Improvement (DVI) Incentive Bonus Program (renamed to Contribution Margin Improvement (CMI) incentive bonus program in 2013). The intent of the program was to provide an incentive bonus for our Delivery teams to improve the actual delivered contribution margin percentage from the contribution margin percentage approved at the time of the sale of the engagement. </a:t>
            </a:r>
          </a:p>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45</a:t>
            </a:fld>
            <a:endParaRPr lang="en-US" dirty="0"/>
          </a:p>
        </p:txBody>
      </p:sp>
    </p:spTree>
    <p:extLst>
      <p:ext uri="{BB962C8B-B14F-4D97-AF65-F5344CB8AC3E}">
        <p14:creationId xmlns:p14="http://schemas.microsoft.com/office/powerpoint/2010/main" val="3139210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pPr/>
              <a:t>49</a:t>
            </a:fld>
            <a:endParaRPr lang="en-US" dirty="0"/>
          </a:p>
        </p:txBody>
      </p:sp>
    </p:spTree>
    <p:extLst>
      <p:ext uri="{BB962C8B-B14F-4D97-AF65-F5344CB8AC3E}">
        <p14:creationId xmlns:p14="http://schemas.microsoft.com/office/powerpoint/2010/main" val="325821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can you think of?</a:t>
            </a:r>
          </a:p>
        </p:txBody>
      </p:sp>
      <p:sp>
        <p:nvSpPr>
          <p:cNvPr id="4" name="Slide Number Placeholder 3"/>
          <p:cNvSpPr>
            <a:spLocks noGrp="1"/>
          </p:cNvSpPr>
          <p:nvPr>
            <p:ph type="sldNum" sz="quarter" idx="10"/>
          </p:nvPr>
        </p:nvSpPr>
        <p:spPr/>
        <p:txBody>
          <a:bodyPr/>
          <a:lstStyle/>
          <a:p>
            <a:fld id="{71E7D22E-2FCF-4181-8686-08BDCDF94062}" type="slidenum">
              <a:rPr lang="en-US" smtClean="0"/>
              <a:pPr/>
              <a:t>5</a:t>
            </a:fld>
            <a:endParaRPr lang="en-US" dirty="0"/>
          </a:p>
        </p:txBody>
      </p:sp>
    </p:spTree>
    <p:extLst>
      <p:ext uri="{BB962C8B-B14F-4D97-AF65-F5344CB8AC3E}">
        <p14:creationId xmlns:p14="http://schemas.microsoft.com/office/powerpoint/2010/main" val="2339245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4570" indent="-184570">
              <a:buFont typeface="Arial" panose="020B0604020202020204" pitchFamily="34" charset="0"/>
              <a:buChar char="•"/>
            </a:pPr>
            <a:r>
              <a:rPr lang="en-US" dirty="0"/>
              <a:t>Focus on Clients and People</a:t>
            </a:r>
          </a:p>
          <a:p>
            <a:pPr marL="184570" indent="-184570">
              <a:buFont typeface="Arial" panose="020B0604020202020204" pitchFamily="34" charset="0"/>
              <a:buChar char="•"/>
            </a:pPr>
            <a:r>
              <a:rPr lang="en-US" dirty="0"/>
              <a:t>When</a:t>
            </a:r>
            <a:r>
              <a:rPr lang="en-US" baseline="0" dirty="0"/>
              <a:t> we put our clients and our people at the center, we are then serving a purpose larger than ourselves</a:t>
            </a:r>
          </a:p>
          <a:p>
            <a:pPr marL="184570" indent="-184570">
              <a:buFont typeface="Arial" panose="020B0604020202020204" pitchFamily="34" charset="0"/>
              <a:buChar char="•"/>
            </a:pPr>
            <a:r>
              <a:rPr lang="en-US" baseline="0" dirty="0"/>
              <a:t>Real Teams form and solidify</a:t>
            </a:r>
          </a:p>
          <a:p>
            <a:pPr marL="184570" indent="-184570">
              <a:buFont typeface="Arial" panose="020B0604020202020204" pitchFamily="34" charset="0"/>
              <a:buChar char="•"/>
            </a:pPr>
            <a:r>
              <a:rPr lang="en-US" baseline="0" dirty="0"/>
              <a:t>Dynamic, fast-paced, vibrant culture ensues… </a:t>
            </a:r>
          </a:p>
          <a:p>
            <a:pPr marL="184570" indent="-184570">
              <a:buFont typeface="Arial" panose="020B0604020202020204" pitchFamily="34" charset="0"/>
              <a:buChar char="•"/>
            </a:pPr>
            <a:r>
              <a:rPr lang="en-US" baseline="0" dirty="0"/>
              <a:t>Results Follow</a:t>
            </a:r>
          </a:p>
          <a:p>
            <a:pPr marL="184570" indent="-184570">
              <a:buFont typeface="Arial" panose="020B0604020202020204" pitchFamily="34" charset="0"/>
              <a:buChar char="•"/>
            </a:pPr>
            <a:r>
              <a:rPr lang="en-US" baseline="0" dirty="0"/>
              <a:t>The Organization will Thrive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57756" rtl="0" eaLnBrk="1" fontAlgn="auto" latinLnBrk="0" hangingPunct="1">
              <a:lnSpc>
                <a:spcPct val="100000"/>
              </a:lnSpc>
              <a:spcBef>
                <a:spcPts val="0"/>
              </a:spcBef>
              <a:spcAft>
                <a:spcPts val="0"/>
              </a:spcAft>
              <a:buClrTx/>
              <a:buSzTx/>
              <a:buFontTx/>
              <a:buNone/>
              <a:tabLst/>
              <a:defRPr/>
            </a:pPr>
            <a:fld id="{71E7D22E-2FCF-4181-8686-08BDCDF94062}"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57756"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99766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700088"/>
            <a:ext cx="6189662" cy="3482975"/>
          </a:xfrm>
        </p:spPr>
      </p:sp>
      <p:sp>
        <p:nvSpPr>
          <p:cNvPr id="3" name="Notes Placeholder 2"/>
          <p:cNvSpPr>
            <a:spLocks noGrp="1"/>
          </p:cNvSpPr>
          <p:nvPr>
            <p:ph type="body" idx="1"/>
          </p:nvPr>
        </p:nvSpPr>
        <p:spPr/>
        <p:txBody>
          <a:bodyPr>
            <a:normAutofit/>
          </a:bodyPr>
          <a:lstStyle/>
          <a:p>
            <a:r>
              <a:rPr lang="en-US" u="sng" dirty="0"/>
              <a:t>Key Point</a:t>
            </a:r>
            <a:r>
              <a:rPr lang="en-US" dirty="0"/>
              <a:t>: </a:t>
            </a:r>
          </a:p>
          <a:p>
            <a:pPr>
              <a:buFont typeface="Arial" pitchFamily="34" charset="0"/>
              <a:buChar char="•"/>
            </a:pPr>
            <a:r>
              <a:rPr lang="en-US" dirty="0"/>
              <a:t>There are common practices to keep in mind regardless of the method of communication</a:t>
            </a:r>
          </a:p>
          <a:p>
            <a:pPr>
              <a:buFont typeface="Arial" pitchFamily="34" charset="0"/>
              <a:buChar char="•"/>
            </a:pPr>
            <a:r>
              <a:rPr lang="en-US" dirty="0"/>
              <a:t>Be sure to plan your communication before you take action</a:t>
            </a:r>
          </a:p>
          <a:p>
            <a:pPr defTabSz="891631">
              <a:buFont typeface="Arial" pitchFamily="34" charset="0"/>
              <a:buChar char="•"/>
              <a:defRPr/>
            </a:pPr>
            <a:r>
              <a:rPr lang="en-US" dirty="0"/>
              <a:t>On any project, it is important to establish the preferred method of communication to clients, teams, Project Managers, and other stakeholders</a:t>
            </a:r>
          </a:p>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7</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349286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700088"/>
            <a:ext cx="6189662" cy="3482975"/>
          </a:xfrm>
        </p:spPr>
      </p:sp>
      <p:sp>
        <p:nvSpPr>
          <p:cNvPr id="3" name="Notes Placeholder 2"/>
          <p:cNvSpPr>
            <a:spLocks noGrp="1"/>
          </p:cNvSpPr>
          <p:nvPr>
            <p:ph type="body" idx="1"/>
          </p:nvPr>
        </p:nvSpPr>
        <p:spPr/>
        <p:txBody>
          <a:bodyPr>
            <a:normAutofit/>
          </a:bodyPr>
          <a:lstStyle/>
          <a:p>
            <a:r>
              <a:rPr lang="en-US" u="sng" dirty="0"/>
              <a:t>Introduction</a:t>
            </a:r>
            <a:r>
              <a:rPr lang="en-US" dirty="0"/>
              <a:t>:</a:t>
            </a:r>
          </a:p>
          <a:p>
            <a:pPr defTabSz="891631">
              <a:buFont typeface="Arial" pitchFamily="34" charset="0"/>
              <a:buChar char="•"/>
              <a:defRPr/>
            </a:pPr>
            <a:r>
              <a:rPr lang="en-US" dirty="0"/>
              <a:t>Meetings can be a fantastic way of doing business collaboratively, or they can be a waste of everyone’s time. </a:t>
            </a:r>
          </a:p>
          <a:p>
            <a:pPr defTabSz="891631">
              <a:buFont typeface="Arial" pitchFamily="34" charset="0"/>
              <a:buChar char="•"/>
              <a:defRPr/>
            </a:pPr>
            <a:r>
              <a:rPr lang="en-US" dirty="0"/>
              <a:t>Establishing roles for a meeting can help focus the session so that it is valuable for all attendees</a:t>
            </a:r>
          </a:p>
          <a:p>
            <a:pPr defTabSz="891631">
              <a:buFont typeface="Arial" pitchFamily="34" charset="0"/>
              <a:buChar char="•"/>
              <a:defRPr/>
            </a:pPr>
            <a:r>
              <a:rPr lang="en-US" dirty="0"/>
              <a:t>Depending on the setting (business or external) the roles may differ</a:t>
            </a:r>
          </a:p>
          <a:p>
            <a:pPr defTabSz="891631">
              <a:defRPr/>
            </a:pPr>
            <a:endParaRPr lang="en-US" dirty="0"/>
          </a:p>
          <a:p>
            <a:pPr defTabSz="891631">
              <a:defRPr/>
            </a:pPr>
            <a:r>
              <a:rPr lang="en-US" u="sng" dirty="0"/>
              <a:t>Key Point</a:t>
            </a:r>
            <a:r>
              <a:rPr lang="en-US" dirty="0"/>
              <a:t>:</a:t>
            </a:r>
          </a:p>
          <a:p>
            <a:pPr defTabSz="891631">
              <a:buFont typeface="Arial" pitchFamily="34" charset="0"/>
              <a:buChar char="•"/>
              <a:defRPr/>
            </a:pPr>
            <a:r>
              <a:rPr lang="en-US" dirty="0"/>
              <a:t>What are some tasks that #3 Team Members can do in the meeting?</a:t>
            </a:r>
          </a:p>
          <a:p>
            <a:pPr defTabSz="891631">
              <a:buFont typeface="Arial" pitchFamily="34" charset="0"/>
              <a:buChar char="•"/>
              <a:defRPr/>
            </a:pPr>
            <a:r>
              <a:rPr lang="en-US" dirty="0"/>
              <a:t>Why are meeting minutes important?</a:t>
            </a:r>
          </a:p>
          <a:p>
            <a:pPr defTabSz="891631">
              <a:buFont typeface="Arial" pitchFamily="34" charset="0"/>
              <a:buChar char="•"/>
              <a:defRPr/>
            </a:pPr>
            <a:r>
              <a:rPr lang="en-US" dirty="0"/>
              <a:t>Be aware of numbers and seniority (maintain a balance between clients and Capgemini in a room)</a:t>
            </a:r>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8</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223782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700088"/>
            <a:ext cx="6189662" cy="3482975"/>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9</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13364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700088"/>
            <a:ext cx="6189662" cy="3482975"/>
          </a:xfrm>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10</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3855710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700088"/>
            <a:ext cx="6189662" cy="3482975"/>
          </a:xfrm>
        </p:spPr>
      </p:sp>
      <p:sp>
        <p:nvSpPr>
          <p:cNvPr id="3" name="Notes Placeholder 2"/>
          <p:cNvSpPr>
            <a:spLocks noGrp="1"/>
          </p:cNvSpPr>
          <p:nvPr>
            <p:ph type="body" idx="1"/>
          </p:nvPr>
        </p:nvSpPr>
        <p:spPr/>
        <p:txBody>
          <a:bodyPr>
            <a:normAutofit/>
          </a:bodyPr>
          <a:lstStyle/>
          <a:p>
            <a:pPr eaLnBrk="1" hangingPunct="1">
              <a:spcBef>
                <a:spcPct val="0"/>
              </a:spcBef>
            </a:pPr>
            <a:r>
              <a:rPr lang="en-AU" u="sng" dirty="0">
                <a:ea typeface="ＭＳ Ｐゴシック" pitchFamily="80" charset="-128"/>
              </a:rPr>
              <a:t>Key Point</a:t>
            </a:r>
            <a:r>
              <a:rPr lang="en-AU" dirty="0">
                <a:ea typeface="ＭＳ Ｐゴシック" pitchFamily="80" charset="-128"/>
              </a:rPr>
              <a:t>:</a:t>
            </a:r>
          </a:p>
          <a:p>
            <a:pPr eaLnBrk="1" hangingPunct="1">
              <a:spcBef>
                <a:spcPct val="0"/>
              </a:spcBef>
              <a:buFont typeface="Arial" pitchFamily="34" charset="0"/>
              <a:buChar char="•"/>
            </a:pPr>
            <a:r>
              <a:rPr lang="en-AU" dirty="0">
                <a:ea typeface="ＭＳ Ｐゴシック" pitchFamily="80" charset="-128"/>
              </a:rPr>
              <a:t>When you are in a face-to-face situation, it is important to be flexible and adjust to your audience</a:t>
            </a:r>
          </a:p>
          <a:p>
            <a:pPr eaLnBrk="1" hangingPunct="1">
              <a:spcBef>
                <a:spcPct val="0"/>
              </a:spcBef>
              <a:buFont typeface="Arial" pitchFamily="34" charset="0"/>
              <a:buChar char="•"/>
            </a:pPr>
            <a:r>
              <a:rPr lang="en-AU" dirty="0">
                <a:ea typeface="ＭＳ Ｐゴシック" pitchFamily="80" charset="-128"/>
              </a:rPr>
              <a:t>Be aware of your surroundings</a:t>
            </a:r>
            <a:endParaRPr lang="en-US" dirty="0"/>
          </a:p>
        </p:txBody>
      </p:sp>
      <p:sp>
        <p:nvSpPr>
          <p:cNvPr id="4" name="Footer Placeholder 3"/>
          <p:cNvSpPr>
            <a:spLocks noGrp="1"/>
          </p:cNvSpPr>
          <p:nvPr>
            <p:ph type="ftr" sz="quarter" idx="10"/>
          </p:nvPr>
        </p:nvSpPr>
        <p:spPr/>
        <p:txBody>
          <a:bodyPr/>
          <a:lstStyle/>
          <a:p>
            <a:r>
              <a:rPr lang="en-US" dirty="0"/>
              <a:t>© 2011 Capgemini - All rights reserved</a:t>
            </a:r>
            <a:endParaRPr lang="en-GB" dirty="0"/>
          </a:p>
        </p:txBody>
      </p:sp>
      <p:sp>
        <p:nvSpPr>
          <p:cNvPr id="5" name="Slide Number Placeholder 4"/>
          <p:cNvSpPr>
            <a:spLocks noGrp="1"/>
          </p:cNvSpPr>
          <p:nvPr>
            <p:ph type="sldNum" sz="quarter" idx="11"/>
          </p:nvPr>
        </p:nvSpPr>
        <p:spPr/>
        <p:txBody>
          <a:bodyPr/>
          <a:lstStyle/>
          <a:p>
            <a:fld id="{68DFEEDA-D071-42C1-9D96-07A575D20E05}" type="slidenum">
              <a:rPr lang="en-GB" smtClean="0"/>
              <a:pPr/>
              <a:t>11</a:t>
            </a:fld>
            <a:endParaRPr lang="en-GB" dirty="0"/>
          </a:p>
        </p:txBody>
      </p:sp>
      <p:sp>
        <p:nvSpPr>
          <p:cNvPr id="6" name="Date Placeholder 5"/>
          <p:cNvSpPr>
            <a:spLocks noGrp="1"/>
          </p:cNvSpPr>
          <p:nvPr>
            <p:ph type="dt" idx="12"/>
          </p:nvPr>
        </p:nvSpPr>
        <p:spPr/>
        <p:txBody>
          <a:bodyPr/>
          <a:lstStyle/>
          <a:p>
            <a:r>
              <a:rPr lang="en-US" dirty="0"/>
              <a:t>© 2011 Capgemini - All rights reserved</a:t>
            </a:r>
          </a:p>
        </p:txBody>
      </p:sp>
    </p:spTree>
    <p:extLst>
      <p:ext uri="{BB962C8B-B14F-4D97-AF65-F5344CB8AC3E}">
        <p14:creationId xmlns:p14="http://schemas.microsoft.com/office/powerpoint/2010/main" val="3021998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210128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3.xml"/><Relationship Id="rId7" Type="http://schemas.openxmlformats.org/officeDocument/2006/relationships/image" Target="../media/image17.png"/><Relationship Id="rId12" Type="http://schemas.openxmlformats.org/officeDocument/2006/relationships/image" Target="../media/image2.svg"/><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image" Target="../media/image16.jpeg"/><Relationship Id="rId11" Type="http://schemas.openxmlformats.org/officeDocument/2006/relationships/image" Target="../media/image1.png"/><Relationship Id="rId5" Type="http://schemas.openxmlformats.org/officeDocument/2006/relationships/slideMaster" Target="../slideMasters/slideMaster1.xml"/><Relationship Id="rId10" Type="http://schemas.openxmlformats.org/officeDocument/2006/relationships/image" Target="../media/image5.emf"/><Relationship Id="rId4" Type="http://schemas.openxmlformats.org/officeDocument/2006/relationships/tags" Target="../tags/tag14.xml"/><Relationship Id="rId9" Type="http://schemas.openxmlformats.org/officeDocument/2006/relationships/oleObject" Target="../embeddings/oleObject8.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image" Target="../media/image5.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jpg"/><Relationship Id="rId4" Type="http://schemas.openxmlformats.org/officeDocument/2006/relationships/slideMaster" Target="../slideMasters/slideMaster1.xml"/><Relationship Id="rId9"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image" Target="../media/image24.emf"/><Relationship Id="rId5" Type="http://schemas.openxmlformats.org/officeDocument/2006/relationships/oleObject" Target="../embeddings/oleObject9.bin"/><Relationship Id="rId4" Type="http://schemas.openxmlformats.org/officeDocument/2006/relationships/image" Target="../media/image25.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2.xml"/><Relationship Id="rId1" Type="http://schemas.openxmlformats.org/officeDocument/2006/relationships/tags" Target="../tags/tag19.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9.svg"/></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2.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5.xml"/><Relationship Id="rId7" Type="http://schemas.openxmlformats.org/officeDocument/2006/relationships/image" Target="../media/image5.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7.jpg"/><Relationship Id="rId4" Type="http://schemas.openxmlformats.org/officeDocument/2006/relationships/slideMaster" Target="../slideMasters/slideMaster1.xml"/><Relationship Id="rId9"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3.xml"/><Relationship Id="rId5" Type="http://schemas.openxmlformats.org/officeDocument/2006/relationships/image" Target="../media/image30.png"/><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slideMaster" Target="../slideMasters/slideMaster1.xml"/><Relationship Id="rId7" Type="http://schemas.openxmlformats.org/officeDocument/2006/relationships/image" Target="../media/image2.sv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png"/><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www.capgemini.com/optimize-your-business-and-it-operations" TargetMode="External"/><Relationship Id="rId2" Type="http://schemas.openxmlformats.org/officeDocument/2006/relationships/slideMaster" Target="../slideMasters/slideMaster2.xml"/><Relationship Id="rId1" Type="http://schemas.openxmlformats.org/officeDocument/2006/relationships/tags" Target="../tags/tag28.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svg"/><Relationship Id="rId2" Type="http://schemas.openxmlformats.org/officeDocument/2006/relationships/slideMaster" Target="../slideMasters/slideMaster2.xml"/><Relationship Id="rId1" Type="http://schemas.openxmlformats.org/officeDocument/2006/relationships/tags" Target="../tags/tag29.xml"/><Relationship Id="rId6" Type="http://schemas.openxmlformats.org/officeDocument/2006/relationships/image" Target="../media/image1.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7.svg"/></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41.png"/><Relationship Id="rId14" Type="http://schemas.openxmlformats.org/officeDocument/2006/relationships/hyperlink" Target="http://www.capgemini.com/"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5.emf"/><Relationship Id="rId2" Type="http://schemas.openxmlformats.org/officeDocument/2006/relationships/tags" Target="../tags/tag3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image" Target="../media/image44.jpeg"/><Relationship Id="rId4"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xml"/><Relationship Id="rId1" Type="http://schemas.openxmlformats.org/officeDocument/2006/relationships/vmlDrawing" Target="../drawings/vmlDrawing12.vml"/><Relationship Id="rId5" Type="http://schemas.openxmlformats.org/officeDocument/2006/relationships/image" Target="../media/image24.emf"/><Relationship Id="rId4" Type="http://schemas.openxmlformats.org/officeDocument/2006/relationships/oleObject" Target="../embeddings/oleObject12.bin"/></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4.xml"/><Relationship Id="rId1" Type="http://schemas.openxmlformats.org/officeDocument/2006/relationships/vmlDrawing" Target="../drawings/vmlDrawing13.vml"/><Relationship Id="rId5" Type="http://schemas.openxmlformats.org/officeDocument/2006/relationships/image" Target="../media/image24.emf"/><Relationship Id="rId4" Type="http://schemas.openxmlformats.org/officeDocument/2006/relationships/oleObject" Target="../embeddings/oleObject13.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5.xml"/><Relationship Id="rId1" Type="http://schemas.openxmlformats.org/officeDocument/2006/relationships/vmlDrawing" Target="../drawings/vmlDrawing14.vml"/><Relationship Id="rId5" Type="http://schemas.openxmlformats.org/officeDocument/2006/relationships/image" Target="../media/image24.emf"/><Relationship Id="rId4" Type="http://schemas.openxmlformats.org/officeDocument/2006/relationships/oleObject" Target="../embeddings/oleObject14.bin"/></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37.xml"/><Relationship Id="rId7" Type="http://schemas.openxmlformats.org/officeDocument/2006/relationships/oleObject" Target="../embeddings/oleObject15.bin"/><Relationship Id="rId2" Type="http://schemas.openxmlformats.org/officeDocument/2006/relationships/tags" Target="../tags/tag36.xml"/><Relationship Id="rId1" Type="http://schemas.openxmlformats.org/officeDocument/2006/relationships/vmlDrawing" Target="../drawings/vmlDrawing15.vml"/><Relationship Id="rId6" Type="http://schemas.openxmlformats.org/officeDocument/2006/relationships/slideMaster" Target="../slideMasters/slideMaster3.xml"/><Relationship Id="rId5" Type="http://schemas.openxmlformats.org/officeDocument/2006/relationships/tags" Target="../tags/tag39.xml"/><Relationship Id="rId4" Type="http://schemas.openxmlformats.org/officeDocument/2006/relationships/tags" Target="../tags/tag38.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8.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10.jpeg"/><Relationship Id="rId4" Type="http://schemas.openxmlformats.org/officeDocument/2006/relationships/slideMaster" Target="../slideMasters/slideMaster1.xml"/><Relationship Id="rId9"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vmlDrawing" Target="../drawings/vmlDrawing16.vml"/><Relationship Id="rId5" Type="http://schemas.openxmlformats.org/officeDocument/2006/relationships/image" Target="../media/image24.emf"/><Relationship Id="rId4" Type="http://schemas.openxmlformats.org/officeDocument/2006/relationships/oleObject" Target="../embeddings/oleObject16.bin"/></Relationships>
</file>

<file path=ppt/slideLayouts/_rels/slideLayout6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4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Master" Target="../slideMasters/slideMaster1.xml"/><Relationship Id="rId7" Type="http://schemas.openxmlformats.org/officeDocument/2006/relationships/image" Target="../media/image1.png"/><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5.emf"/><Relationship Id="rId5" Type="http://schemas.openxmlformats.org/officeDocument/2006/relationships/oleObject" Target="../embeddings/oleObject5.bin"/><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Master" Target="../slideMasters/slideMaster1.xml"/><Relationship Id="rId7" Type="http://schemas.openxmlformats.org/officeDocument/2006/relationships/image" Target="../media/image1.png"/><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5.emf"/><Relationship Id="rId5" Type="http://schemas.openxmlformats.org/officeDocument/2006/relationships/oleObject" Target="../embeddings/oleObject6.bin"/><Relationship Id="rId4" Type="http://schemas.openxmlformats.org/officeDocument/2006/relationships/image" Target="../media/image12.jpe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Master" Target="../slideMasters/slideMaster1.xml"/><Relationship Id="rId7" Type="http://schemas.openxmlformats.org/officeDocument/2006/relationships/image" Target="../media/image14.png"/><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image" Target="../media/image5.emf"/><Relationship Id="rId5" Type="http://schemas.openxmlformats.org/officeDocument/2006/relationships/oleObject" Target="../embeddings/oleObject7.bin"/><Relationship Id="rId10" Type="http://schemas.openxmlformats.org/officeDocument/2006/relationships/image" Target="../media/image2.svg"/><Relationship Id="rId4" Type="http://schemas.openxmlformats.org/officeDocument/2006/relationships/image" Target="../media/image13.jpeg"/><Relationship Id="rId9"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p:ext uri="{DCECCB84-F9BA-43D5-87BE-67443E8EF086}">
      <p15:sldGuideLst xmlns:p15="http://schemas.microsoft.com/office/powerpoint/2012/main">
        <p15:guide id="3" pos="72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3" name="Picture 5" descr="D:\My Work\ABM\Pursuits\11-28_Volvo\Option1.jpg"/>
          <p:cNvPicPr>
            <a:picLocks noChangeAspect="1" noChangeArrowheads="1"/>
          </p:cNvPicPr>
          <p:nvPr userDrawn="1"/>
        </p:nvPicPr>
        <p:blipFill>
          <a:blip r:embed="rId6" cstate="print">
            <a:lum contrast="20000"/>
          </a:blip>
          <a:srcRect t="5120" b="4586"/>
          <a:stretch>
            <a:fillRect/>
          </a:stretch>
        </p:blipFill>
        <p:spPr bwMode="auto">
          <a:xfrm>
            <a:off x="0" y="0"/>
            <a:ext cx="12192032" cy="6858000"/>
          </a:xfrm>
          <a:prstGeom prst="rect">
            <a:avLst/>
          </a:prstGeom>
          <a:noFill/>
          <a:ln w="9525">
            <a:noFill/>
            <a:miter lim="800000"/>
            <a:headEnd/>
            <a:tailEnd/>
          </a:ln>
        </p:spPr>
      </p:pic>
      <p:pic>
        <p:nvPicPr>
          <p:cNvPr id="18" name="Picture 17" descr="Watch.png"/>
          <p:cNvPicPr>
            <a:picLocks noChangeAspect="1"/>
          </p:cNvPicPr>
          <p:nvPr userDrawn="1"/>
        </p:nvPicPr>
        <p:blipFill>
          <a:blip r:embed="rId7" cstate="print"/>
          <a:stretch>
            <a:fillRect/>
          </a:stretch>
        </p:blipFill>
        <p:spPr>
          <a:xfrm>
            <a:off x="4522948" y="3083403"/>
            <a:ext cx="1878080" cy="2259700"/>
          </a:xfrm>
          <a:prstGeom prst="rect">
            <a:avLst/>
          </a:prstGeom>
        </p:spPr>
      </p:pic>
      <p:pic>
        <p:nvPicPr>
          <p:cNvPr id="19" name="Picture 18" descr="Win.png"/>
          <p:cNvPicPr>
            <a:picLocks noChangeAspect="1"/>
          </p:cNvPicPr>
          <p:nvPr userDrawn="1"/>
        </p:nvPicPr>
        <p:blipFill>
          <a:blip r:embed="rId8" cstate="print"/>
          <a:stretch>
            <a:fillRect/>
          </a:stretch>
        </p:blipFill>
        <p:spPr>
          <a:xfrm>
            <a:off x="1031860" y="4075375"/>
            <a:ext cx="4187321" cy="2238765"/>
          </a:xfrm>
          <a:prstGeom prst="rect">
            <a:avLst/>
          </a:prstGeom>
        </p:spPr>
      </p:pic>
      <p:graphicFrame>
        <p:nvGraphicFramePr>
          <p:cNvPr id="4" name="Object 3" hidden="1"/>
          <p:cNvGraphicFramePr>
            <a:graphicFrameLocks noChangeAspect="1"/>
          </p:cNvGraphicFramePr>
          <p:nvPr>
            <p:custDataLst>
              <p:tags r:id="rId2"/>
            </p:custDataLst>
          </p:nvPr>
        </p:nvGraphicFramePr>
        <p:xfrm>
          <a:off x="1" y="5"/>
          <a:ext cx="195385" cy="158751"/>
        </p:xfrm>
        <a:graphic>
          <a:graphicData uri="http://schemas.openxmlformats.org/presentationml/2006/ole">
            <mc:AlternateContent xmlns:mc="http://schemas.openxmlformats.org/markup-compatibility/2006">
              <mc:Choice xmlns:v="urn:schemas-microsoft-com:vml" Requires="v">
                <p:oleObj spid="_x0000_s11266" name="think-cell Slide" r:id="rId9" imgW="360" imgH="360" progId="">
                  <p:embed/>
                </p:oleObj>
              </mc:Choice>
              <mc:Fallback>
                <p:oleObj name="think-cell Slide" r:id="rId9" imgW="360" imgH="360" progId="">
                  <p:embed/>
                  <p:pic>
                    <p:nvPicPr>
                      <p:cNvPr id="4" name="Object 3"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 y="5"/>
                        <a:ext cx="195385"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p:cNvSpPr/>
          <p:nvPr>
            <p:custDataLst>
              <p:tags r:id="rId3"/>
            </p:custDataLst>
          </p:nvPr>
        </p:nvSpPr>
        <p:spPr>
          <a:xfrm>
            <a:off x="0" y="6812281"/>
            <a:ext cx="12192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1088239"/>
            <a:endParaRPr lang="en-US" sz="1300" dirty="0">
              <a:solidFill>
                <a:prstClr val="white"/>
              </a:solidFill>
            </a:endParaRPr>
          </a:p>
        </p:txBody>
      </p:sp>
      <p:sp>
        <p:nvSpPr>
          <p:cNvPr id="14"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6" name="Title 1"/>
          <p:cNvSpPr>
            <a:spLocks noGrp="1"/>
          </p:cNvSpPr>
          <p:nvPr>
            <p:ph type="title" hasCustomPrompt="1"/>
            <p:custDataLst>
              <p:tags r:id="rId4"/>
            </p:custDataLst>
          </p:nvPr>
        </p:nvSpPr>
        <p:spPr>
          <a:xfrm>
            <a:off x="3509985" y="355129"/>
            <a:ext cx="8589250" cy="633370"/>
          </a:xfrm>
          <a:effectLst>
            <a:outerShdw blurRad="50800" dist="38100" dir="2700000" algn="tl" rotWithShape="0">
              <a:prstClr val="black">
                <a:alpha val="40000"/>
              </a:prstClr>
            </a:outerShdw>
          </a:effectLst>
        </p:spPr>
        <p:txBody>
          <a:bodyPr vert="horz" lIns="36000" tIns="36000" rIns="360000" bIns="36000" rtlCol="0" anchor="ctr">
            <a:noAutofit/>
          </a:bodyPr>
          <a:lstStyle>
            <a:lvl1pPr algn="r" defTabSz="995666" rtl="0" eaLnBrk="1" latinLnBrk="0" hangingPunct="1">
              <a:spcBef>
                <a:spcPct val="0"/>
              </a:spcBef>
              <a:buNone/>
              <a:defRPr lang="en-US" sz="2800" b="1" kern="1200" dirty="0">
                <a:solidFill>
                  <a:schemeClr val="tx1"/>
                </a:solidFill>
                <a:effectLst/>
                <a:latin typeface="+mj-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81836" t="-4713" b="16530"/>
          <a:stretch/>
        </p:blipFill>
        <p:spPr>
          <a:xfrm>
            <a:off x="11547793" y="188640"/>
            <a:ext cx="424356" cy="459624"/>
          </a:xfrm>
          <a:prstGeom prst="rect">
            <a:avLst/>
          </a:prstGeom>
        </p:spPr>
      </p:pic>
      <p:sp>
        <p:nvSpPr>
          <p:cNvPr id="10"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Tree>
    <p:extLst>
      <p:ext uri="{BB962C8B-B14F-4D97-AF65-F5344CB8AC3E}">
        <p14:creationId xmlns:p14="http://schemas.microsoft.com/office/powerpoint/2010/main" val="278993898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
        <p:nvSpPr>
          <p:cNvPr id="5"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Tree>
    <p:extLst>
      <p:ext uri="{BB962C8B-B14F-4D97-AF65-F5344CB8AC3E}">
        <p14:creationId xmlns:p14="http://schemas.microsoft.com/office/powerpoint/2010/main" val="2392956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25831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5563597" y="43905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5000"/>
              </a:lnSpc>
              <a:spcBef>
                <a:spcPct val="0"/>
              </a:spcBef>
              <a:spcAft>
                <a:spcPct val="0"/>
              </a:spcAft>
            </a:pPr>
            <a:endParaRPr lang="pt-PT" b="1">
              <a:solidFill>
                <a:prstClr val="white"/>
              </a:solidFill>
            </a:endParaRPr>
          </a:p>
        </p:txBody>
      </p:sp>
      <p:sp>
        <p:nvSpPr>
          <p:cNvPr id="43" name="Oval 20">
            <a:extLst>
              <a:ext uri="{FF2B5EF4-FFF2-40B4-BE49-F238E27FC236}">
                <a16:creationId xmlns:a16="http://schemas.microsoft.com/office/drawing/2014/main" id="{4F0142AD-298C-4A60-9F24-035D4F3F07D0}"/>
              </a:ext>
            </a:extLst>
          </p:cNvPr>
          <p:cNvSpPr/>
          <p:nvPr userDrawn="1"/>
        </p:nvSpPr>
        <p:spPr>
          <a:xfrm>
            <a:off x="5563597" y="169907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5000"/>
              </a:lnSpc>
              <a:spcBef>
                <a:spcPct val="0"/>
              </a:spcBef>
              <a:spcAft>
                <a:spcPct val="0"/>
              </a:spcAft>
            </a:pPr>
            <a:endParaRPr lang="pt-PT" b="1">
              <a:solidFill>
                <a:prstClr val="white"/>
              </a:solidFill>
            </a:endParaRPr>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5000"/>
              </a:lnSpc>
              <a:spcBef>
                <a:spcPct val="0"/>
              </a:spcBef>
              <a:spcAft>
                <a:spcPct val="0"/>
              </a:spcAft>
            </a:pPr>
            <a:endParaRPr lang="pt-PT" b="1">
              <a:solidFill>
                <a:prstClr val="white"/>
              </a:solidFill>
            </a:endParaRPr>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cstate="print">
            <a:extLst>
              <a:ext uri="{28A0092B-C50C-407E-A947-70E740481C1C}">
                <a14:useLocalDpi xmlns:a14="http://schemas.microsoft.com/office/drawing/2010/main" val="0"/>
              </a:ext>
            </a:extLst>
          </a:blip>
          <a:srcRect t="7669"/>
          <a:stretch>
            <a:fillRect/>
          </a:stretch>
        </p:blipFill>
        <p:spPr>
          <a:xfrm rot="7221508" flipH="1" flipV="1">
            <a:off x="-510399"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61326" y="2038471"/>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7" y="4730486"/>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7"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65339" y="1338208"/>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65339" y="1781427"/>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4030224"/>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4473442"/>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8882594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3 bullets with highlights">
    <p:bg>
      <p:bgRef idx="1001">
        <a:schemeClr val="bg1"/>
      </p:bgRef>
    </p:bg>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5563597" y="43905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5000"/>
              </a:lnSpc>
              <a:spcBef>
                <a:spcPct val="0"/>
              </a:spcBef>
              <a:spcAft>
                <a:spcPct val="0"/>
              </a:spcAft>
            </a:pPr>
            <a:endParaRPr lang="pt-PT" b="1">
              <a:solidFill>
                <a:prstClr val="white"/>
              </a:solidFill>
            </a:endParaRPr>
          </a:p>
        </p:txBody>
      </p:sp>
      <p:sp>
        <p:nvSpPr>
          <p:cNvPr id="43" name="Oval 20">
            <a:extLst>
              <a:ext uri="{FF2B5EF4-FFF2-40B4-BE49-F238E27FC236}">
                <a16:creationId xmlns:a16="http://schemas.microsoft.com/office/drawing/2014/main" id="{4F0142AD-298C-4A60-9F24-035D4F3F07D0}"/>
              </a:ext>
            </a:extLst>
          </p:cNvPr>
          <p:cNvSpPr/>
          <p:nvPr userDrawn="1"/>
        </p:nvSpPr>
        <p:spPr>
          <a:xfrm>
            <a:off x="5563597" y="169907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5000"/>
              </a:lnSpc>
              <a:spcBef>
                <a:spcPct val="0"/>
              </a:spcBef>
              <a:spcAft>
                <a:spcPct val="0"/>
              </a:spcAft>
            </a:pPr>
            <a:endParaRPr lang="pt-PT" b="1">
              <a:solidFill>
                <a:prstClr val="white"/>
              </a:solidFill>
            </a:endParaRPr>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85000"/>
              </a:lnSpc>
              <a:spcBef>
                <a:spcPct val="0"/>
              </a:spcBef>
              <a:spcAft>
                <a:spcPct val="0"/>
              </a:spcAft>
            </a:pPr>
            <a:endParaRPr lang="pt-PT" b="1">
              <a:solidFill>
                <a:prstClr val="white"/>
              </a:solidFill>
            </a:endParaRPr>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7669"/>
          <a:stretch>
            <a:fillRect/>
          </a:stretch>
        </p:blipFill>
        <p:spPr>
          <a:xfrm rot="7221508" flipH="1" flipV="1">
            <a:off x="-510399"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61326" y="2038471"/>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7" y="4730486"/>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7"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65339" y="1338208"/>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65339" y="1781427"/>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4030224"/>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4473442"/>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2153157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ext and Table 3 Columns">
    <p:spTree>
      <p:nvGrpSpPr>
        <p:cNvPr id="1" name=""/>
        <p:cNvGrpSpPr/>
        <p:nvPr/>
      </p:nvGrpSpPr>
      <p:grpSpPr>
        <a:xfrm>
          <a:off x="0" y="0"/>
          <a:ext cx="0" cy="0"/>
          <a:chOff x="0" y="0"/>
          <a:chExt cx="0" cy="0"/>
        </a:xfrm>
      </p:grpSpPr>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pic>
        <p:nvPicPr>
          <p:cNvPr id="15" name="Graphic 41">
            <a:extLst>
              <a:ext uri="{FF2B5EF4-FFF2-40B4-BE49-F238E27FC236}">
                <a16:creationId xmlns:a16="http://schemas.microsoft.com/office/drawing/2014/main" id="{39882BC4-7320-49FC-B1BE-AEB377EFC01A}"/>
              </a:ext>
            </a:extLst>
          </p:cNvPr>
          <p:cNvPicPr>
            <a:picLocks noChangeAspect="1"/>
          </p:cNvPicPr>
          <p:nvPr userDrawn="1"/>
        </p:nvPicPr>
        <p:blipFill>
          <a:blip cstate="print">
            <a:extLst>
              <a:ext uri="{28A0092B-C50C-407E-A947-70E740481C1C}">
                <a14:useLocalDpi xmlns:a14="http://schemas.microsoft.com/office/drawing/2010/main" val="0"/>
              </a:ext>
            </a:extLst>
          </a:blip>
          <a:srcRect t="7669"/>
          <a:stretch>
            <a:fillRect/>
          </a:stretch>
        </p:blipFill>
        <p:spPr>
          <a:xfrm rot="1871826" flipH="1" flipV="1">
            <a:off x="-1176294" y="2801474"/>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Tree>
    <p:extLst>
      <p:ext uri="{BB962C8B-B14F-4D97-AF65-F5344CB8AC3E}">
        <p14:creationId xmlns:p14="http://schemas.microsoft.com/office/powerpoint/2010/main" val="3881659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2985362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048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163570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with Shapes - Layout4">
    <p:bg>
      <p:bgRef idx="1001">
        <a:schemeClr val="bg1"/>
      </p:bgRef>
    </p:bg>
    <p:spTree>
      <p:nvGrpSpPr>
        <p:cNvPr id="1" name=""/>
        <p:cNvGrpSpPr/>
        <p:nvPr/>
      </p:nvGrpSpPr>
      <p:grpSpPr>
        <a:xfrm>
          <a:off x="0" y="0"/>
          <a:ext cx="0" cy="0"/>
          <a:chOff x="0" y="0"/>
          <a:chExt cx="0" cy="0"/>
        </a:xfrm>
      </p:grpSpPr>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103334471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25" dirty="0"/>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7988" y="404817"/>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9" y="2276872"/>
            <a:ext cx="5399980" cy="869950"/>
          </a:xfrm>
        </p:spPr>
        <p:txBody>
          <a:bodyPr lIns="0" tIns="0" rIns="0" bIns="0" anchor="b">
            <a:normAutofit/>
          </a:bodyPr>
          <a:lstStyle>
            <a:lvl1pPr>
              <a:lnSpc>
                <a:spcPts val="2251"/>
              </a:lnSpc>
              <a:defRPr sz="1951">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9" y="3261834"/>
            <a:ext cx="5399980" cy="1196340"/>
          </a:xfrm>
        </p:spPr>
        <p:txBody>
          <a:bodyPr lIns="0" tIns="0" rIns="0" bIns="0">
            <a:normAutofit/>
          </a:bodyPr>
          <a:lstStyle>
            <a:lvl1pPr>
              <a:lnSpc>
                <a:spcPts val="1351"/>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5" y="13913"/>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1" rIns="68580" bIns="34291" numCol="1" anchor="t" anchorCtr="0" compatLnSpc="1">
            <a:prstTxWarp prst="textNoShape">
              <a:avLst/>
            </a:prstTxWarp>
          </a:bodyPr>
          <a:lstStyle/>
          <a:p>
            <a:endParaRPr lang="en-US" sz="1425" dirty="0"/>
          </a:p>
        </p:txBody>
      </p:sp>
    </p:spTree>
    <p:extLst>
      <p:ext uri="{BB962C8B-B14F-4D97-AF65-F5344CB8AC3E}">
        <p14:creationId xmlns:p14="http://schemas.microsoft.com/office/powerpoint/2010/main" val="391087360"/>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626" y="0"/>
            <a:ext cx="12192000" cy="6858000"/>
          </a:xfrm>
          <a:prstGeom prst="rect">
            <a:avLst/>
          </a:prstGeom>
        </p:spPr>
      </p:pic>
      <p:graphicFrame>
        <p:nvGraphicFramePr>
          <p:cNvPr id="3" name="Object 2" hidden="1"/>
          <p:cNvGraphicFramePr>
            <a:graphicFrameLocks noChangeAspect="1"/>
          </p:cNvGraphicFramePr>
          <p:nvPr>
            <p:custDataLst>
              <p:tags r:id="rId2"/>
            </p:custDataLst>
          </p:nvPr>
        </p:nvGraphicFramePr>
        <p:xfrm>
          <a:off x="0" y="5"/>
          <a:ext cx="195385" cy="158751"/>
        </p:xfrm>
        <a:graphic>
          <a:graphicData uri="http://schemas.openxmlformats.org/presentationml/2006/ole">
            <mc:AlternateContent xmlns:mc="http://schemas.openxmlformats.org/markup-compatibility/2006">
              <mc:Choice xmlns:v="urn:schemas-microsoft-com:vml" Requires="v">
                <p:oleObj spid="_x0000_s3074" name="think-cell Slide" r:id="rId6" imgW="360" imgH="360" progId="">
                  <p:embed/>
                </p:oleObj>
              </mc:Choice>
              <mc:Fallback>
                <p:oleObj name="think-cell Slide" r:id="rId6" imgW="360" imgH="360" progId="">
                  <p:embed/>
                  <p:pic>
                    <p:nvPicPr>
                      <p:cNvPr id="3"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
                        <a:ext cx="195385"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lang="en-US" noProof="0" dirty="0" smtClean="0"/>
            </a:lvl1pPr>
          </a:lstStyle>
          <a:p>
            <a:pPr lvl="0"/>
            <a:r>
              <a:rPr lang="en-US" noProof="0" dirty="0"/>
              <a:t>Click to edit Master title style</a:t>
            </a:r>
          </a:p>
        </p:txBody>
      </p:sp>
      <p:sp>
        <p:nvSpPr>
          <p:cNvPr id="8" name="Rectangle 7"/>
          <p:cNvSpPr/>
          <p:nvPr userDrawn="1"/>
        </p:nvSpPr>
        <p:spPr>
          <a:xfrm>
            <a:off x="12700" y="0"/>
            <a:ext cx="12202926" cy="6858000"/>
          </a:xfrm>
          <a:prstGeom prst="rect">
            <a:avLst/>
          </a:prstGeom>
          <a:solidFill>
            <a:schemeClr val="tx1">
              <a:lumMod val="20000"/>
              <a:lumOff val="80000"/>
              <a:alpha val="5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81836" t="-4713" b="16530"/>
          <a:stretch/>
        </p:blipFill>
        <p:spPr>
          <a:xfrm>
            <a:off x="11547793" y="188640"/>
            <a:ext cx="424356" cy="459624"/>
          </a:xfrm>
          <a:prstGeom prst="rect">
            <a:avLst/>
          </a:prstGeom>
        </p:spPr>
      </p:pic>
      <p:sp>
        <p:nvSpPr>
          <p:cNvPr id="7"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Tree>
    <p:extLst>
      <p:ext uri="{BB962C8B-B14F-4D97-AF65-F5344CB8AC3E}">
        <p14:creationId xmlns:p14="http://schemas.microsoft.com/office/powerpoint/2010/main" val="26998471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
    <p:spTree>
      <p:nvGrpSpPr>
        <p:cNvPr id="1" name=""/>
        <p:cNvGrpSpPr/>
        <p:nvPr/>
      </p:nvGrpSpPr>
      <p:grpSpPr>
        <a:xfrm>
          <a:off x="0" y="0"/>
          <a:ext cx="0" cy="0"/>
          <a:chOff x="0" y="0"/>
          <a:chExt cx="0" cy="0"/>
        </a:xfrm>
      </p:grpSpPr>
      <p:sp>
        <p:nvSpPr>
          <p:cNvPr id="5" name="Rectangle 134"/>
          <p:cNvSpPr>
            <a:spLocks noGrp="1" noChangeArrowheads="1"/>
          </p:cNvSpPr>
          <p:nvPr>
            <p:ph type="title"/>
          </p:nvPr>
        </p:nvSpPr>
        <p:spPr bwMode="auto">
          <a:xfrm>
            <a:off x="321733" y="212726"/>
            <a:ext cx="11618976" cy="549275"/>
          </a:xfrm>
          <a:prstGeom prst="rect">
            <a:avLst/>
          </a:prstGeom>
          <a:noFill/>
          <a:ln w="9525">
            <a:noFill/>
            <a:miter lim="800000"/>
            <a:headEnd/>
            <a:tailEnd/>
          </a:ln>
          <a:effectLst/>
        </p:spPr>
        <p:txBody>
          <a:bodyPr vert="horz" wrap="square" lIns="0" tIns="45720" rIns="91440" bIns="45720" numCol="1" anchor="b" anchorCtr="0" compatLnSpc="1">
            <a:prstTxWarp prst="textNoShape">
              <a:avLst/>
            </a:prstTxWarp>
          </a:bodyPr>
          <a:lstStyle/>
          <a:p>
            <a:pPr lvl="0"/>
            <a:r>
              <a:rPr lang="en-US" dirty="0"/>
              <a:t>Click to edit Master title style</a:t>
            </a:r>
          </a:p>
        </p:txBody>
      </p:sp>
      <p:pic>
        <p:nvPicPr>
          <p:cNvPr id="3" name="Graphic 4">
            <a:extLst>
              <a:ext uri="{FF2B5EF4-FFF2-40B4-BE49-F238E27FC236}">
                <a16:creationId xmlns:a16="http://schemas.microsoft.com/office/drawing/2014/main" id="{9A965F9A-C1C1-4FC5-A3E2-72C9E8E5C918}"/>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22473904"/>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1">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
          <a:stretch>
            <a:fillRect/>
          </a:stretch>
        </p:blipFill>
        <p:spPr>
          <a:xfrm>
            <a:off x="-5080" y="0"/>
            <a:ext cx="12188952" cy="6863904"/>
          </a:xfrm>
          <a:prstGeom prst="rect">
            <a:avLst/>
          </a:prstGeom>
        </p:spPr>
      </p:pic>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2530" name="think-cell Slide" r:id="rId5" imgW="270" imgH="270" progId="TCLayout.ActiveDocument.1">
                  <p:embed/>
                </p:oleObj>
              </mc:Choice>
              <mc:Fallback>
                <p:oleObj name="think-cell Slide" r:id="rId5" imgW="270" imgH="270" progId="TCLayout.ActiveDocument.1">
                  <p:embed/>
                  <p:pic>
                    <p:nvPicPr>
                      <p:cNvPr id="12" name="Object 1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9" name="Freeform 7"/>
          <p:cNvSpPr>
            <a:spLocks/>
          </p:cNvSpPr>
          <p:nvPr userDrawn="1"/>
        </p:nvSpPr>
        <p:spPr bwMode="auto">
          <a:xfrm>
            <a:off x="-641350" y="3730625"/>
            <a:ext cx="92075" cy="6350"/>
          </a:xfrm>
          <a:custGeom>
            <a:avLst/>
            <a:gdLst/>
            <a:ahLst/>
            <a:cxnLst>
              <a:cxn ang="0">
                <a:pos x="0" y="4"/>
              </a:cxn>
              <a:cxn ang="0">
                <a:pos x="0" y="4"/>
              </a:cxn>
              <a:cxn ang="0">
                <a:pos x="2" y="0"/>
              </a:cxn>
              <a:cxn ang="0">
                <a:pos x="2" y="0"/>
              </a:cxn>
              <a:cxn ang="0">
                <a:pos x="58" y="0"/>
              </a:cxn>
              <a:cxn ang="0">
                <a:pos x="58" y="0"/>
              </a:cxn>
              <a:cxn ang="0">
                <a:pos x="44" y="4"/>
              </a:cxn>
              <a:cxn ang="0">
                <a:pos x="30" y="4"/>
              </a:cxn>
              <a:cxn ang="0">
                <a:pos x="0" y="4"/>
              </a:cxn>
              <a:cxn ang="0">
                <a:pos x="0" y="4"/>
              </a:cxn>
            </a:cxnLst>
            <a:rect l="0" t="0" r="r" b="b"/>
            <a:pathLst>
              <a:path w="58" h="4">
                <a:moveTo>
                  <a:pt x="0" y="4"/>
                </a:moveTo>
                <a:lnTo>
                  <a:pt x="0" y="4"/>
                </a:lnTo>
                <a:lnTo>
                  <a:pt x="2" y="0"/>
                </a:lnTo>
                <a:lnTo>
                  <a:pt x="2" y="0"/>
                </a:lnTo>
                <a:lnTo>
                  <a:pt x="58" y="0"/>
                </a:lnTo>
                <a:lnTo>
                  <a:pt x="58" y="0"/>
                </a:lnTo>
                <a:lnTo>
                  <a:pt x="44" y="4"/>
                </a:lnTo>
                <a:lnTo>
                  <a:pt x="30" y="4"/>
                </a:lnTo>
                <a:lnTo>
                  <a:pt x="0" y="4"/>
                </a:lnTo>
                <a:lnTo>
                  <a:pt x="0" y="4"/>
                </a:lnTo>
                <a:close/>
              </a:path>
            </a:pathLst>
          </a:custGeom>
          <a:solidFill>
            <a:srgbClr val="C8F188"/>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60603" y="4653136"/>
            <a:ext cx="4555206" cy="1948350"/>
          </a:xfrm>
          <a:prstGeom prst="rect">
            <a:avLst/>
          </a:prstGeom>
        </p:spPr>
        <p:txBody>
          <a:bodyPr anchor="ctr">
            <a:normAutofit/>
          </a:bodyPr>
          <a:lstStyle>
            <a:lvl1pPr marL="0" indent="0">
              <a:lnSpc>
                <a:spcPct val="100000"/>
              </a:lnSpc>
              <a:buNone/>
              <a:defRPr sz="3600">
                <a:solidFill>
                  <a:schemeClr val="bg1"/>
                </a:solidFill>
              </a:defRPr>
            </a:lvl1pPr>
            <a:lvl2pPr marL="457200" indent="0">
              <a:buNone/>
              <a:defRPr sz="6000">
                <a:solidFill>
                  <a:schemeClr val="bg1"/>
                </a:solidFill>
              </a:defRPr>
            </a:lvl2pPr>
          </a:lstStyle>
          <a:p>
            <a:pPr lvl="0"/>
            <a:r>
              <a:rPr lang="en-US" dirty="0"/>
              <a:t>Click to insert section title</a:t>
            </a:r>
          </a:p>
        </p:txBody>
      </p:sp>
    </p:spTree>
    <p:extLst>
      <p:ext uri="{BB962C8B-B14F-4D97-AF65-F5344CB8AC3E}">
        <p14:creationId xmlns:p14="http://schemas.microsoft.com/office/powerpoint/2010/main" val="1972827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8_Blank-Grey">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Autofit/>
          </a:bodyPr>
          <a:lstStyle>
            <a:lvl1pPr>
              <a:lnSpc>
                <a:spcPts val="2700"/>
              </a:lnSpc>
              <a:defRPr lang="pt-PT" sz="2300" dirty="0"/>
            </a:lvl1pPr>
          </a:lstStyle>
          <a:p>
            <a:pPr lvl="0">
              <a:lnSpc>
                <a:spcPts val="3000"/>
              </a:lnSpc>
            </a:pPr>
            <a:r>
              <a:rPr lang="en-US" dirty="0"/>
              <a:t>Click to add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cxnSp>
        <p:nvCxnSpPr>
          <p:cNvPr id="8" name="Conector reto 49">
            <a:extLst>
              <a:ext uri="{FF2B5EF4-FFF2-40B4-BE49-F238E27FC236}">
                <a16:creationId xmlns:a16="http://schemas.microsoft.com/office/drawing/2014/main" id="{29E4AF9B-A01C-4DE0-94A8-CE650B0E938E}"/>
              </a:ext>
            </a:extLst>
          </p:cNvPr>
          <p:cNvCxnSpPr>
            <a:cxnSpLocks/>
          </p:cNvCxnSpPr>
          <p:nvPr userDrawn="1"/>
        </p:nvCxnSpPr>
        <p:spPr>
          <a:xfrm flipV="1">
            <a:off x="3805597" y="6587751"/>
            <a:ext cx="0" cy="155576"/>
          </a:xfrm>
          <a:prstGeom prst="line">
            <a:avLst/>
          </a:prstGeom>
          <a:solidFill>
            <a:schemeClr val="tx1"/>
          </a:solidFill>
          <a:ln w="12700" cap="rnd">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id="{F1CED660-13F9-43A6-A9F4-459E321D5F52}"/>
              </a:ext>
            </a:extLst>
          </p:cNvPr>
          <p:cNvSpPr/>
          <p:nvPr userDrawn="1"/>
        </p:nvSpPr>
        <p:spPr>
          <a:xfrm>
            <a:off x="3902794" y="6555811"/>
            <a:ext cx="2223686" cy="219456"/>
          </a:xfrm>
          <a:prstGeom prst="rect">
            <a:avLst/>
          </a:prstGeom>
        </p:spPr>
        <p:txBody>
          <a:bodyPr wrap="none" lIns="0" tIns="0" rIns="0" bIns="0" anchor="ctr" anchorCtr="0">
            <a:noAutofit/>
          </a:bodyPr>
          <a:lstStyle/>
          <a:p>
            <a:pPr algn="l"/>
            <a:r>
              <a:rPr lang="en-US" sz="800" dirty="0">
                <a:solidFill>
                  <a:schemeClr val="tx2"/>
                </a:solidFill>
                <a:latin typeface="+mn-lt"/>
                <a:cs typeface="Arial" panose="020B0604020202020204" pitchFamily="34" charset="0"/>
              </a:rPr>
              <a:t>© 2018 Capgemini. All rights reserved.</a:t>
            </a:r>
          </a:p>
        </p:txBody>
      </p:sp>
    </p:spTree>
    <p:extLst>
      <p:ext uri="{BB962C8B-B14F-4D97-AF65-F5344CB8AC3E}">
        <p14:creationId xmlns:p14="http://schemas.microsoft.com/office/powerpoint/2010/main" val="2150705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4"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9" y="2708920"/>
            <a:ext cx="3312368"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9" y="3645024"/>
            <a:ext cx="3312368"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1" y="2060577"/>
            <a:ext cx="4910138" cy="2722563"/>
          </a:xfrm>
          <a:prstGeom prst="rect">
            <a:avLst/>
          </a:prstGeom>
        </p:spPr>
        <p:txBody>
          <a:bodyPr anchor="ctr"/>
          <a:lstStyle>
            <a:lvl1pPr algn="ctr">
              <a:defRPr/>
            </a:lvl1pPr>
          </a:lstStyle>
          <a:p>
            <a:r>
              <a:rPr lang="en-US" dirty="0"/>
              <a:t>Click icon to add picture</a:t>
            </a:r>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9" y="4630276"/>
            <a:ext cx="3312368"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20"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95849"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2963205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90" y="2204866"/>
            <a:ext cx="3618859" cy="2924629"/>
          </a:xfrm>
          <a:prstGeom prst="rect">
            <a:avLst/>
          </a:prstGeom>
        </p:spPr>
        <p:txBody>
          <a:bodyPr lIns="0" tIns="0" rIns="0" bIns="0" anchor="b">
            <a:normAutofit/>
          </a:bodyPr>
          <a:lstStyle>
            <a:lvl1pPr>
              <a:lnSpc>
                <a:spcPts val="5038"/>
              </a:lnSpc>
              <a:defRPr sz="4388">
                <a:solidFill>
                  <a:srgbClr val="2C004B"/>
                </a:solidFill>
              </a:defRPr>
            </a:lvl1pPr>
            <a:lvl2pPr marL="371475" indent="0">
              <a:lnSpc>
                <a:spcPts val="5038"/>
              </a:lnSpc>
              <a:buNone/>
              <a:defRPr sz="4388">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90" y="5273460"/>
            <a:ext cx="3618859" cy="675820"/>
          </a:xfrm>
          <a:prstGeom prst="rect">
            <a:avLst/>
          </a:prstGeom>
        </p:spPr>
        <p:txBody>
          <a:bodyPr lIns="0" tIns="0" rIns="0" bIns="0">
            <a:normAutofit/>
          </a:bodyPr>
          <a:lstStyle>
            <a:lvl1pPr>
              <a:lnSpc>
                <a:spcPts val="1463"/>
              </a:lnSpc>
              <a:defRPr sz="1300">
                <a:solidFill>
                  <a:srgbClr val="2C004B"/>
                </a:solidFill>
              </a:defRPr>
            </a:lvl1pPr>
            <a:lvl2pPr marL="371475" indent="0">
              <a:buNone/>
              <a:defRPr sz="1463">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3"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95849"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sp>
        <p:nvSpPr>
          <p:cNvPr id="20" name="Rectangle 27">
            <a:hlinkClick r:id="rId3"/>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Tree>
    <p:custDataLst>
      <p:tags r:id="rId1"/>
    </p:custDataLst>
    <p:extLst>
      <p:ext uri="{BB962C8B-B14F-4D97-AF65-F5344CB8AC3E}">
        <p14:creationId xmlns:p14="http://schemas.microsoft.com/office/powerpoint/2010/main" val="470214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5" name="Retângulo 43">
            <a:extLst>
              <a:ext uri="{FF2B5EF4-FFF2-40B4-BE49-F238E27FC236}">
                <a16:creationId xmlns:a16="http://schemas.microsoft.com/office/drawing/2014/main" id="{834ADCB4-BFB1-450D-8F6D-64217F4CD92C}"/>
              </a:ext>
            </a:extLst>
          </p:cNvPr>
          <p:cNvSpPr/>
          <p:nvPr userDrawn="1"/>
        </p:nvSpPr>
        <p:spPr>
          <a:xfrm>
            <a:off x="9511114" y="6555864"/>
            <a:ext cx="2223686" cy="219456"/>
          </a:xfrm>
          <a:prstGeom prst="rect">
            <a:avLst/>
          </a:prstGeom>
        </p:spPr>
        <p:txBody>
          <a:bodyPr wrap="none" lIns="0" tIns="0" rIns="0" bIns="0" anchor="ctr" anchorCtr="0">
            <a:noAutofit/>
          </a:bodyPr>
          <a:lstStyle/>
          <a:p>
            <a:pPr algn="l"/>
            <a:r>
              <a:rPr lang="en-US" sz="800" dirty="0">
                <a:solidFill>
                  <a:schemeClr val="bg1">
                    <a:lumMod val="65000"/>
                  </a:schemeClr>
                </a:solidFill>
                <a:cs typeface="Arial" panose="020B0604020202020204" pitchFamily="34" charset="0"/>
              </a:rPr>
              <a:t>© 2017 Capgemini. All rights reserved.</a:t>
            </a:r>
          </a:p>
        </p:txBody>
      </p:sp>
      <p:cxnSp>
        <p:nvCxnSpPr>
          <p:cNvPr id="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9238258" y="6587804"/>
            <a:ext cx="0" cy="155576"/>
          </a:xfrm>
          <a:prstGeom prst="line">
            <a:avLst/>
          </a:prstGeom>
          <a:solidFill>
            <a:schemeClr val="tx1"/>
          </a:solidFill>
          <a:ln w="12700"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501339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pic>
        <p:nvPicPr>
          <p:cNvPr id="5"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3" cstate="print">
            <a:extLst>
              <a:ext uri="{96DAC541-7B7A-43D3-8B79-37D633B846F1}">
                <asvg:svgBlip xmlns:asvg="http://schemas.microsoft.com/office/drawing/2016/SVG/main" r:embed="rId4"/>
              </a:ext>
            </a:extLst>
          </a:blip>
          <a:stretch>
            <a:fillRect/>
          </a:stretch>
        </p:blipFill>
        <p:spPr>
          <a:xfrm flipV="1">
            <a:off x="10485599" y="0"/>
            <a:ext cx="1706401" cy="5030555"/>
          </a:xfrm>
          <a:prstGeom prst="rect">
            <a:avLst/>
          </a:prstGeom>
        </p:spPr>
      </p:pic>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4" y="188640"/>
            <a:ext cx="424356" cy="459624"/>
          </a:xfrm>
          <a:prstGeom prst="rect">
            <a:avLst/>
          </a:prstGeom>
        </p:spPr>
      </p:pic>
      <p:sp>
        <p:nvSpPr>
          <p:cNvPr id="8" name="Retângulo 43">
            <a:extLst>
              <a:ext uri="{FF2B5EF4-FFF2-40B4-BE49-F238E27FC236}">
                <a16:creationId xmlns:a16="http://schemas.microsoft.com/office/drawing/2014/main" id="{834ADCB4-BFB1-450D-8F6D-64217F4CD92C}"/>
              </a:ext>
            </a:extLst>
          </p:cNvPr>
          <p:cNvSpPr/>
          <p:nvPr userDrawn="1"/>
        </p:nvSpPr>
        <p:spPr>
          <a:xfrm>
            <a:off x="9511114" y="6555864"/>
            <a:ext cx="2223686" cy="219456"/>
          </a:xfrm>
          <a:prstGeom prst="rect">
            <a:avLst/>
          </a:prstGeom>
          <a:ln>
            <a:noFill/>
          </a:ln>
        </p:spPr>
        <p:txBody>
          <a:bodyPr wrap="none" lIns="0" tIns="0" rIns="0" bIns="0" anchor="ctr" anchorCtr="0">
            <a:noAutofit/>
          </a:bodyPr>
          <a:lstStyle/>
          <a:p>
            <a:pPr algn="l"/>
            <a:r>
              <a:rPr lang="en-US" sz="800" dirty="0">
                <a:solidFill>
                  <a:schemeClr val="bg1">
                    <a:lumMod val="65000"/>
                  </a:schemeClr>
                </a:solidFill>
                <a:cs typeface="Arial" panose="020B0604020202020204" pitchFamily="34" charset="0"/>
              </a:rPr>
              <a:t>© 2017 Capgemini. All rights reserved.</a:t>
            </a: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9238258" y="6587804"/>
            <a:ext cx="0" cy="155576"/>
          </a:xfrm>
          <a:prstGeom prst="line">
            <a:avLst/>
          </a:prstGeom>
          <a:solidFill>
            <a:schemeClr val="tx1"/>
          </a:solidFill>
          <a:ln w="12700"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076678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 name="Freeform 4"/>
          <p:cNvSpPr>
            <a:spLocks/>
          </p:cNvSpPr>
          <p:nvPr userDrawn="1"/>
        </p:nvSpPr>
        <p:spPr bwMode="auto">
          <a:xfrm>
            <a:off x="0" y="1927538"/>
            <a:ext cx="5349676" cy="4930462"/>
          </a:xfrm>
          <a:custGeom>
            <a:avLst/>
            <a:gdLst>
              <a:gd name="connsiteX0" fmla="*/ 3697746 w 5349676"/>
              <a:gd name="connsiteY0" fmla="*/ 0 h 4930462"/>
              <a:gd name="connsiteX1" fmla="*/ 4720650 w 5349676"/>
              <a:gd name="connsiteY1" fmla="*/ 4813599 h 4930462"/>
              <a:gd name="connsiteX2" fmla="*/ 4663782 w 5349676"/>
              <a:gd name="connsiteY2" fmla="*/ 4930462 h 4930462"/>
              <a:gd name="connsiteX3" fmla="*/ 0 w 5349676"/>
              <a:gd name="connsiteY3" fmla="*/ 4930462 h 4930462"/>
              <a:gd name="connsiteX4" fmla="*/ 0 w 5349676"/>
              <a:gd name="connsiteY4" fmla="*/ 1277550 h 4930462"/>
              <a:gd name="connsiteX5" fmla="*/ 203444 w 5349676"/>
              <a:gd name="connsiteY5" fmla="*/ 1270933 h 4930462"/>
              <a:gd name="connsiteX6" fmla="*/ 3697746 w 5349676"/>
              <a:gd name="connsiteY6" fmla="*/ 0 h 493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9676" h="4930462">
                <a:moveTo>
                  <a:pt x="3697746" y="0"/>
                </a:moveTo>
                <a:cubicBezTo>
                  <a:pt x="5571382" y="1126464"/>
                  <a:pt x="5760791" y="2604949"/>
                  <a:pt x="4720650" y="4813599"/>
                </a:cubicBezTo>
                <a:lnTo>
                  <a:pt x="4663782" y="4930462"/>
                </a:lnTo>
                <a:lnTo>
                  <a:pt x="0" y="4930462"/>
                </a:lnTo>
                <a:lnTo>
                  <a:pt x="0" y="1277550"/>
                </a:lnTo>
                <a:lnTo>
                  <a:pt x="203444" y="1270933"/>
                </a:lnTo>
                <a:cubicBezTo>
                  <a:pt x="953886" y="1219961"/>
                  <a:pt x="2063394" y="883148"/>
                  <a:pt x="3697746"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Retângulo 43">
            <a:extLst>
              <a:ext uri="{FF2B5EF4-FFF2-40B4-BE49-F238E27FC236}">
                <a16:creationId xmlns:a16="http://schemas.microsoft.com/office/drawing/2014/main" id="{834ADCB4-BFB1-450D-8F6D-64217F4CD92C}"/>
              </a:ext>
            </a:extLst>
          </p:cNvPr>
          <p:cNvSpPr/>
          <p:nvPr userDrawn="1"/>
        </p:nvSpPr>
        <p:spPr>
          <a:xfrm>
            <a:off x="9511114" y="6555864"/>
            <a:ext cx="2223686" cy="219456"/>
          </a:xfrm>
          <a:prstGeom prst="rect">
            <a:avLst/>
          </a:prstGeom>
        </p:spPr>
        <p:txBody>
          <a:bodyPr wrap="none" lIns="0" tIns="0" rIns="0" bIns="0" anchor="ctr" anchorCtr="0">
            <a:noAutofit/>
          </a:bodyPr>
          <a:lstStyle/>
          <a:p>
            <a:pPr algn="l"/>
            <a:r>
              <a:rPr lang="en-US" sz="800" dirty="0">
                <a:solidFill>
                  <a:schemeClr val="bg1">
                    <a:lumMod val="65000"/>
                  </a:schemeClr>
                </a:solidFill>
                <a:cs typeface="Arial" panose="020B0604020202020204" pitchFamily="34" charset="0"/>
              </a:rPr>
              <a:t>© 2017 Capgemini. All rights reserved.</a:t>
            </a: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9238258" y="6587804"/>
            <a:ext cx="0" cy="155576"/>
          </a:xfrm>
          <a:prstGeom prst="line">
            <a:avLst/>
          </a:prstGeom>
          <a:solidFill>
            <a:schemeClr val="tx1"/>
          </a:solidFill>
          <a:ln w="12700"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400447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nk-Whit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a:spLocks/>
          </p:cNvSpPr>
          <p:nvPr userDrawn="1"/>
        </p:nvSpPr>
        <p:spPr bwMode="auto">
          <a:xfrm rot="5400000" flipH="1" flipV="1">
            <a:off x="5468826" y="134826"/>
            <a:ext cx="6858001" cy="6588346"/>
          </a:xfrm>
          <a:custGeom>
            <a:avLst/>
            <a:gdLst>
              <a:gd name="connsiteX0" fmla="*/ 3653726 w 6974164"/>
              <a:gd name="connsiteY0" fmla="*/ 1512648 h 6699941"/>
              <a:gd name="connsiteX1" fmla="*/ 2669544 w 6974164"/>
              <a:gd name="connsiteY1" fmla="*/ 3824989 h 6699941"/>
              <a:gd name="connsiteX2" fmla="*/ 1565572 w 6974164"/>
              <a:gd name="connsiteY2" fmla="*/ 6613703 h 6699941"/>
              <a:gd name="connsiteX3" fmla="*/ 1565198 w 6974164"/>
              <a:gd name="connsiteY3" fmla="*/ 6699941 h 6699941"/>
              <a:gd name="connsiteX4" fmla="*/ 0 w 6974164"/>
              <a:gd name="connsiteY4" fmla="*/ 6699941 h 6699941"/>
              <a:gd name="connsiteX5" fmla="*/ 0 w 6974164"/>
              <a:gd name="connsiteY5" fmla="*/ 423118 h 6699941"/>
              <a:gd name="connsiteX6" fmla="*/ 2737127 w 6974164"/>
              <a:gd name="connsiteY6" fmla="*/ 0 h 6699941"/>
              <a:gd name="connsiteX7" fmla="*/ 3653726 w 6974164"/>
              <a:gd name="connsiteY7" fmla="*/ 1512648 h 6699941"/>
              <a:gd name="connsiteX8" fmla="*/ 6974164 w 6974164"/>
              <a:gd name="connsiteY8" fmla="*/ 4506783 h 6699941"/>
              <a:gd name="connsiteX9" fmla="*/ 6974164 w 6974164"/>
              <a:gd name="connsiteY9" fmla="*/ 6699941 h 6699941"/>
              <a:gd name="connsiteX10" fmla="*/ 3173378 w 6974164"/>
              <a:gd name="connsiteY10" fmla="*/ 6699941 h 6699941"/>
              <a:gd name="connsiteX11" fmla="*/ 3291196 w 6974164"/>
              <a:gd name="connsiteY11" fmla="*/ 6615399 h 6699941"/>
              <a:gd name="connsiteX12" fmla="*/ 3869148 w 6974164"/>
              <a:gd name="connsiteY12" fmla="*/ 6160601 h 6699941"/>
              <a:gd name="connsiteX13" fmla="*/ 6830805 w 6974164"/>
              <a:gd name="connsiteY13" fmla="*/ 4529679 h 6699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74164" h="6699941">
                <a:moveTo>
                  <a:pt x="3653726" y="1512648"/>
                </a:moveTo>
                <a:cubicBezTo>
                  <a:pt x="3619935" y="2132516"/>
                  <a:pt x="3269346" y="2885666"/>
                  <a:pt x="2669544" y="3824989"/>
                </a:cubicBezTo>
                <a:cubicBezTo>
                  <a:pt x="2107229" y="4713537"/>
                  <a:pt x="1600601" y="5895871"/>
                  <a:pt x="1565572" y="6613703"/>
                </a:cubicBezTo>
                <a:lnTo>
                  <a:pt x="1565198" y="6699941"/>
                </a:lnTo>
                <a:lnTo>
                  <a:pt x="0" y="6699941"/>
                </a:lnTo>
                <a:lnTo>
                  <a:pt x="0" y="423118"/>
                </a:lnTo>
                <a:cubicBezTo>
                  <a:pt x="202750" y="727764"/>
                  <a:pt x="827897" y="1049333"/>
                  <a:pt x="2737127" y="0"/>
                </a:cubicBezTo>
                <a:cubicBezTo>
                  <a:pt x="3404513" y="406194"/>
                  <a:pt x="3687518" y="892780"/>
                  <a:pt x="3653726" y="1512648"/>
                </a:cubicBezTo>
                <a:close/>
                <a:moveTo>
                  <a:pt x="6974164" y="4506783"/>
                </a:moveTo>
                <a:lnTo>
                  <a:pt x="6974164" y="6699941"/>
                </a:lnTo>
                <a:lnTo>
                  <a:pt x="3173378" y="6699941"/>
                </a:lnTo>
                <a:lnTo>
                  <a:pt x="3291196" y="6615399"/>
                </a:lnTo>
                <a:cubicBezTo>
                  <a:pt x="3467740" y="6486139"/>
                  <a:pt x="3660062" y="6335137"/>
                  <a:pt x="3869148" y="6160601"/>
                </a:cubicBezTo>
                <a:cubicBezTo>
                  <a:pt x="5123665" y="5107037"/>
                  <a:pt x="6100192" y="4667523"/>
                  <a:pt x="6830805" y="4529679"/>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4" y="188640"/>
            <a:ext cx="424356" cy="459624"/>
          </a:xfrm>
          <a:prstGeom prst="rect">
            <a:avLst/>
          </a:prstGeom>
        </p:spPr>
      </p:pic>
      <p:sp>
        <p:nvSpPr>
          <p:cNvPr id="10" name="Retângulo 43">
            <a:extLst>
              <a:ext uri="{FF2B5EF4-FFF2-40B4-BE49-F238E27FC236}">
                <a16:creationId xmlns:a16="http://schemas.microsoft.com/office/drawing/2014/main" id="{834ADCB4-BFB1-450D-8F6D-64217F4CD92C}"/>
              </a:ext>
            </a:extLst>
          </p:cNvPr>
          <p:cNvSpPr/>
          <p:nvPr userDrawn="1"/>
        </p:nvSpPr>
        <p:spPr>
          <a:xfrm>
            <a:off x="9511114" y="6555864"/>
            <a:ext cx="2223686" cy="219456"/>
          </a:xfrm>
          <a:prstGeom prst="rect">
            <a:avLst/>
          </a:prstGeom>
        </p:spPr>
        <p:txBody>
          <a:bodyPr wrap="none" lIns="0" tIns="0" rIns="0" bIns="0" anchor="ctr" anchorCtr="0">
            <a:noAutofit/>
          </a:bodyPr>
          <a:lstStyle/>
          <a:p>
            <a:pPr algn="l"/>
            <a:r>
              <a:rPr lang="en-US" sz="800" dirty="0">
                <a:solidFill>
                  <a:schemeClr val="bg1"/>
                </a:solidFill>
                <a:cs typeface="Arial" panose="020B0604020202020204" pitchFamily="34" charset="0"/>
              </a:rPr>
              <a:t>© 2017 Capgemini. All rights reserved.</a:t>
            </a: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9238258" y="6587804"/>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90765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Blank-Whit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4" y="188640"/>
            <a:ext cx="424356" cy="459624"/>
          </a:xfrm>
          <a:prstGeom prst="rect">
            <a:avLst/>
          </a:prstGeom>
        </p:spPr>
      </p:pic>
      <p:sp>
        <p:nvSpPr>
          <p:cNvPr id="8" name="Retângulo 43">
            <a:extLst>
              <a:ext uri="{FF2B5EF4-FFF2-40B4-BE49-F238E27FC236}">
                <a16:creationId xmlns:a16="http://schemas.microsoft.com/office/drawing/2014/main" id="{834ADCB4-BFB1-450D-8F6D-64217F4CD92C}"/>
              </a:ext>
            </a:extLst>
          </p:cNvPr>
          <p:cNvSpPr/>
          <p:nvPr userDrawn="1"/>
        </p:nvSpPr>
        <p:spPr>
          <a:xfrm>
            <a:off x="9511114" y="6555864"/>
            <a:ext cx="2223686" cy="219456"/>
          </a:xfrm>
          <a:prstGeom prst="rect">
            <a:avLst/>
          </a:prstGeom>
        </p:spPr>
        <p:txBody>
          <a:bodyPr wrap="none" lIns="0" tIns="0" rIns="0" bIns="0" anchor="ctr" anchorCtr="0">
            <a:noAutofit/>
          </a:bodyPr>
          <a:lstStyle/>
          <a:p>
            <a:pPr algn="l"/>
            <a:r>
              <a:rPr lang="en-US" sz="800" dirty="0">
                <a:solidFill>
                  <a:schemeClr val="bg1">
                    <a:lumMod val="65000"/>
                  </a:schemeClr>
                </a:solidFill>
                <a:cs typeface="Arial" panose="020B0604020202020204" pitchFamily="34" charset="0"/>
              </a:rPr>
              <a:t>© 2017 Capgemini. All rights reserved.</a:t>
            </a: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9238258" y="6587804"/>
            <a:ext cx="0" cy="155576"/>
          </a:xfrm>
          <a:prstGeom prst="line">
            <a:avLst/>
          </a:prstGeom>
          <a:solidFill>
            <a:schemeClr val="tx1"/>
          </a:solidFill>
          <a:ln w="12700"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6051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27" y="0"/>
            <a:ext cx="12202927" cy="6858000"/>
          </a:xfrm>
          <a:prstGeom prst="rect">
            <a:avLst/>
          </a:prstGeom>
        </p:spPr>
      </p:pic>
      <p:graphicFrame>
        <p:nvGraphicFramePr>
          <p:cNvPr id="3" name="Object 2" hidden="1"/>
          <p:cNvGraphicFramePr>
            <a:graphicFrameLocks noChangeAspect="1"/>
          </p:cNvGraphicFramePr>
          <p:nvPr>
            <p:custDataLst>
              <p:tags r:id="rId2"/>
            </p:custDataLst>
          </p:nvPr>
        </p:nvGraphicFramePr>
        <p:xfrm>
          <a:off x="0" y="5"/>
          <a:ext cx="195385" cy="158751"/>
        </p:xfrm>
        <a:graphic>
          <a:graphicData uri="http://schemas.openxmlformats.org/presentationml/2006/ole">
            <mc:AlternateContent xmlns:mc="http://schemas.openxmlformats.org/markup-compatibility/2006">
              <mc:Choice xmlns:v="urn:schemas-microsoft-com:vml" Requires="v">
                <p:oleObj spid="_x0000_s4098" name="think-cell Slide" r:id="rId6" imgW="360" imgH="360" progId="">
                  <p:embed/>
                </p:oleObj>
              </mc:Choice>
              <mc:Fallback>
                <p:oleObj name="think-cell Slide" r:id="rId6" imgW="360" imgH="360" progId="">
                  <p:embed/>
                  <p:pic>
                    <p:nvPicPr>
                      <p:cNvPr id="3"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
                        <a:ext cx="195385"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lang="en-US" noProof="0" dirty="0" smtClean="0"/>
            </a:lvl1pPr>
          </a:lstStyle>
          <a:p>
            <a:pPr lvl="0"/>
            <a:r>
              <a:rPr lang="en-US" noProof="0" dirty="0"/>
              <a:t>Click to edit Master title style</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81836" t="-4713" b="16530"/>
          <a:stretch/>
        </p:blipFill>
        <p:spPr>
          <a:xfrm>
            <a:off x="11547793" y="188640"/>
            <a:ext cx="424356" cy="459624"/>
          </a:xfrm>
          <a:prstGeom prst="rect">
            <a:avLst/>
          </a:prstGeom>
        </p:spPr>
      </p:pic>
      <p:sp>
        <p:nvSpPr>
          <p:cNvPr id="6"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Tree>
    <p:extLst>
      <p:ext uri="{BB962C8B-B14F-4D97-AF65-F5344CB8AC3E}">
        <p14:creationId xmlns:p14="http://schemas.microsoft.com/office/powerpoint/2010/main" val="245674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4" y="188640"/>
            <a:ext cx="424356" cy="459624"/>
          </a:xfrm>
          <a:prstGeom prst="rect">
            <a:avLst/>
          </a:prstGeom>
        </p:spPr>
      </p:pic>
      <p:sp>
        <p:nvSpPr>
          <p:cNvPr id="8" name="Freeform 7"/>
          <p:cNvSpPr>
            <a:spLocks/>
          </p:cNvSpPr>
          <p:nvPr userDrawn="1"/>
        </p:nvSpPr>
        <p:spPr bwMode="auto">
          <a:xfrm rot="13818666">
            <a:off x="4208515" y="481556"/>
            <a:ext cx="7632649" cy="9693478"/>
          </a:xfrm>
          <a:custGeom>
            <a:avLst/>
            <a:gdLst>
              <a:gd name="connsiteX0" fmla="*/ 6960082 w 7632649"/>
              <a:gd name="connsiteY0" fmla="*/ 8524001 h 9693478"/>
              <a:gd name="connsiteX1" fmla="*/ 3096120 w 7632649"/>
              <a:gd name="connsiteY1" fmla="*/ 9535916 h 9693478"/>
              <a:gd name="connsiteX2" fmla="*/ 2852772 w 7632649"/>
              <a:gd name="connsiteY2" fmla="*/ 9462346 h 9693478"/>
              <a:gd name="connsiteX3" fmla="*/ 50385 w 7632649"/>
              <a:gd name="connsiteY3" fmla="*/ 7136677 h 9693478"/>
              <a:gd name="connsiteX4" fmla="*/ 22385 w 7632649"/>
              <a:gd name="connsiteY4" fmla="*/ 7091752 h 9693478"/>
              <a:gd name="connsiteX5" fmla="*/ 0 w 7632649"/>
              <a:gd name="connsiteY5" fmla="*/ 7050003 h 9693478"/>
              <a:gd name="connsiteX6" fmla="*/ 5850719 w 7632649"/>
              <a:gd name="connsiteY6" fmla="*/ 0 h 9693478"/>
              <a:gd name="connsiteX7" fmla="*/ 5950482 w 7632649"/>
              <a:gd name="connsiteY7" fmla="*/ 157119 h 9693478"/>
              <a:gd name="connsiteX8" fmla="*/ 7632649 w 7632649"/>
              <a:gd name="connsiteY8" fmla="*/ 6969001 h 9693478"/>
              <a:gd name="connsiteX9" fmla="*/ 6960082 w 7632649"/>
              <a:gd name="connsiteY9" fmla="*/ 8524001 h 969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2649" h="9693478">
                <a:moveTo>
                  <a:pt x="6960082" y="8524001"/>
                </a:moveTo>
                <a:cubicBezTo>
                  <a:pt x="6100605" y="9554305"/>
                  <a:pt x="4580860" y="9939958"/>
                  <a:pt x="3096120" y="9535916"/>
                </a:cubicBezTo>
                <a:lnTo>
                  <a:pt x="2852772" y="9462346"/>
                </a:lnTo>
                <a:lnTo>
                  <a:pt x="50385" y="7136677"/>
                </a:lnTo>
                <a:lnTo>
                  <a:pt x="22385" y="7091752"/>
                </a:lnTo>
                <a:lnTo>
                  <a:pt x="0" y="7050003"/>
                </a:lnTo>
                <a:lnTo>
                  <a:pt x="5850719" y="0"/>
                </a:lnTo>
                <a:lnTo>
                  <a:pt x="5950482" y="157119"/>
                </a:lnTo>
                <a:cubicBezTo>
                  <a:pt x="8709667" y="4605678"/>
                  <a:pt x="5433735" y="5758860"/>
                  <a:pt x="7632649" y="6969001"/>
                </a:cubicBezTo>
                <a:cubicBezTo>
                  <a:pt x="7546821" y="7586194"/>
                  <a:pt x="7307346" y="8107717"/>
                  <a:pt x="6960082" y="852400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51858" y="2286000"/>
            <a:ext cx="8435424" cy="4572000"/>
          </a:xfrm>
          <a:prstGeom prst="rect">
            <a:avLst/>
          </a:prstGeom>
        </p:spPr>
      </p:pic>
      <p:sp>
        <p:nvSpPr>
          <p:cNvPr id="11" name="Freeform 10"/>
          <p:cNvSpPr>
            <a:spLocks/>
          </p:cNvSpPr>
          <p:nvPr userDrawn="1"/>
        </p:nvSpPr>
        <p:spPr bwMode="auto">
          <a:xfrm rot="13818666">
            <a:off x="7818578" y="2171390"/>
            <a:ext cx="4470624" cy="7112407"/>
          </a:xfrm>
          <a:custGeom>
            <a:avLst/>
            <a:gdLst>
              <a:gd name="connsiteX0" fmla="*/ 4422329 w 4470624"/>
              <a:gd name="connsiteY0" fmla="*/ 7103089 h 7112407"/>
              <a:gd name="connsiteX1" fmla="*/ 3135264 w 4470624"/>
              <a:gd name="connsiteY1" fmla="*/ 7000167 h 7112407"/>
              <a:gd name="connsiteX2" fmla="*/ 2991241 w 4470624"/>
              <a:gd name="connsiteY2" fmla="*/ 6962028 h 7112407"/>
              <a:gd name="connsiteX3" fmla="*/ 0 w 4470624"/>
              <a:gd name="connsiteY3" fmla="*/ 4479631 h 7112407"/>
              <a:gd name="connsiteX4" fmla="*/ 3717595 w 4470624"/>
              <a:gd name="connsiteY4" fmla="*/ 0 h 7112407"/>
              <a:gd name="connsiteX5" fmla="*/ 3885920 w 4470624"/>
              <a:gd name="connsiteY5" fmla="*/ 84789 h 7112407"/>
              <a:gd name="connsiteX6" fmla="*/ 4438018 w 4470624"/>
              <a:gd name="connsiteY6" fmla="*/ 860768 h 7112407"/>
              <a:gd name="connsiteX7" fmla="*/ 4422329 w 4470624"/>
              <a:gd name="connsiteY7" fmla="*/ 7103089 h 711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0624" h="7112407">
                <a:moveTo>
                  <a:pt x="4422329" y="7103089"/>
                </a:moveTo>
                <a:cubicBezTo>
                  <a:pt x="3982183" y="7131394"/>
                  <a:pt x="3550483" y="7094686"/>
                  <a:pt x="3135264" y="7000167"/>
                </a:cubicBezTo>
                <a:lnTo>
                  <a:pt x="2991241" y="6962028"/>
                </a:lnTo>
                <a:lnTo>
                  <a:pt x="0" y="4479631"/>
                </a:lnTo>
                <a:lnTo>
                  <a:pt x="3717595" y="0"/>
                </a:lnTo>
                <a:lnTo>
                  <a:pt x="3885920" y="84789"/>
                </a:lnTo>
                <a:cubicBezTo>
                  <a:pt x="4157028" y="245039"/>
                  <a:pt x="4359574" y="493168"/>
                  <a:pt x="4438018" y="860768"/>
                </a:cubicBezTo>
                <a:cubicBezTo>
                  <a:pt x="4861618" y="2946769"/>
                  <a:pt x="955089" y="6852141"/>
                  <a:pt x="4422329" y="710308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848247" y="67081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9511114" y="6555864"/>
            <a:ext cx="2223686" cy="219456"/>
          </a:xfrm>
          <a:prstGeom prst="rect">
            <a:avLst/>
          </a:prstGeom>
        </p:spPr>
        <p:txBody>
          <a:bodyPr wrap="none" lIns="0" tIns="0" rIns="0" bIns="0" anchor="ctr" anchorCtr="0">
            <a:noAutofit/>
          </a:bodyPr>
          <a:lstStyle/>
          <a:p>
            <a:pPr algn="l"/>
            <a:r>
              <a:rPr lang="en-US" sz="800" dirty="0">
                <a:solidFill>
                  <a:schemeClr val="bg1"/>
                </a:solidFill>
                <a:cs typeface="Arial" panose="020B0604020202020204" pitchFamily="34" charset="0"/>
              </a:rPr>
              <a:t>© 2017 Capgemini. All rights reserved.</a:t>
            </a: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9238258" y="6587804"/>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521420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3"/>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custDataLst>
      <p:tags r:id="rId1"/>
    </p:custDataLst>
    <p:extLst>
      <p:ext uri="{BB962C8B-B14F-4D97-AF65-F5344CB8AC3E}">
        <p14:creationId xmlns:p14="http://schemas.microsoft.com/office/powerpoint/2010/main" val="14681755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7" y="1428077"/>
            <a:ext cx="5543550"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7" y="1824707"/>
            <a:ext cx="5543550" cy="1963738"/>
          </a:xfrm>
          <a:prstGeom prst="rect">
            <a:avLst/>
          </a:prstGeom>
        </p:spPr>
        <p:txBody>
          <a:bodyPr anchor="ctr"/>
          <a:lstStyle>
            <a:lvl1pPr algn="ctr">
              <a:defRPr/>
            </a:lvl1pPr>
          </a:lstStyle>
          <a:p>
            <a:r>
              <a:rPr lang="en-US" dirty="0"/>
              <a:t>Click icon to add chart</a:t>
            </a:r>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dirty="0"/>
              <a:t>Click icon to add chart</a:t>
            </a:r>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7"/>
            <a:ext cx="5543550"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3"/>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7" y="4081449"/>
            <a:ext cx="5543550"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7" y="4478079"/>
            <a:ext cx="5543550" cy="1963738"/>
          </a:xfrm>
          <a:prstGeom prst="rect">
            <a:avLst/>
          </a:prstGeom>
        </p:spPr>
        <p:txBody>
          <a:bodyPr anchor="ctr"/>
          <a:lstStyle>
            <a:lvl1pPr algn="ctr">
              <a:defRPr/>
            </a:lvl1pPr>
          </a:lstStyle>
          <a:p>
            <a:r>
              <a:rPr lang="en-US" dirty="0"/>
              <a:t>Click icon to add chart</a:t>
            </a:r>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dirty="0"/>
              <a:t>Click icon to add chart</a:t>
            </a:r>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9"/>
            <a:ext cx="5543550"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custDataLst>
      <p:tags r:id="rId1"/>
    </p:custDataLst>
    <p:extLst>
      <p:ext uri="{BB962C8B-B14F-4D97-AF65-F5344CB8AC3E}">
        <p14:creationId xmlns:p14="http://schemas.microsoft.com/office/powerpoint/2010/main" val="350600756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1"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742950" rtl="0" eaLnBrk="1" fontAlgn="auto" latinLnBrk="0" hangingPunct="1">
              <a:lnSpc>
                <a:spcPts val="1300"/>
              </a:lnSpc>
              <a:spcBef>
                <a:spcPts val="0"/>
              </a:spcBef>
              <a:spcAft>
                <a:spcPts val="488"/>
              </a:spcAft>
              <a:buClrTx/>
              <a:buSzTx/>
              <a:buFont typeface="Arial" panose="020B0604020202020204" pitchFamily="34" charset="0"/>
              <a:buNone/>
              <a:tabLs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1" y="1381126"/>
            <a:ext cx="7494588" cy="5476875"/>
          </a:xfrm>
          <a:prstGeom prst="rect">
            <a:avLst/>
          </a:prstGeom>
        </p:spPr>
        <p:txBody>
          <a:bodyPr anchor="ctr"/>
          <a:lstStyle>
            <a:lvl1pPr algn="ctr">
              <a:defRPr/>
            </a:lvl1pPr>
          </a:lstStyle>
          <a:p>
            <a:r>
              <a:rPr lang="en-US" dirty="0"/>
              <a:t>Click icon to add picture</a:t>
            </a:r>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22456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6"/>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1788"/>
              </a:lnSpc>
              <a:defRPr sz="1463"/>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3"/>
            <a:ext cx="4391870" cy="729525"/>
          </a:xfrm>
          <a:prstGeom prst="rect">
            <a:avLst/>
          </a:prstGeom>
        </p:spPr>
        <p:txBody>
          <a:bodyPr>
            <a:noAutofit/>
          </a:bodyPr>
          <a:lstStyle>
            <a:lvl1pPr algn="r">
              <a:lnSpc>
                <a:spcPts val="1463"/>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6"/>
            <a:ext cx="4391870" cy="974725"/>
          </a:xfrm>
          <a:prstGeom prst="rect">
            <a:avLst/>
          </a:prstGeom>
        </p:spPr>
        <p:txBody>
          <a:bodyPr anchor="b">
            <a:noAutofit/>
          </a:bodyPr>
          <a:lstStyle>
            <a:lvl1pPr algn="r">
              <a:lnSpc>
                <a:spcPts val="2438"/>
              </a:lnSpc>
              <a:defRPr sz="2113">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95849"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726605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2"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4" y="1370347"/>
            <a:ext cx="3017520" cy="4684811"/>
          </a:xfrm>
          <a:prstGeom prst="rect">
            <a:avLst/>
          </a:prstGeom>
        </p:spPr>
        <p:txBody>
          <a:bodyPr>
            <a:noAutofit/>
          </a:bodyPr>
          <a:lstStyle>
            <a:lvl1pPr marL="232172" marR="0" indent="-232172"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4" y="948201"/>
            <a:ext cx="3017520"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201"/>
            <a:ext cx="3017520"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30" y="4963915"/>
            <a:ext cx="3296647" cy="331986"/>
          </a:xfrm>
          <a:prstGeom prst="rect">
            <a:avLst/>
          </a:prstGeom>
          <a:noFill/>
        </p:spPr>
        <p:txBody>
          <a:bodyPr anchor="ctr">
            <a:noAutofit/>
          </a:bodyPr>
          <a:lstStyle>
            <a:lvl1pPr algn="l">
              <a:defRPr sz="1300" b="1">
                <a:solidFill>
                  <a:schemeClr val="bg1"/>
                </a:solidFill>
              </a:defRPr>
            </a:lvl1pPr>
            <a:lvl2pPr>
              <a:defRPr sz="1138"/>
            </a:lvl2pPr>
            <a:lvl3pPr>
              <a:defRPr sz="975"/>
            </a:lvl3pPr>
            <a:lvl4pPr>
              <a:defRPr sz="894"/>
            </a:lvl4pPr>
            <a:lvl5pPr>
              <a:defRPr sz="894"/>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30" y="3601841"/>
            <a:ext cx="3296647" cy="412363"/>
          </a:xfrm>
          <a:prstGeom prst="rect">
            <a:avLst/>
          </a:prstGeom>
          <a:noFill/>
        </p:spPr>
        <p:txBody>
          <a:bodyPr anchor="ctr">
            <a:noAutofit/>
          </a:bodyPr>
          <a:lstStyle>
            <a:lvl1pPr algn="l">
              <a:spcAft>
                <a:spcPts val="0"/>
              </a:spcAft>
              <a:defRPr sz="1463" b="1">
                <a:solidFill>
                  <a:schemeClr val="bg1"/>
                </a:solidFill>
              </a:defRPr>
            </a:lvl1pPr>
            <a:lvl2pPr>
              <a:defRPr sz="1138"/>
            </a:lvl2pPr>
            <a:lvl3pPr>
              <a:defRPr sz="975"/>
            </a:lvl3pPr>
            <a:lvl4pPr>
              <a:defRPr sz="894"/>
            </a:lvl4pPr>
            <a:lvl5pPr>
              <a:defRPr sz="894"/>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2" y="4029586"/>
            <a:ext cx="3304144" cy="894840"/>
          </a:xfrm>
          <a:prstGeom prst="rect">
            <a:avLst/>
          </a:prstGeom>
        </p:spPr>
        <p:txBody>
          <a:bodyPr>
            <a:noAutofit/>
          </a:bodyPr>
          <a:lstStyle>
            <a:lvl1pPr>
              <a:lnSpc>
                <a:spcPct val="100000"/>
              </a:lnSpc>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2" y="5286886"/>
            <a:ext cx="3297695" cy="713864"/>
          </a:xfrm>
          <a:prstGeom prst="rect">
            <a:avLst/>
          </a:prstGeom>
        </p:spPr>
        <p:txBody>
          <a:bodyPr>
            <a:noAutofit/>
          </a:bodyPr>
          <a:lstStyle>
            <a:lvl1pPr>
              <a:lnSpc>
                <a:spcPct val="100000"/>
              </a:lnSpc>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189607" marR="0" indent="-189607"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7" y="3683544"/>
            <a:ext cx="3017520"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32172" marR="0" indent="-232172"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046345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961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dirty="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39" r="32420"/>
          <a:stretch/>
        </p:blipFill>
        <p:spPr>
          <a:xfrm>
            <a:off x="4537266" y="0"/>
            <a:ext cx="7654734" cy="6651938"/>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1625"/>
              </a:lnSpc>
              <a:spcAft>
                <a:spcPts val="1463"/>
              </a:spcAft>
              <a:defRPr sz="1300">
                <a:solidFill>
                  <a:schemeClr val="bg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9"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438"/>
              </a:lnSpc>
            </a:pPr>
            <a:r>
              <a:rPr lang="en-US" dirty="0"/>
              <a:t>Click to insert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9511114" y="6555864"/>
            <a:ext cx="2223686" cy="219456"/>
          </a:xfrm>
          <a:prstGeom prst="rect">
            <a:avLst/>
          </a:prstGeom>
        </p:spPr>
        <p:txBody>
          <a:bodyPr wrap="none" lIns="0" tIns="0" rIns="0" bIns="0" anchor="ctr" anchorCtr="0">
            <a:noAutofit/>
          </a:bodyPr>
          <a:lstStyle/>
          <a:p>
            <a:pPr algn="l"/>
            <a:r>
              <a:rPr lang="en-US" sz="800" dirty="0">
                <a:solidFill>
                  <a:schemeClr val="bg1"/>
                </a:solidFill>
                <a:cs typeface="Arial" panose="020B0604020202020204" pitchFamily="34" charset="0"/>
              </a:rPr>
              <a:t>© 2017 Capgemini. All rights reserved.</a:t>
            </a: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9238258" y="6587804"/>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64436619"/>
      </p:ext>
    </p:extLst>
  </p:cSld>
  <p:clrMapOvr>
    <a:masterClrMapping/>
  </p:clrMapOvr>
  <p:extLst>
    <p:ext uri="{DCECCB84-F9BA-43D5-87BE-67443E8EF086}">
      <p15:sldGuideLst xmlns:p15="http://schemas.microsoft.com/office/powerpoint/2012/main">
        <p15:guide id="1" orient="horz" pos="255">
          <p15:clr>
            <a:srgbClr val="FBAE40"/>
          </p15:clr>
        </p15:guide>
        <p15:guide id="2" pos="316">
          <p15:clr>
            <a:srgbClr val="FBAE40"/>
          </p15:clr>
        </p15:guide>
        <p15:guide id="3" pos="846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2010608"/>
            <a:ext cx="5543551" cy="4442581"/>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6" y="2010606"/>
            <a:ext cx="5516444" cy="4441372"/>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8" y="1420990"/>
            <a:ext cx="5543551"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6" y="1420990"/>
            <a:ext cx="5516444"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536929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9" y="1423339"/>
            <a:ext cx="3566160"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4" y="1423339"/>
            <a:ext cx="3566160"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2" y="1423339"/>
            <a:ext cx="3566160"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8" y="4231998"/>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9" y="1866557"/>
            <a:ext cx="3566160"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2" y="1866557"/>
            <a:ext cx="3566160"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4" y="1866557"/>
            <a:ext cx="3566160"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8" y="4674189"/>
            <a:ext cx="11357525" cy="1799211"/>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554479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1" y="1556793"/>
            <a:ext cx="979125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1" y="3320915"/>
            <a:ext cx="979125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1" y="5085036"/>
            <a:ext cx="979125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3"/>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sp>
        <p:nvSpPr>
          <p:cNvPr id="27" name="Rectangle 26"/>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27"/>
          <p:cNvSpPr>
            <a:spLocks/>
          </p:cNvSpPr>
          <p:nvPr userDrawn="1"/>
        </p:nvSpPr>
        <p:spPr bwMode="auto">
          <a:xfrm rot="594014">
            <a:off x="-603113" y="180139"/>
            <a:ext cx="5035464" cy="6959423"/>
          </a:xfrm>
          <a:custGeom>
            <a:avLst/>
            <a:gdLst>
              <a:gd name="connsiteX0" fmla="*/ 0 w 5035464"/>
              <a:gd name="connsiteY0" fmla="*/ 189938 h 6959423"/>
              <a:gd name="connsiteX1" fmla="*/ 1088266 w 5035464"/>
              <a:gd name="connsiteY1" fmla="*/ 0 h 6959423"/>
              <a:gd name="connsiteX2" fmla="*/ 1097141 w 5035464"/>
              <a:gd name="connsiteY2" fmla="*/ 33764 h 6959423"/>
              <a:gd name="connsiteX3" fmla="*/ 4412567 w 5035464"/>
              <a:gd name="connsiteY3" fmla="*/ 2459218 h 6959423"/>
              <a:gd name="connsiteX4" fmla="*/ 4543703 w 5035464"/>
              <a:gd name="connsiteY4" fmla="*/ 2537826 h 6959423"/>
              <a:gd name="connsiteX5" fmla="*/ 4569931 w 5035464"/>
              <a:gd name="connsiteY5" fmla="*/ 4018272 h 6959423"/>
              <a:gd name="connsiteX6" fmla="*/ 2629094 w 5035464"/>
              <a:gd name="connsiteY6" fmla="*/ 6625429 h 6959423"/>
              <a:gd name="connsiteX7" fmla="*/ 2647017 w 5035464"/>
              <a:gd name="connsiteY7" fmla="*/ 6703642 h 6959423"/>
              <a:gd name="connsiteX8" fmla="*/ 1181493 w 5035464"/>
              <a:gd name="connsiteY8" fmla="*/ 6959423 h 695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5464" h="6959423">
                <a:moveTo>
                  <a:pt x="0" y="189938"/>
                </a:moveTo>
                <a:lnTo>
                  <a:pt x="1088266" y="0"/>
                </a:lnTo>
                <a:lnTo>
                  <a:pt x="1097141" y="33764"/>
                </a:lnTo>
                <a:cubicBezTo>
                  <a:pt x="1409105" y="1062088"/>
                  <a:pt x="2760232" y="1645300"/>
                  <a:pt x="4412567" y="2459218"/>
                </a:cubicBezTo>
                <a:cubicBezTo>
                  <a:pt x="4451908" y="2485421"/>
                  <a:pt x="4491248" y="2511623"/>
                  <a:pt x="4543703" y="2537826"/>
                </a:cubicBezTo>
                <a:cubicBezTo>
                  <a:pt x="4832206" y="2708142"/>
                  <a:pt x="5474780" y="3232194"/>
                  <a:pt x="4569931" y="4018272"/>
                </a:cubicBezTo>
                <a:cubicBezTo>
                  <a:pt x="3415920" y="5013970"/>
                  <a:pt x="2484843" y="5354604"/>
                  <a:pt x="2629094" y="6625429"/>
                </a:cubicBezTo>
                <a:lnTo>
                  <a:pt x="2647017" y="6703642"/>
                </a:lnTo>
                <a:lnTo>
                  <a:pt x="1181493" y="695942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grpSp>
        <p:nvGrpSpPr>
          <p:cNvPr id="38" name="Group 37"/>
          <p:cNvGrpSpPr/>
          <p:nvPr userDrawn="1"/>
        </p:nvGrpSpPr>
        <p:grpSpPr>
          <a:xfrm>
            <a:off x="648227" y="609600"/>
            <a:ext cx="3327399" cy="5618122"/>
            <a:chOff x="648227" y="609600"/>
            <a:chExt cx="3327399" cy="5618122"/>
          </a:xfrm>
        </p:grpSpPr>
        <p:sp>
          <p:nvSpPr>
            <p:cNvPr id="39" name="Freeform 5"/>
            <p:cNvSpPr>
              <a:spLocks/>
            </p:cNvSpPr>
            <p:nvPr/>
          </p:nvSpPr>
          <p:spPr bwMode="auto">
            <a:xfrm>
              <a:off x="648227" y="609600"/>
              <a:ext cx="3327399" cy="4219862"/>
            </a:xfrm>
            <a:custGeom>
              <a:avLst/>
              <a:gdLst>
                <a:gd name="T0" fmla="*/ 20 w 296"/>
                <a:gd name="T1" fmla="*/ 220 h 377"/>
                <a:gd name="T2" fmla="*/ 65 w 296"/>
                <a:gd name="T3" fmla="*/ 328 h 377"/>
                <a:gd name="T4" fmla="*/ 86 w 296"/>
                <a:gd name="T5" fmla="*/ 377 h 377"/>
                <a:gd name="T6" fmla="*/ 215 w 296"/>
                <a:gd name="T7" fmla="*/ 376 h 377"/>
                <a:gd name="T8" fmla="*/ 236 w 296"/>
                <a:gd name="T9" fmla="*/ 327 h 377"/>
                <a:gd name="T10" fmla="*/ 283 w 296"/>
                <a:gd name="T11" fmla="*/ 209 h 377"/>
                <a:gd name="T12" fmla="*/ 296 w 296"/>
                <a:gd name="T13" fmla="*/ 147 h 377"/>
                <a:gd name="T14" fmla="*/ 147 w 296"/>
                <a:gd name="T15" fmla="*/ 1 h 377"/>
                <a:gd name="T16" fmla="*/ 1 w 296"/>
                <a:gd name="T17" fmla="*/ 149 h 377"/>
                <a:gd name="T18" fmla="*/ 20 w 296"/>
                <a:gd name="T19" fmla="*/ 22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377">
                  <a:moveTo>
                    <a:pt x="20" y="220"/>
                  </a:moveTo>
                  <a:cubicBezTo>
                    <a:pt x="42" y="268"/>
                    <a:pt x="66" y="308"/>
                    <a:pt x="65" y="328"/>
                  </a:cubicBezTo>
                  <a:cubicBezTo>
                    <a:pt x="63" y="351"/>
                    <a:pt x="73" y="377"/>
                    <a:pt x="86" y="377"/>
                  </a:cubicBezTo>
                  <a:cubicBezTo>
                    <a:pt x="115" y="376"/>
                    <a:pt x="186" y="377"/>
                    <a:pt x="215" y="376"/>
                  </a:cubicBezTo>
                  <a:cubicBezTo>
                    <a:pt x="228" y="375"/>
                    <a:pt x="238" y="349"/>
                    <a:pt x="236" y="327"/>
                  </a:cubicBezTo>
                  <a:cubicBezTo>
                    <a:pt x="234" y="306"/>
                    <a:pt x="260" y="262"/>
                    <a:pt x="283" y="209"/>
                  </a:cubicBezTo>
                  <a:cubicBezTo>
                    <a:pt x="292" y="189"/>
                    <a:pt x="296" y="169"/>
                    <a:pt x="296" y="147"/>
                  </a:cubicBezTo>
                  <a:cubicBezTo>
                    <a:pt x="295" y="66"/>
                    <a:pt x="229" y="0"/>
                    <a:pt x="147" y="1"/>
                  </a:cubicBezTo>
                  <a:cubicBezTo>
                    <a:pt x="66" y="1"/>
                    <a:pt x="0" y="68"/>
                    <a:pt x="1" y="149"/>
                  </a:cubicBezTo>
                  <a:cubicBezTo>
                    <a:pt x="1" y="174"/>
                    <a:pt x="7" y="198"/>
                    <a:pt x="20" y="2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
            <p:cNvSpPr>
              <a:spLocks/>
            </p:cNvSpPr>
            <p:nvPr/>
          </p:nvSpPr>
          <p:spPr bwMode="auto">
            <a:xfrm>
              <a:off x="1615931" y="4816922"/>
              <a:ext cx="1448422" cy="1277036"/>
            </a:xfrm>
            <a:custGeom>
              <a:avLst/>
              <a:gdLst>
                <a:gd name="T0" fmla="*/ 63 w 129"/>
                <a:gd name="T1" fmla="*/ 114 h 114"/>
                <a:gd name="T2" fmla="*/ 30 w 129"/>
                <a:gd name="T3" fmla="*/ 110 h 114"/>
                <a:gd name="T4" fmla="*/ 18 w 129"/>
                <a:gd name="T5" fmla="*/ 100 h 114"/>
                <a:gd name="T6" fmla="*/ 8 w 129"/>
                <a:gd name="T7" fmla="*/ 86 h 114"/>
                <a:gd name="T8" fmla="*/ 6 w 129"/>
                <a:gd name="T9" fmla="*/ 78 h 114"/>
                <a:gd name="T10" fmla="*/ 7 w 129"/>
                <a:gd name="T11" fmla="*/ 74 h 114"/>
                <a:gd name="T12" fmla="*/ 8 w 129"/>
                <a:gd name="T13" fmla="*/ 67 h 114"/>
                <a:gd name="T14" fmla="*/ 7 w 129"/>
                <a:gd name="T15" fmla="*/ 62 h 114"/>
                <a:gd name="T16" fmla="*/ 6 w 129"/>
                <a:gd name="T17" fmla="*/ 58 h 114"/>
                <a:gd name="T18" fmla="*/ 7 w 129"/>
                <a:gd name="T19" fmla="*/ 51 h 114"/>
                <a:gd name="T20" fmla="*/ 6 w 129"/>
                <a:gd name="T21" fmla="*/ 45 h 114"/>
                <a:gd name="T22" fmla="*/ 7 w 129"/>
                <a:gd name="T23" fmla="*/ 41 h 114"/>
                <a:gd name="T24" fmla="*/ 8 w 129"/>
                <a:gd name="T25" fmla="*/ 36 h 114"/>
                <a:gd name="T26" fmla="*/ 9 w 129"/>
                <a:gd name="T27" fmla="*/ 31 h 114"/>
                <a:gd name="T28" fmla="*/ 3 w 129"/>
                <a:gd name="T29" fmla="*/ 26 h 114"/>
                <a:gd name="T30" fmla="*/ 0 w 129"/>
                <a:gd name="T31" fmla="*/ 0 h 114"/>
                <a:gd name="T32" fmla="*/ 129 w 129"/>
                <a:gd name="T33" fmla="*/ 0 h 114"/>
                <a:gd name="T34" fmla="*/ 126 w 129"/>
                <a:gd name="T35" fmla="*/ 20 h 114"/>
                <a:gd name="T36" fmla="*/ 121 w 129"/>
                <a:gd name="T37" fmla="*/ 24 h 114"/>
                <a:gd name="T38" fmla="*/ 121 w 129"/>
                <a:gd name="T39" fmla="*/ 29 h 114"/>
                <a:gd name="T40" fmla="*/ 123 w 129"/>
                <a:gd name="T41" fmla="*/ 34 h 114"/>
                <a:gd name="T42" fmla="*/ 123 w 129"/>
                <a:gd name="T43" fmla="*/ 39 h 114"/>
                <a:gd name="T44" fmla="*/ 122 w 129"/>
                <a:gd name="T45" fmla="*/ 44 h 114"/>
                <a:gd name="T46" fmla="*/ 124 w 129"/>
                <a:gd name="T47" fmla="*/ 51 h 114"/>
                <a:gd name="T48" fmla="*/ 123 w 129"/>
                <a:gd name="T49" fmla="*/ 56 h 114"/>
                <a:gd name="T50" fmla="*/ 122 w 129"/>
                <a:gd name="T51" fmla="*/ 60 h 114"/>
                <a:gd name="T52" fmla="*/ 123 w 129"/>
                <a:gd name="T53" fmla="*/ 67 h 114"/>
                <a:gd name="T54" fmla="*/ 123 w 129"/>
                <a:gd name="T55" fmla="*/ 72 h 114"/>
                <a:gd name="T56" fmla="*/ 122 w 129"/>
                <a:gd name="T57" fmla="*/ 79 h 114"/>
                <a:gd name="T58" fmla="*/ 124 w 129"/>
                <a:gd name="T59" fmla="*/ 84 h 114"/>
                <a:gd name="T60" fmla="*/ 112 w 129"/>
                <a:gd name="T61" fmla="*/ 100 h 114"/>
                <a:gd name="T62" fmla="*/ 100 w 129"/>
                <a:gd name="T63" fmla="*/ 110 h 114"/>
                <a:gd name="T64" fmla="*/ 63 w 129"/>
                <a:gd name="T6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 h="114">
                  <a:moveTo>
                    <a:pt x="63" y="114"/>
                  </a:moveTo>
                  <a:cubicBezTo>
                    <a:pt x="52" y="114"/>
                    <a:pt x="31" y="113"/>
                    <a:pt x="30" y="110"/>
                  </a:cubicBezTo>
                  <a:cubicBezTo>
                    <a:pt x="30" y="107"/>
                    <a:pt x="26" y="105"/>
                    <a:pt x="18" y="100"/>
                  </a:cubicBezTo>
                  <a:cubicBezTo>
                    <a:pt x="10" y="95"/>
                    <a:pt x="8" y="90"/>
                    <a:pt x="8" y="86"/>
                  </a:cubicBezTo>
                  <a:cubicBezTo>
                    <a:pt x="8" y="83"/>
                    <a:pt x="10" y="80"/>
                    <a:pt x="6" y="78"/>
                  </a:cubicBezTo>
                  <a:cubicBezTo>
                    <a:pt x="2" y="77"/>
                    <a:pt x="3" y="75"/>
                    <a:pt x="7" y="74"/>
                  </a:cubicBezTo>
                  <a:cubicBezTo>
                    <a:pt x="10" y="73"/>
                    <a:pt x="8" y="70"/>
                    <a:pt x="8" y="67"/>
                  </a:cubicBezTo>
                  <a:cubicBezTo>
                    <a:pt x="8" y="63"/>
                    <a:pt x="12" y="63"/>
                    <a:pt x="7" y="62"/>
                  </a:cubicBezTo>
                  <a:cubicBezTo>
                    <a:pt x="1" y="62"/>
                    <a:pt x="2" y="59"/>
                    <a:pt x="6" y="58"/>
                  </a:cubicBezTo>
                  <a:cubicBezTo>
                    <a:pt x="10" y="56"/>
                    <a:pt x="7" y="54"/>
                    <a:pt x="7" y="51"/>
                  </a:cubicBezTo>
                  <a:cubicBezTo>
                    <a:pt x="7" y="48"/>
                    <a:pt x="10" y="46"/>
                    <a:pt x="6" y="45"/>
                  </a:cubicBezTo>
                  <a:cubicBezTo>
                    <a:pt x="3" y="44"/>
                    <a:pt x="3" y="42"/>
                    <a:pt x="7" y="41"/>
                  </a:cubicBezTo>
                  <a:cubicBezTo>
                    <a:pt x="11" y="40"/>
                    <a:pt x="9" y="38"/>
                    <a:pt x="8" y="36"/>
                  </a:cubicBezTo>
                  <a:cubicBezTo>
                    <a:pt x="8" y="33"/>
                    <a:pt x="11" y="31"/>
                    <a:pt x="9" y="31"/>
                  </a:cubicBezTo>
                  <a:cubicBezTo>
                    <a:pt x="7" y="31"/>
                    <a:pt x="4" y="29"/>
                    <a:pt x="3" y="26"/>
                  </a:cubicBezTo>
                  <a:cubicBezTo>
                    <a:pt x="0" y="0"/>
                    <a:pt x="0" y="0"/>
                    <a:pt x="0" y="0"/>
                  </a:cubicBezTo>
                  <a:cubicBezTo>
                    <a:pt x="129" y="0"/>
                    <a:pt x="129" y="0"/>
                    <a:pt x="129" y="0"/>
                  </a:cubicBezTo>
                  <a:cubicBezTo>
                    <a:pt x="126" y="20"/>
                    <a:pt x="126" y="20"/>
                    <a:pt x="126" y="20"/>
                  </a:cubicBezTo>
                  <a:cubicBezTo>
                    <a:pt x="126" y="22"/>
                    <a:pt x="123" y="24"/>
                    <a:pt x="121" y="24"/>
                  </a:cubicBezTo>
                  <a:cubicBezTo>
                    <a:pt x="118" y="24"/>
                    <a:pt x="122" y="27"/>
                    <a:pt x="121" y="29"/>
                  </a:cubicBezTo>
                  <a:cubicBezTo>
                    <a:pt x="121" y="31"/>
                    <a:pt x="118" y="33"/>
                    <a:pt x="123" y="34"/>
                  </a:cubicBezTo>
                  <a:cubicBezTo>
                    <a:pt x="127" y="35"/>
                    <a:pt x="127" y="38"/>
                    <a:pt x="123" y="39"/>
                  </a:cubicBezTo>
                  <a:cubicBezTo>
                    <a:pt x="120" y="40"/>
                    <a:pt x="122" y="42"/>
                    <a:pt x="122" y="44"/>
                  </a:cubicBezTo>
                  <a:cubicBezTo>
                    <a:pt x="122" y="47"/>
                    <a:pt x="120" y="50"/>
                    <a:pt x="124" y="51"/>
                  </a:cubicBezTo>
                  <a:cubicBezTo>
                    <a:pt x="128" y="52"/>
                    <a:pt x="128" y="55"/>
                    <a:pt x="123" y="56"/>
                  </a:cubicBezTo>
                  <a:cubicBezTo>
                    <a:pt x="118" y="56"/>
                    <a:pt x="122" y="57"/>
                    <a:pt x="122" y="60"/>
                  </a:cubicBezTo>
                  <a:cubicBezTo>
                    <a:pt x="122" y="64"/>
                    <a:pt x="120" y="66"/>
                    <a:pt x="123" y="67"/>
                  </a:cubicBezTo>
                  <a:cubicBezTo>
                    <a:pt x="127" y="68"/>
                    <a:pt x="128" y="70"/>
                    <a:pt x="123" y="72"/>
                  </a:cubicBezTo>
                  <a:cubicBezTo>
                    <a:pt x="119" y="73"/>
                    <a:pt x="122" y="76"/>
                    <a:pt x="122" y="79"/>
                  </a:cubicBezTo>
                  <a:cubicBezTo>
                    <a:pt x="122" y="80"/>
                    <a:pt x="125" y="82"/>
                    <a:pt x="124" y="84"/>
                  </a:cubicBezTo>
                  <a:cubicBezTo>
                    <a:pt x="123" y="89"/>
                    <a:pt x="118" y="95"/>
                    <a:pt x="112" y="100"/>
                  </a:cubicBezTo>
                  <a:cubicBezTo>
                    <a:pt x="106" y="105"/>
                    <a:pt x="101" y="107"/>
                    <a:pt x="100" y="110"/>
                  </a:cubicBezTo>
                  <a:cubicBezTo>
                    <a:pt x="100" y="113"/>
                    <a:pt x="73" y="114"/>
                    <a:pt x="63" y="114"/>
                  </a:cubicBezTo>
                  <a:close/>
                </a:path>
              </a:pathLst>
            </a:custGeom>
            <a:solidFill>
              <a:srgbClr val="93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7"/>
            <p:cNvSpPr>
              <a:spLocks/>
            </p:cNvSpPr>
            <p:nvPr/>
          </p:nvSpPr>
          <p:spPr bwMode="auto">
            <a:xfrm>
              <a:off x="1918992" y="4816922"/>
              <a:ext cx="415924" cy="1277036"/>
            </a:xfrm>
            <a:custGeom>
              <a:avLst/>
              <a:gdLst>
                <a:gd name="T0" fmla="*/ 18 w 37"/>
                <a:gd name="T1" fmla="*/ 114 h 114"/>
                <a:gd name="T2" fmla="*/ 9 w 37"/>
                <a:gd name="T3" fmla="*/ 110 h 114"/>
                <a:gd name="T4" fmla="*/ 5 w 37"/>
                <a:gd name="T5" fmla="*/ 100 h 114"/>
                <a:gd name="T6" fmla="*/ 2 w 37"/>
                <a:gd name="T7" fmla="*/ 86 h 114"/>
                <a:gd name="T8" fmla="*/ 2 w 37"/>
                <a:gd name="T9" fmla="*/ 78 h 114"/>
                <a:gd name="T10" fmla="*/ 2 w 37"/>
                <a:gd name="T11" fmla="*/ 74 h 114"/>
                <a:gd name="T12" fmla="*/ 2 w 37"/>
                <a:gd name="T13" fmla="*/ 67 h 114"/>
                <a:gd name="T14" fmla="*/ 2 w 37"/>
                <a:gd name="T15" fmla="*/ 62 h 114"/>
                <a:gd name="T16" fmla="*/ 2 w 37"/>
                <a:gd name="T17" fmla="*/ 58 h 114"/>
                <a:gd name="T18" fmla="*/ 2 w 37"/>
                <a:gd name="T19" fmla="*/ 51 h 114"/>
                <a:gd name="T20" fmla="*/ 2 w 37"/>
                <a:gd name="T21" fmla="*/ 45 h 114"/>
                <a:gd name="T22" fmla="*/ 2 w 37"/>
                <a:gd name="T23" fmla="*/ 41 h 114"/>
                <a:gd name="T24" fmla="*/ 2 w 37"/>
                <a:gd name="T25" fmla="*/ 36 h 114"/>
                <a:gd name="T26" fmla="*/ 2 w 37"/>
                <a:gd name="T27" fmla="*/ 31 h 114"/>
                <a:gd name="T28" fmla="*/ 1 w 37"/>
                <a:gd name="T29" fmla="*/ 26 h 114"/>
                <a:gd name="T30" fmla="*/ 1 w 37"/>
                <a:gd name="T31" fmla="*/ 19 h 114"/>
                <a:gd name="T32" fmla="*/ 1 w 37"/>
                <a:gd name="T33" fmla="*/ 9 h 114"/>
                <a:gd name="T34" fmla="*/ 0 w 37"/>
                <a:gd name="T35" fmla="*/ 0 h 114"/>
                <a:gd name="T36" fmla="*/ 37 w 37"/>
                <a:gd name="T37" fmla="*/ 0 h 114"/>
                <a:gd name="T38" fmla="*/ 36 w 37"/>
                <a:gd name="T39" fmla="*/ 4 h 114"/>
                <a:gd name="T40" fmla="*/ 36 w 37"/>
                <a:gd name="T41" fmla="*/ 12 h 114"/>
                <a:gd name="T42" fmla="*/ 36 w 37"/>
                <a:gd name="T43" fmla="*/ 20 h 114"/>
                <a:gd name="T44" fmla="*/ 35 w 37"/>
                <a:gd name="T45" fmla="*/ 24 h 114"/>
                <a:gd name="T46" fmla="*/ 35 w 37"/>
                <a:gd name="T47" fmla="*/ 29 h 114"/>
                <a:gd name="T48" fmla="*/ 35 w 37"/>
                <a:gd name="T49" fmla="*/ 34 h 114"/>
                <a:gd name="T50" fmla="*/ 35 w 37"/>
                <a:gd name="T51" fmla="*/ 39 h 114"/>
                <a:gd name="T52" fmla="*/ 35 w 37"/>
                <a:gd name="T53" fmla="*/ 44 h 114"/>
                <a:gd name="T54" fmla="*/ 35 w 37"/>
                <a:gd name="T55" fmla="*/ 51 h 114"/>
                <a:gd name="T56" fmla="*/ 35 w 37"/>
                <a:gd name="T57" fmla="*/ 56 h 114"/>
                <a:gd name="T58" fmla="*/ 35 w 37"/>
                <a:gd name="T59" fmla="*/ 60 h 114"/>
                <a:gd name="T60" fmla="*/ 35 w 37"/>
                <a:gd name="T61" fmla="*/ 67 h 114"/>
                <a:gd name="T62" fmla="*/ 35 w 37"/>
                <a:gd name="T63" fmla="*/ 72 h 114"/>
                <a:gd name="T64" fmla="*/ 35 w 37"/>
                <a:gd name="T65" fmla="*/ 79 h 114"/>
                <a:gd name="T66" fmla="*/ 36 w 37"/>
                <a:gd name="T67" fmla="*/ 84 h 114"/>
                <a:gd name="T68" fmla="*/ 32 w 37"/>
                <a:gd name="T69" fmla="*/ 100 h 114"/>
                <a:gd name="T70" fmla="*/ 29 w 37"/>
                <a:gd name="T71" fmla="*/ 110 h 114"/>
                <a:gd name="T72" fmla="*/ 18 w 37"/>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 h="114">
                  <a:moveTo>
                    <a:pt x="18" y="114"/>
                  </a:moveTo>
                  <a:cubicBezTo>
                    <a:pt x="15" y="114"/>
                    <a:pt x="9" y="113"/>
                    <a:pt x="9" y="110"/>
                  </a:cubicBezTo>
                  <a:cubicBezTo>
                    <a:pt x="8" y="107"/>
                    <a:pt x="7" y="105"/>
                    <a:pt x="5" y="100"/>
                  </a:cubicBezTo>
                  <a:cubicBezTo>
                    <a:pt x="3" y="95"/>
                    <a:pt x="2" y="90"/>
                    <a:pt x="2" y="86"/>
                  </a:cubicBezTo>
                  <a:cubicBezTo>
                    <a:pt x="2" y="83"/>
                    <a:pt x="3" y="80"/>
                    <a:pt x="2" y="78"/>
                  </a:cubicBezTo>
                  <a:cubicBezTo>
                    <a:pt x="0" y="77"/>
                    <a:pt x="1" y="75"/>
                    <a:pt x="2" y="74"/>
                  </a:cubicBezTo>
                  <a:cubicBezTo>
                    <a:pt x="3" y="73"/>
                    <a:pt x="2" y="70"/>
                    <a:pt x="2" y="67"/>
                  </a:cubicBezTo>
                  <a:cubicBezTo>
                    <a:pt x="2" y="63"/>
                    <a:pt x="3" y="63"/>
                    <a:pt x="2" y="62"/>
                  </a:cubicBezTo>
                  <a:cubicBezTo>
                    <a:pt x="0" y="62"/>
                    <a:pt x="0" y="59"/>
                    <a:pt x="2" y="58"/>
                  </a:cubicBezTo>
                  <a:cubicBezTo>
                    <a:pt x="3" y="56"/>
                    <a:pt x="2" y="54"/>
                    <a:pt x="2" y="51"/>
                  </a:cubicBezTo>
                  <a:cubicBezTo>
                    <a:pt x="2" y="48"/>
                    <a:pt x="3" y="46"/>
                    <a:pt x="2" y="45"/>
                  </a:cubicBezTo>
                  <a:cubicBezTo>
                    <a:pt x="1" y="44"/>
                    <a:pt x="1" y="42"/>
                    <a:pt x="2" y="41"/>
                  </a:cubicBezTo>
                  <a:cubicBezTo>
                    <a:pt x="3" y="40"/>
                    <a:pt x="2" y="38"/>
                    <a:pt x="2" y="36"/>
                  </a:cubicBezTo>
                  <a:cubicBezTo>
                    <a:pt x="2" y="33"/>
                    <a:pt x="3" y="31"/>
                    <a:pt x="2" y="31"/>
                  </a:cubicBezTo>
                  <a:cubicBezTo>
                    <a:pt x="2" y="31"/>
                    <a:pt x="1" y="29"/>
                    <a:pt x="1" y="26"/>
                  </a:cubicBezTo>
                  <a:cubicBezTo>
                    <a:pt x="1" y="24"/>
                    <a:pt x="1" y="22"/>
                    <a:pt x="1" y="19"/>
                  </a:cubicBezTo>
                  <a:cubicBezTo>
                    <a:pt x="1" y="15"/>
                    <a:pt x="2" y="11"/>
                    <a:pt x="1" y="9"/>
                  </a:cubicBezTo>
                  <a:cubicBezTo>
                    <a:pt x="1" y="7"/>
                    <a:pt x="0" y="2"/>
                    <a:pt x="0" y="0"/>
                  </a:cubicBezTo>
                  <a:cubicBezTo>
                    <a:pt x="37" y="0"/>
                    <a:pt x="37" y="0"/>
                    <a:pt x="37" y="0"/>
                  </a:cubicBezTo>
                  <a:cubicBezTo>
                    <a:pt x="37" y="1"/>
                    <a:pt x="37" y="3"/>
                    <a:pt x="36" y="4"/>
                  </a:cubicBezTo>
                  <a:cubicBezTo>
                    <a:pt x="36" y="7"/>
                    <a:pt x="36" y="8"/>
                    <a:pt x="36" y="12"/>
                  </a:cubicBezTo>
                  <a:cubicBezTo>
                    <a:pt x="36" y="16"/>
                    <a:pt x="36" y="17"/>
                    <a:pt x="36" y="20"/>
                  </a:cubicBezTo>
                  <a:cubicBezTo>
                    <a:pt x="36" y="22"/>
                    <a:pt x="35" y="24"/>
                    <a:pt x="35" y="24"/>
                  </a:cubicBezTo>
                  <a:cubicBezTo>
                    <a:pt x="34" y="24"/>
                    <a:pt x="35" y="27"/>
                    <a:pt x="35" y="29"/>
                  </a:cubicBezTo>
                  <a:cubicBezTo>
                    <a:pt x="35" y="31"/>
                    <a:pt x="34" y="33"/>
                    <a:pt x="35" y="34"/>
                  </a:cubicBezTo>
                  <a:cubicBezTo>
                    <a:pt x="36" y="35"/>
                    <a:pt x="36" y="38"/>
                    <a:pt x="35" y="39"/>
                  </a:cubicBezTo>
                  <a:cubicBezTo>
                    <a:pt x="34" y="40"/>
                    <a:pt x="35" y="42"/>
                    <a:pt x="35" y="44"/>
                  </a:cubicBezTo>
                  <a:cubicBezTo>
                    <a:pt x="35" y="47"/>
                    <a:pt x="34" y="50"/>
                    <a:pt x="35" y="51"/>
                  </a:cubicBezTo>
                  <a:cubicBezTo>
                    <a:pt x="37" y="52"/>
                    <a:pt x="37" y="55"/>
                    <a:pt x="35" y="56"/>
                  </a:cubicBezTo>
                  <a:cubicBezTo>
                    <a:pt x="34" y="56"/>
                    <a:pt x="35" y="57"/>
                    <a:pt x="35" y="60"/>
                  </a:cubicBezTo>
                  <a:cubicBezTo>
                    <a:pt x="35" y="64"/>
                    <a:pt x="34" y="66"/>
                    <a:pt x="35" y="67"/>
                  </a:cubicBezTo>
                  <a:cubicBezTo>
                    <a:pt x="36" y="68"/>
                    <a:pt x="37" y="70"/>
                    <a:pt x="35" y="72"/>
                  </a:cubicBezTo>
                  <a:cubicBezTo>
                    <a:pt x="34" y="73"/>
                    <a:pt x="35" y="76"/>
                    <a:pt x="35" y="79"/>
                  </a:cubicBezTo>
                  <a:cubicBezTo>
                    <a:pt x="35" y="80"/>
                    <a:pt x="36" y="82"/>
                    <a:pt x="36" y="84"/>
                  </a:cubicBezTo>
                  <a:cubicBezTo>
                    <a:pt x="35" y="89"/>
                    <a:pt x="34" y="95"/>
                    <a:pt x="32" y="100"/>
                  </a:cubicBezTo>
                  <a:cubicBezTo>
                    <a:pt x="30" y="105"/>
                    <a:pt x="29" y="107"/>
                    <a:pt x="29" y="110"/>
                  </a:cubicBezTo>
                  <a:cubicBezTo>
                    <a:pt x="29" y="113"/>
                    <a:pt x="21" y="114"/>
                    <a:pt x="18" y="114"/>
                  </a:cubicBezTo>
                  <a:close/>
                </a:path>
              </a:pathLst>
            </a:custGeom>
            <a:solidFill>
              <a:srgbClr val="B1B1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Oval 8"/>
            <p:cNvSpPr>
              <a:spLocks noChangeArrowheads="1"/>
            </p:cNvSpPr>
            <p:nvPr/>
          </p:nvSpPr>
          <p:spPr bwMode="auto">
            <a:xfrm>
              <a:off x="2188612" y="6083507"/>
              <a:ext cx="326052" cy="144215"/>
            </a:xfrm>
            <a:prstGeom prst="ellipse">
              <a:avLst/>
            </a:pr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9"/>
            <p:cNvSpPr>
              <a:spLocks noChangeArrowheads="1"/>
            </p:cNvSpPr>
            <p:nvPr/>
          </p:nvSpPr>
          <p:spPr bwMode="auto">
            <a:xfrm>
              <a:off x="2065297" y="6014534"/>
              <a:ext cx="572681" cy="169295"/>
            </a:xfrm>
            <a:prstGeom prst="ellipse">
              <a:avLst/>
            </a:prstGeom>
            <a:solidFill>
              <a:srgbClr val="5756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0"/>
            <p:cNvSpPr>
              <a:spLocks/>
            </p:cNvSpPr>
            <p:nvPr/>
          </p:nvSpPr>
          <p:spPr bwMode="auto">
            <a:xfrm>
              <a:off x="1985874" y="6070967"/>
              <a:ext cx="731526" cy="56431"/>
            </a:xfrm>
            <a:custGeom>
              <a:avLst/>
              <a:gdLst>
                <a:gd name="T0" fmla="*/ 30 w 65"/>
                <a:gd name="T1" fmla="*/ 5 h 5"/>
                <a:gd name="T2" fmla="*/ 0 w 65"/>
                <a:gd name="T3" fmla="*/ 1 h 5"/>
                <a:gd name="T4" fmla="*/ 0 w 65"/>
                <a:gd name="T5" fmla="*/ 0 h 5"/>
                <a:gd name="T6" fmla="*/ 30 w 65"/>
                <a:gd name="T7" fmla="*/ 2 h 5"/>
                <a:gd name="T8" fmla="*/ 65 w 65"/>
                <a:gd name="T9" fmla="*/ 0 h 5"/>
                <a:gd name="T10" fmla="*/ 64 w 65"/>
                <a:gd name="T11" fmla="*/ 1 h 5"/>
                <a:gd name="T12" fmla="*/ 30 w 6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5" h="5">
                  <a:moveTo>
                    <a:pt x="30" y="5"/>
                  </a:moveTo>
                  <a:cubicBezTo>
                    <a:pt x="20" y="5"/>
                    <a:pt x="1" y="4"/>
                    <a:pt x="0" y="1"/>
                  </a:cubicBezTo>
                  <a:cubicBezTo>
                    <a:pt x="0" y="1"/>
                    <a:pt x="0" y="0"/>
                    <a:pt x="0" y="0"/>
                  </a:cubicBezTo>
                  <a:cubicBezTo>
                    <a:pt x="6" y="2"/>
                    <a:pt x="21" y="2"/>
                    <a:pt x="30" y="2"/>
                  </a:cubicBezTo>
                  <a:cubicBezTo>
                    <a:pt x="38" y="2"/>
                    <a:pt x="58" y="2"/>
                    <a:pt x="65" y="0"/>
                  </a:cubicBezTo>
                  <a:cubicBezTo>
                    <a:pt x="65" y="0"/>
                    <a:pt x="65" y="1"/>
                    <a:pt x="64" y="1"/>
                  </a:cubicBezTo>
                  <a:cubicBezTo>
                    <a:pt x="64" y="4"/>
                    <a:pt x="39" y="5"/>
                    <a:pt x="30" y="5"/>
                  </a:cubicBezTo>
                  <a:close/>
                </a:path>
              </a:pathLst>
            </a:custGeom>
            <a:solidFill>
              <a:srgbClr val="4B4B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1"/>
            <p:cNvSpPr>
              <a:spLocks/>
            </p:cNvSpPr>
            <p:nvPr/>
          </p:nvSpPr>
          <p:spPr bwMode="auto">
            <a:xfrm>
              <a:off x="1682814" y="5176415"/>
              <a:ext cx="1337648" cy="100324"/>
            </a:xfrm>
            <a:custGeom>
              <a:avLst/>
              <a:gdLst>
                <a:gd name="T0" fmla="*/ 3 w 119"/>
                <a:gd name="T1" fmla="*/ 5 h 9"/>
                <a:gd name="T2" fmla="*/ 114 w 119"/>
                <a:gd name="T3" fmla="*/ 0 h 9"/>
                <a:gd name="T4" fmla="*/ 117 w 119"/>
                <a:gd name="T5" fmla="*/ 2 h 9"/>
                <a:gd name="T6" fmla="*/ 119 w 119"/>
                <a:gd name="T7" fmla="*/ 3 h 9"/>
                <a:gd name="T8" fmla="*/ 0 w 119"/>
                <a:gd name="T9" fmla="*/ 9 h 9"/>
                <a:gd name="T10" fmla="*/ 1 w 119"/>
                <a:gd name="T11" fmla="*/ 9 h 9"/>
                <a:gd name="T12" fmla="*/ 3 w 119"/>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19" h="9">
                  <a:moveTo>
                    <a:pt x="3" y="5"/>
                  </a:moveTo>
                  <a:cubicBezTo>
                    <a:pt x="114" y="0"/>
                    <a:pt x="114" y="0"/>
                    <a:pt x="114" y="0"/>
                  </a:cubicBezTo>
                  <a:cubicBezTo>
                    <a:pt x="114" y="1"/>
                    <a:pt x="115" y="1"/>
                    <a:pt x="117" y="2"/>
                  </a:cubicBezTo>
                  <a:cubicBezTo>
                    <a:pt x="118" y="2"/>
                    <a:pt x="119" y="3"/>
                    <a:pt x="119" y="3"/>
                  </a:cubicBezTo>
                  <a:cubicBezTo>
                    <a:pt x="0" y="9"/>
                    <a:pt x="0" y="9"/>
                    <a:pt x="0" y="9"/>
                  </a:cubicBezTo>
                  <a:cubicBezTo>
                    <a:pt x="0" y="9"/>
                    <a:pt x="1" y="9"/>
                    <a:pt x="1" y="9"/>
                  </a:cubicBezTo>
                  <a:cubicBezTo>
                    <a:pt x="4" y="8"/>
                    <a:pt x="4" y="7"/>
                    <a:pt x="3" y="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2"/>
            <p:cNvSpPr>
              <a:spLocks/>
            </p:cNvSpPr>
            <p:nvPr/>
          </p:nvSpPr>
          <p:spPr bwMode="auto">
            <a:xfrm>
              <a:off x="1659822" y="5063551"/>
              <a:ext cx="1360639" cy="100324"/>
            </a:xfrm>
            <a:custGeom>
              <a:avLst/>
              <a:gdLst>
                <a:gd name="T0" fmla="*/ 0 w 121"/>
                <a:gd name="T1" fmla="*/ 6 h 9"/>
                <a:gd name="T2" fmla="*/ 121 w 121"/>
                <a:gd name="T3" fmla="*/ 0 h 9"/>
                <a:gd name="T4" fmla="*/ 117 w 121"/>
                <a:gd name="T5" fmla="*/ 2 h 9"/>
                <a:gd name="T6" fmla="*/ 116 w 121"/>
                <a:gd name="T7" fmla="*/ 4 h 9"/>
                <a:gd name="T8" fmla="*/ 6 w 121"/>
                <a:gd name="T9" fmla="*/ 9 h 9"/>
                <a:gd name="T10" fmla="*/ 5 w 121"/>
                <a:gd name="T11" fmla="*/ 9 h 9"/>
                <a:gd name="T12" fmla="*/ 0 w 121"/>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121" h="9">
                  <a:moveTo>
                    <a:pt x="0" y="6"/>
                  </a:moveTo>
                  <a:cubicBezTo>
                    <a:pt x="121" y="0"/>
                    <a:pt x="121" y="0"/>
                    <a:pt x="121" y="0"/>
                  </a:cubicBezTo>
                  <a:cubicBezTo>
                    <a:pt x="120" y="1"/>
                    <a:pt x="118" y="2"/>
                    <a:pt x="117" y="2"/>
                  </a:cubicBezTo>
                  <a:cubicBezTo>
                    <a:pt x="115" y="2"/>
                    <a:pt x="116" y="3"/>
                    <a:pt x="116" y="4"/>
                  </a:cubicBezTo>
                  <a:cubicBezTo>
                    <a:pt x="6" y="9"/>
                    <a:pt x="6" y="9"/>
                    <a:pt x="6" y="9"/>
                  </a:cubicBezTo>
                  <a:cubicBezTo>
                    <a:pt x="6" y="9"/>
                    <a:pt x="6" y="9"/>
                    <a:pt x="5" y="9"/>
                  </a:cubicBezTo>
                  <a:cubicBezTo>
                    <a:pt x="3" y="9"/>
                    <a:pt x="1" y="8"/>
                    <a:pt x="0" y="6"/>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3"/>
            <p:cNvSpPr>
              <a:spLocks/>
            </p:cNvSpPr>
            <p:nvPr/>
          </p:nvSpPr>
          <p:spPr bwMode="auto">
            <a:xfrm>
              <a:off x="1682814" y="5266287"/>
              <a:ext cx="1304207" cy="100324"/>
            </a:xfrm>
            <a:custGeom>
              <a:avLst/>
              <a:gdLst>
                <a:gd name="T0" fmla="*/ 0 w 116"/>
                <a:gd name="T1" fmla="*/ 5 h 9"/>
                <a:gd name="T2" fmla="*/ 116 w 116"/>
                <a:gd name="T3" fmla="*/ 0 h 9"/>
                <a:gd name="T4" fmla="*/ 116 w 116"/>
                <a:gd name="T5" fmla="*/ 4 h 9"/>
                <a:gd name="T6" fmla="*/ 2 w 116"/>
                <a:gd name="T7" fmla="*/ 9 h 9"/>
                <a:gd name="T8" fmla="*/ 0 w 116"/>
                <a:gd name="T9" fmla="*/ 5 h 9"/>
              </a:gdLst>
              <a:ahLst/>
              <a:cxnLst>
                <a:cxn ang="0">
                  <a:pos x="T0" y="T1"/>
                </a:cxn>
                <a:cxn ang="0">
                  <a:pos x="T2" y="T3"/>
                </a:cxn>
                <a:cxn ang="0">
                  <a:pos x="T4" y="T5"/>
                </a:cxn>
                <a:cxn ang="0">
                  <a:pos x="T6" y="T7"/>
                </a:cxn>
                <a:cxn ang="0">
                  <a:pos x="T8" y="T9"/>
                </a:cxn>
              </a:cxnLst>
              <a:rect l="0" t="0" r="r" b="b"/>
              <a:pathLst>
                <a:path w="116" h="9">
                  <a:moveTo>
                    <a:pt x="0" y="5"/>
                  </a:moveTo>
                  <a:cubicBezTo>
                    <a:pt x="116" y="0"/>
                    <a:pt x="116" y="0"/>
                    <a:pt x="116" y="0"/>
                  </a:cubicBezTo>
                  <a:cubicBezTo>
                    <a:pt x="115" y="1"/>
                    <a:pt x="116" y="2"/>
                    <a:pt x="116" y="4"/>
                  </a:cubicBezTo>
                  <a:cubicBezTo>
                    <a:pt x="2" y="9"/>
                    <a:pt x="2" y="9"/>
                    <a:pt x="2" y="9"/>
                  </a:cubicBezTo>
                  <a:cubicBezTo>
                    <a:pt x="2" y="7"/>
                    <a:pt x="3" y="6"/>
                    <a:pt x="0" y="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4"/>
            <p:cNvSpPr>
              <a:spLocks/>
            </p:cNvSpPr>
            <p:nvPr/>
          </p:nvSpPr>
          <p:spPr bwMode="auto">
            <a:xfrm>
              <a:off x="1693263" y="5354070"/>
              <a:ext cx="1327197" cy="102413"/>
            </a:xfrm>
            <a:custGeom>
              <a:avLst/>
              <a:gdLst>
                <a:gd name="T0" fmla="*/ 1 w 118"/>
                <a:gd name="T1" fmla="*/ 5 h 9"/>
                <a:gd name="T2" fmla="*/ 115 w 118"/>
                <a:gd name="T3" fmla="*/ 0 h 9"/>
                <a:gd name="T4" fmla="*/ 117 w 118"/>
                <a:gd name="T5" fmla="*/ 3 h 9"/>
                <a:gd name="T6" fmla="*/ 118 w 118"/>
                <a:gd name="T7" fmla="*/ 3 h 9"/>
                <a:gd name="T8" fmla="*/ 0 w 118"/>
                <a:gd name="T9" fmla="*/ 9 h 9"/>
                <a:gd name="T10" fmla="*/ 1 w 118"/>
                <a:gd name="T11" fmla="*/ 5 h 9"/>
              </a:gdLst>
              <a:ahLst/>
              <a:cxnLst>
                <a:cxn ang="0">
                  <a:pos x="T0" y="T1"/>
                </a:cxn>
                <a:cxn ang="0">
                  <a:pos x="T2" y="T3"/>
                </a:cxn>
                <a:cxn ang="0">
                  <a:pos x="T4" y="T5"/>
                </a:cxn>
                <a:cxn ang="0">
                  <a:pos x="T6" y="T7"/>
                </a:cxn>
                <a:cxn ang="0">
                  <a:pos x="T8" y="T9"/>
                </a:cxn>
                <a:cxn ang="0">
                  <a:pos x="T10" y="T11"/>
                </a:cxn>
              </a:cxnLst>
              <a:rect l="0" t="0" r="r" b="b"/>
              <a:pathLst>
                <a:path w="118" h="9">
                  <a:moveTo>
                    <a:pt x="1" y="5"/>
                  </a:moveTo>
                  <a:cubicBezTo>
                    <a:pt x="115" y="0"/>
                    <a:pt x="115" y="0"/>
                    <a:pt x="115" y="0"/>
                  </a:cubicBezTo>
                  <a:cubicBezTo>
                    <a:pt x="114" y="1"/>
                    <a:pt x="115" y="2"/>
                    <a:pt x="117" y="3"/>
                  </a:cubicBezTo>
                  <a:cubicBezTo>
                    <a:pt x="117" y="3"/>
                    <a:pt x="118" y="3"/>
                    <a:pt x="118" y="3"/>
                  </a:cubicBezTo>
                  <a:cubicBezTo>
                    <a:pt x="0" y="9"/>
                    <a:pt x="0" y="9"/>
                    <a:pt x="0" y="9"/>
                  </a:cubicBezTo>
                  <a:cubicBezTo>
                    <a:pt x="1" y="8"/>
                    <a:pt x="1" y="7"/>
                    <a:pt x="1" y="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5"/>
            <p:cNvSpPr>
              <a:spLocks/>
            </p:cNvSpPr>
            <p:nvPr/>
          </p:nvSpPr>
          <p:spPr bwMode="auto">
            <a:xfrm>
              <a:off x="1693263" y="5456485"/>
              <a:ext cx="1293756" cy="100324"/>
            </a:xfrm>
            <a:custGeom>
              <a:avLst/>
              <a:gdLst>
                <a:gd name="T0" fmla="*/ 0 w 115"/>
                <a:gd name="T1" fmla="*/ 5 h 9"/>
                <a:gd name="T2" fmla="*/ 114 w 115"/>
                <a:gd name="T3" fmla="*/ 0 h 9"/>
                <a:gd name="T4" fmla="*/ 115 w 115"/>
                <a:gd name="T5" fmla="*/ 3 h 9"/>
                <a:gd name="T6" fmla="*/ 115 w 115"/>
                <a:gd name="T7" fmla="*/ 3 h 9"/>
                <a:gd name="T8" fmla="*/ 1 w 115"/>
                <a:gd name="T9" fmla="*/ 9 h 9"/>
                <a:gd name="T10" fmla="*/ 0 w 115"/>
                <a:gd name="T11" fmla="*/ 5 h 9"/>
              </a:gdLst>
              <a:ahLst/>
              <a:cxnLst>
                <a:cxn ang="0">
                  <a:pos x="T0" y="T1"/>
                </a:cxn>
                <a:cxn ang="0">
                  <a:pos x="T2" y="T3"/>
                </a:cxn>
                <a:cxn ang="0">
                  <a:pos x="T4" y="T5"/>
                </a:cxn>
                <a:cxn ang="0">
                  <a:pos x="T6" y="T7"/>
                </a:cxn>
                <a:cxn ang="0">
                  <a:pos x="T8" y="T9"/>
                </a:cxn>
                <a:cxn ang="0">
                  <a:pos x="T10" y="T11"/>
                </a:cxn>
              </a:cxnLst>
              <a:rect l="0" t="0" r="r" b="b"/>
              <a:pathLst>
                <a:path w="115" h="9">
                  <a:moveTo>
                    <a:pt x="0" y="5"/>
                  </a:moveTo>
                  <a:cubicBezTo>
                    <a:pt x="114" y="0"/>
                    <a:pt x="114" y="0"/>
                    <a:pt x="114" y="0"/>
                  </a:cubicBezTo>
                  <a:cubicBezTo>
                    <a:pt x="114" y="1"/>
                    <a:pt x="115" y="2"/>
                    <a:pt x="115" y="3"/>
                  </a:cubicBezTo>
                  <a:cubicBezTo>
                    <a:pt x="115" y="3"/>
                    <a:pt x="115" y="3"/>
                    <a:pt x="115" y="3"/>
                  </a:cubicBezTo>
                  <a:cubicBezTo>
                    <a:pt x="1" y="9"/>
                    <a:pt x="1" y="9"/>
                    <a:pt x="1" y="9"/>
                  </a:cubicBezTo>
                  <a:cubicBezTo>
                    <a:pt x="2" y="6"/>
                    <a:pt x="4" y="6"/>
                    <a:pt x="0" y="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6"/>
            <p:cNvSpPr>
              <a:spLocks/>
            </p:cNvSpPr>
            <p:nvPr/>
          </p:nvSpPr>
          <p:spPr bwMode="auto">
            <a:xfrm>
              <a:off x="1682814" y="5546357"/>
              <a:ext cx="1348098" cy="100324"/>
            </a:xfrm>
            <a:custGeom>
              <a:avLst/>
              <a:gdLst>
                <a:gd name="T0" fmla="*/ 2 w 120"/>
                <a:gd name="T1" fmla="*/ 5 h 9"/>
                <a:gd name="T2" fmla="*/ 115 w 120"/>
                <a:gd name="T3" fmla="*/ 0 h 9"/>
                <a:gd name="T4" fmla="*/ 117 w 120"/>
                <a:gd name="T5" fmla="*/ 2 h 9"/>
                <a:gd name="T6" fmla="*/ 120 w 120"/>
                <a:gd name="T7" fmla="*/ 3 h 9"/>
                <a:gd name="T8" fmla="*/ 0 w 120"/>
                <a:gd name="T9" fmla="*/ 9 h 9"/>
                <a:gd name="T10" fmla="*/ 1 w 120"/>
                <a:gd name="T11" fmla="*/ 9 h 9"/>
                <a:gd name="T12" fmla="*/ 2 w 120"/>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20" h="9">
                  <a:moveTo>
                    <a:pt x="2" y="5"/>
                  </a:moveTo>
                  <a:cubicBezTo>
                    <a:pt x="115" y="0"/>
                    <a:pt x="115" y="0"/>
                    <a:pt x="115" y="0"/>
                  </a:cubicBezTo>
                  <a:cubicBezTo>
                    <a:pt x="115" y="1"/>
                    <a:pt x="116" y="2"/>
                    <a:pt x="117" y="2"/>
                  </a:cubicBezTo>
                  <a:cubicBezTo>
                    <a:pt x="118" y="3"/>
                    <a:pt x="119" y="3"/>
                    <a:pt x="120" y="3"/>
                  </a:cubicBezTo>
                  <a:cubicBezTo>
                    <a:pt x="0" y="9"/>
                    <a:pt x="0" y="9"/>
                    <a:pt x="0" y="9"/>
                  </a:cubicBezTo>
                  <a:cubicBezTo>
                    <a:pt x="0" y="9"/>
                    <a:pt x="0" y="9"/>
                    <a:pt x="1" y="9"/>
                  </a:cubicBezTo>
                  <a:cubicBezTo>
                    <a:pt x="3" y="8"/>
                    <a:pt x="3" y="7"/>
                    <a:pt x="2" y="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7"/>
            <p:cNvSpPr>
              <a:spLocks/>
            </p:cNvSpPr>
            <p:nvPr/>
          </p:nvSpPr>
          <p:spPr bwMode="auto">
            <a:xfrm>
              <a:off x="1693263" y="5646681"/>
              <a:ext cx="1293756" cy="89873"/>
            </a:xfrm>
            <a:custGeom>
              <a:avLst/>
              <a:gdLst>
                <a:gd name="T0" fmla="*/ 0 w 115"/>
                <a:gd name="T1" fmla="*/ 5 h 8"/>
                <a:gd name="T2" fmla="*/ 114 w 115"/>
                <a:gd name="T3" fmla="*/ 0 h 8"/>
                <a:gd name="T4" fmla="*/ 115 w 115"/>
                <a:gd name="T5" fmla="*/ 3 h 8"/>
                <a:gd name="T6" fmla="*/ 1 w 115"/>
                <a:gd name="T7" fmla="*/ 8 h 8"/>
                <a:gd name="T8" fmla="*/ 0 w 115"/>
                <a:gd name="T9" fmla="*/ 5 h 8"/>
              </a:gdLst>
              <a:ahLst/>
              <a:cxnLst>
                <a:cxn ang="0">
                  <a:pos x="T0" y="T1"/>
                </a:cxn>
                <a:cxn ang="0">
                  <a:pos x="T2" y="T3"/>
                </a:cxn>
                <a:cxn ang="0">
                  <a:pos x="T4" y="T5"/>
                </a:cxn>
                <a:cxn ang="0">
                  <a:pos x="T6" y="T7"/>
                </a:cxn>
                <a:cxn ang="0">
                  <a:pos x="T8" y="T9"/>
                </a:cxn>
              </a:cxnLst>
              <a:rect l="0" t="0" r="r" b="b"/>
              <a:pathLst>
                <a:path w="115" h="8">
                  <a:moveTo>
                    <a:pt x="0" y="5"/>
                  </a:moveTo>
                  <a:cubicBezTo>
                    <a:pt x="114" y="0"/>
                    <a:pt x="114" y="0"/>
                    <a:pt x="114" y="0"/>
                  </a:cubicBezTo>
                  <a:cubicBezTo>
                    <a:pt x="114" y="1"/>
                    <a:pt x="114" y="2"/>
                    <a:pt x="115" y="3"/>
                  </a:cubicBezTo>
                  <a:cubicBezTo>
                    <a:pt x="1" y="8"/>
                    <a:pt x="1" y="8"/>
                    <a:pt x="1" y="8"/>
                  </a:cubicBezTo>
                  <a:cubicBezTo>
                    <a:pt x="2" y="7"/>
                    <a:pt x="2" y="6"/>
                    <a:pt x="0" y="5"/>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8"/>
            <p:cNvSpPr>
              <a:spLocks/>
            </p:cNvSpPr>
            <p:nvPr/>
          </p:nvSpPr>
          <p:spPr bwMode="auto">
            <a:xfrm>
              <a:off x="1716255" y="5780446"/>
              <a:ext cx="1293756" cy="313511"/>
            </a:xfrm>
            <a:custGeom>
              <a:avLst/>
              <a:gdLst>
                <a:gd name="T0" fmla="*/ 54 w 115"/>
                <a:gd name="T1" fmla="*/ 28 h 28"/>
                <a:gd name="T2" fmla="*/ 21 w 115"/>
                <a:gd name="T3" fmla="*/ 24 h 28"/>
                <a:gd name="T4" fmla="*/ 9 w 115"/>
                <a:gd name="T5" fmla="*/ 14 h 28"/>
                <a:gd name="T6" fmla="*/ 0 w 115"/>
                <a:gd name="T7" fmla="*/ 5 h 28"/>
                <a:gd name="T8" fmla="*/ 115 w 115"/>
                <a:gd name="T9" fmla="*/ 0 h 28"/>
                <a:gd name="T10" fmla="*/ 103 w 115"/>
                <a:gd name="T11" fmla="*/ 14 h 28"/>
                <a:gd name="T12" fmla="*/ 91 w 115"/>
                <a:gd name="T13" fmla="*/ 24 h 28"/>
                <a:gd name="T14" fmla="*/ 54 w 11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8">
                  <a:moveTo>
                    <a:pt x="54" y="28"/>
                  </a:moveTo>
                  <a:cubicBezTo>
                    <a:pt x="43" y="28"/>
                    <a:pt x="22" y="27"/>
                    <a:pt x="21" y="24"/>
                  </a:cubicBezTo>
                  <a:cubicBezTo>
                    <a:pt x="21" y="21"/>
                    <a:pt x="17" y="19"/>
                    <a:pt x="9" y="14"/>
                  </a:cubicBezTo>
                  <a:cubicBezTo>
                    <a:pt x="5" y="11"/>
                    <a:pt x="2" y="8"/>
                    <a:pt x="0" y="5"/>
                  </a:cubicBezTo>
                  <a:cubicBezTo>
                    <a:pt x="115" y="0"/>
                    <a:pt x="115" y="0"/>
                    <a:pt x="115" y="0"/>
                  </a:cubicBezTo>
                  <a:cubicBezTo>
                    <a:pt x="113" y="5"/>
                    <a:pt x="109" y="10"/>
                    <a:pt x="103" y="14"/>
                  </a:cubicBezTo>
                  <a:cubicBezTo>
                    <a:pt x="97" y="19"/>
                    <a:pt x="92" y="21"/>
                    <a:pt x="91" y="24"/>
                  </a:cubicBezTo>
                  <a:cubicBezTo>
                    <a:pt x="91" y="27"/>
                    <a:pt x="64" y="28"/>
                    <a:pt x="54" y="28"/>
                  </a:cubicBez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9"/>
            <p:cNvSpPr>
              <a:spLocks/>
            </p:cNvSpPr>
            <p:nvPr/>
          </p:nvSpPr>
          <p:spPr bwMode="auto">
            <a:xfrm>
              <a:off x="1952433" y="5813887"/>
              <a:ext cx="372033" cy="280070"/>
            </a:xfrm>
            <a:custGeom>
              <a:avLst/>
              <a:gdLst>
                <a:gd name="T0" fmla="*/ 11 w 33"/>
                <a:gd name="T1" fmla="*/ 24 h 25"/>
                <a:gd name="T2" fmla="*/ 5 w 33"/>
                <a:gd name="T3" fmla="*/ 11 h 25"/>
                <a:gd name="T4" fmla="*/ 0 w 33"/>
                <a:gd name="T5" fmla="*/ 1 h 25"/>
                <a:gd name="T6" fmla="*/ 32 w 33"/>
                <a:gd name="T7" fmla="*/ 0 h 25"/>
                <a:gd name="T8" fmla="*/ 33 w 33"/>
                <a:gd name="T9" fmla="*/ 11 h 25"/>
                <a:gd name="T10" fmla="*/ 32 w 33"/>
                <a:gd name="T11" fmla="*/ 25 h 25"/>
                <a:gd name="T12" fmla="*/ 32 w 33"/>
                <a:gd name="T13" fmla="*/ 25 h 25"/>
                <a:gd name="T14" fmla="*/ 11 w 33"/>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5">
                  <a:moveTo>
                    <a:pt x="11" y="24"/>
                  </a:moveTo>
                  <a:cubicBezTo>
                    <a:pt x="10" y="20"/>
                    <a:pt x="8" y="18"/>
                    <a:pt x="5" y="11"/>
                  </a:cubicBezTo>
                  <a:cubicBezTo>
                    <a:pt x="3" y="8"/>
                    <a:pt x="1" y="5"/>
                    <a:pt x="0" y="1"/>
                  </a:cubicBezTo>
                  <a:cubicBezTo>
                    <a:pt x="32" y="0"/>
                    <a:pt x="32" y="0"/>
                    <a:pt x="32" y="0"/>
                  </a:cubicBezTo>
                  <a:cubicBezTo>
                    <a:pt x="32" y="4"/>
                    <a:pt x="33" y="8"/>
                    <a:pt x="33" y="11"/>
                  </a:cubicBezTo>
                  <a:cubicBezTo>
                    <a:pt x="32" y="18"/>
                    <a:pt x="31" y="20"/>
                    <a:pt x="32" y="25"/>
                  </a:cubicBezTo>
                  <a:cubicBezTo>
                    <a:pt x="32" y="25"/>
                    <a:pt x="32" y="25"/>
                    <a:pt x="32" y="25"/>
                  </a:cubicBezTo>
                  <a:cubicBezTo>
                    <a:pt x="27" y="25"/>
                    <a:pt x="18" y="25"/>
                    <a:pt x="11" y="24"/>
                  </a:cubicBezTo>
                  <a:close/>
                </a:path>
              </a:pathLst>
            </a:custGeom>
            <a:solidFill>
              <a:srgbClr val="93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0"/>
            <p:cNvSpPr>
              <a:spLocks noEditPoints="1"/>
            </p:cNvSpPr>
            <p:nvPr/>
          </p:nvSpPr>
          <p:spPr bwMode="auto">
            <a:xfrm>
              <a:off x="2065297" y="1917986"/>
              <a:ext cx="1078479" cy="1086839"/>
            </a:xfrm>
            <a:custGeom>
              <a:avLst/>
              <a:gdLst>
                <a:gd name="T0" fmla="*/ 48 w 96"/>
                <a:gd name="T1" fmla="*/ 97 h 97"/>
                <a:gd name="T2" fmla="*/ 56 w 96"/>
                <a:gd name="T3" fmla="*/ 97 h 97"/>
                <a:gd name="T4" fmla="*/ 56 w 96"/>
                <a:gd name="T5" fmla="*/ 89 h 97"/>
                <a:gd name="T6" fmla="*/ 72 w 96"/>
                <a:gd name="T7" fmla="*/ 83 h 97"/>
                <a:gd name="T8" fmla="*/ 77 w 96"/>
                <a:gd name="T9" fmla="*/ 88 h 97"/>
                <a:gd name="T10" fmla="*/ 87 w 96"/>
                <a:gd name="T11" fmla="*/ 77 h 97"/>
                <a:gd name="T12" fmla="*/ 82 w 96"/>
                <a:gd name="T13" fmla="*/ 72 h 97"/>
                <a:gd name="T14" fmla="*/ 89 w 96"/>
                <a:gd name="T15" fmla="*/ 56 h 97"/>
                <a:gd name="T16" fmla="*/ 96 w 96"/>
                <a:gd name="T17" fmla="*/ 56 h 97"/>
                <a:gd name="T18" fmla="*/ 96 w 96"/>
                <a:gd name="T19" fmla="*/ 41 h 97"/>
                <a:gd name="T20" fmla="*/ 89 w 96"/>
                <a:gd name="T21" fmla="*/ 41 h 97"/>
                <a:gd name="T22" fmla="*/ 82 w 96"/>
                <a:gd name="T23" fmla="*/ 25 h 97"/>
                <a:gd name="T24" fmla="*/ 87 w 96"/>
                <a:gd name="T25" fmla="*/ 20 h 97"/>
                <a:gd name="T26" fmla="*/ 77 w 96"/>
                <a:gd name="T27" fmla="*/ 9 h 97"/>
                <a:gd name="T28" fmla="*/ 72 w 96"/>
                <a:gd name="T29" fmla="*/ 14 h 97"/>
                <a:gd name="T30" fmla="*/ 56 w 96"/>
                <a:gd name="T31" fmla="*/ 8 h 97"/>
                <a:gd name="T32" fmla="*/ 56 w 96"/>
                <a:gd name="T33" fmla="*/ 0 h 97"/>
                <a:gd name="T34" fmla="*/ 48 w 96"/>
                <a:gd name="T35" fmla="*/ 0 h 97"/>
                <a:gd name="T36" fmla="*/ 48 w 96"/>
                <a:gd name="T37" fmla="*/ 18 h 97"/>
                <a:gd name="T38" fmla="*/ 79 w 96"/>
                <a:gd name="T39" fmla="*/ 49 h 97"/>
                <a:gd name="T40" fmla="*/ 48 w 96"/>
                <a:gd name="T41" fmla="*/ 79 h 97"/>
                <a:gd name="T42" fmla="*/ 48 w 96"/>
                <a:gd name="T43" fmla="*/ 97 h 97"/>
                <a:gd name="T44" fmla="*/ 14 w 96"/>
                <a:gd name="T45" fmla="*/ 72 h 97"/>
                <a:gd name="T46" fmla="*/ 9 w 96"/>
                <a:gd name="T47" fmla="*/ 77 h 97"/>
                <a:gd name="T48" fmla="*/ 19 w 96"/>
                <a:gd name="T49" fmla="*/ 88 h 97"/>
                <a:gd name="T50" fmla="*/ 24 w 96"/>
                <a:gd name="T51" fmla="*/ 83 h 97"/>
                <a:gd name="T52" fmla="*/ 40 w 96"/>
                <a:gd name="T53" fmla="*/ 89 h 97"/>
                <a:gd name="T54" fmla="*/ 40 w 96"/>
                <a:gd name="T55" fmla="*/ 97 h 97"/>
                <a:gd name="T56" fmla="*/ 48 w 96"/>
                <a:gd name="T57" fmla="*/ 97 h 97"/>
                <a:gd name="T58" fmla="*/ 48 w 96"/>
                <a:gd name="T59" fmla="*/ 79 h 97"/>
                <a:gd name="T60" fmla="*/ 48 w 96"/>
                <a:gd name="T61" fmla="*/ 79 h 97"/>
                <a:gd name="T62" fmla="*/ 17 w 96"/>
                <a:gd name="T63" fmla="*/ 49 h 97"/>
                <a:gd name="T64" fmla="*/ 48 w 96"/>
                <a:gd name="T65" fmla="*/ 18 h 97"/>
                <a:gd name="T66" fmla="*/ 48 w 96"/>
                <a:gd name="T67" fmla="*/ 18 h 97"/>
                <a:gd name="T68" fmla="*/ 48 w 96"/>
                <a:gd name="T69" fmla="*/ 18 h 97"/>
                <a:gd name="T70" fmla="*/ 48 w 96"/>
                <a:gd name="T71" fmla="*/ 0 h 97"/>
                <a:gd name="T72" fmla="*/ 40 w 96"/>
                <a:gd name="T73" fmla="*/ 0 h 97"/>
                <a:gd name="T74" fmla="*/ 40 w 96"/>
                <a:gd name="T75" fmla="*/ 8 h 97"/>
                <a:gd name="T76" fmla="*/ 24 w 96"/>
                <a:gd name="T77" fmla="*/ 14 h 97"/>
                <a:gd name="T78" fmla="*/ 19 w 96"/>
                <a:gd name="T79" fmla="*/ 9 h 97"/>
                <a:gd name="T80" fmla="*/ 9 w 96"/>
                <a:gd name="T81" fmla="*/ 20 h 97"/>
                <a:gd name="T82" fmla="*/ 14 w 96"/>
                <a:gd name="T83" fmla="*/ 25 h 97"/>
                <a:gd name="T84" fmla="*/ 7 w 96"/>
                <a:gd name="T85" fmla="*/ 41 h 97"/>
                <a:gd name="T86" fmla="*/ 0 w 96"/>
                <a:gd name="T87" fmla="*/ 41 h 97"/>
                <a:gd name="T88" fmla="*/ 0 w 96"/>
                <a:gd name="T89" fmla="*/ 56 h 97"/>
                <a:gd name="T90" fmla="*/ 7 w 96"/>
                <a:gd name="T91" fmla="*/ 56 h 97"/>
                <a:gd name="T92" fmla="*/ 14 w 96"/>
                <a:gd name="T93" fmla="*/ 7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97">
                  <a:moveTo>
                    <a:pt x="48" y="97"/>
                  </a:moveTo>
                  <a:cubicBezTo>
                    <a:pt x="56" y="97"/>
                    <a:pt x="56" y="97"/>
                    <a:pt x="56" y="97"/>
                  </a:cubicBezTo>
                  <a:cubicBezTo>
                    <a:pt x="56" y="89"/>
                    <a:pt x="56" y="89"/>
                    <a:pt x="56" y="89"/>
                  </a:cubicBezTo>
                  <a:cubicBezTo>
                    <a:pt x="61" y="88"/>
                    <a:pt x="67" y="86"/>
                    <a:pt x="72" y="83"/>
                  </a:cubicBezTo>
                  <a:cubicBezTo>
                    <a:pt x="77" y="88"/>
                    <a:pt x="77" y="88"/>
                    <a:pt x="77" y="88"/>
                  </a:cubicBezTo>
                  <a:cubicBezTo>
                    <a:pt x="87" y="77"/>
                    <a:pt x="87" y="77"/>
                    <a:pt x="87" y="77"/>
                  </a:cubicBezTo>
                  <a:cubicBezTo>
                    <a:pt x="82" y="72"/>
                    <a:pt x="82" y="72"/>
                    <a:pt x="82" y="72"/>
                  </a:cubicBezTo>
                  <a:cubicBezTo>
                    <a:pt x="86" y="67"/>
                    <a:pt x="88" y="62"/>
                    <a:pt x="89" y="56"/>
                  </a:cubicBezTo>
                  <a:cubicBezTo>
                    <a:pt x="96" y="56"/>
                    <a:pt x="96" y="56"/>
                    <a:pt x="96" y="56"/>
                  </a:cubicBezTo>
                  <a:cubicBezTo>
                    <a:pt x="96" y="41"/>
                    <a:pt x="96" y="41"/>
                    <a:pt x="96" y="41"/>
                  </a:cubicBezTo>
                  <a:cubicBezTo>
                    <a:pt x="89" y="41"/>
                    <a:pt x="89" y="41"/>
                    <a:pt x="89" y="41"/>
                  </a:cubicBezTo>
                  <a:cubicBezTo>
                    <a:pt x="88" y="35"/>
                    <a:pt x="86" y="30"/>
                    <a:pt x="82" y="25"/>
                  </a:cubicBezTo>
                  <a:cubicBezTo>
                    <a:pt x="87" y="20"/>
                    <a:pt x="87" y="20"/>
                    <a:pt x="87" y="20"/>
                  </a:cubicBezTo>
                  <a:cubicBezTo>
                    <a:pt x="77" y="9"/>
                    <a:pt x="77" y="9"/>
                    <a:pt x="77" y="9"/>
                  </a:cubicBezTo>
                  <a:cubicBezTo>
                    <a:pt x="72" y="14"/>
                    <a:pt x="72" y="14"/>
                    <a:pt x="72" y="14"/>
                  </a:cubicBezTo>
                  <a:cubicBezTo>
                    <a:pt x="67" y="11"/>
                    <a:pt x="61" y="9"/>
                    <a:pt x="56" y="8"/>
                  </a:cubicBezTo>
                  <a:cubicBezTo>
                    <a:pt x="56" y="0"/>
                    <a:pt x="56" y="0"/>
                    <a:pt x="56" y="0"/>
                  </a:cubicBezTo>
                  <a:cubicBezTo>
                    <a:pt x="48" y="0"/>
                    <a:pt x="48" y="0"/>
                    <a:pt x="48" y="0"/>
                  </a:cubicBezTo>
                  <a:cubicBezTo>
                    <a:pt x="48" y="18"/>
                    <a:pt x="48" y="18"/>
                    <a:pt x="48" y="18"/>
                  </a:cubicBezTo>
                  <a:cubicBezTo>
                    <a:pt x="65" y="18"/>
                    <a:pt x="79" y="32"/>
                    <a:pt x="79" y="49"/>
                  </a:cubicBezTo>
                  <a:cubicBezTo>
                    <a:pt x="79" y="65"/>
                    <a:pt x="65" y="79"/>
                    <a:pt x="48" y="79"/>
                  </a:cubicBezTo>
                  <a:lnTo>
                    <a:pt x="48" y="97"/>
                  </a:lnTo>
                  <a:close/>
                  <a:moveTo>
                    <a:pt x="14" y="72"/>
                  </a:moveTo>
                  <a:cubicBezTo>
                    <a:pt x="9" y="77"/>
                    <a:pt x="9" y="77"/>
                    <a:pt x="9" y="77"/>
                  </a:cubicBezTo>
                  <a:cubicBezTo>
                    <a:pt x="19" y="88"/>
                    <a:pt x="19" y="88"/>
                    <a:pt x="19" y="88"/>
                  </a:cubicBezTo>
                  <a:cubicBezTo>
                    <a:pt x="24" y="83"/>
                    <a:pt x="24" y="83"/>
                    <a:pt x="24" y="83"/>
                  </a:cubicBezTo>
                  <a:cubicBezTo>
                    <a:pt x="29" y="86"/>
                    <a:pt x="35" y="88"/>
                    <a:pt x="40" y="89"/>
                  </a:cubicBezTo>
                  <a:cubicBezTo>
                    <a:pt x="40" y="97"/>
                    <a:pt x="40" y="97"/>
                    <a:pt x="40" y="97"/>
                  </a:cubicBezTo>
                  <a:cubicBezTo>
                    <a:pt x="48" y="97"/>
                    <a:pt x="48" y="97"/>
                    <a:pt x="48" y="97"/>
                  </a:cubicBezTo>
                  <a:cubicBezTo>
                    <a:pt x="48" y="79"/>
                    <a:pt x="48" y="79"/>
                    <a:pt x="48" y="79"/>
                  </a:cubicBezTo>
                  <a:cubicBezTo>
                    <a:pt x="48" y="79"/>
                    <a:pt x="48" y="79"/>
                    <a:pt x="48" y="79"/>
                  </a:cubicBezTo>
                  <a:cubicBezTo>
                    <a:pt x="31" y="79"/>
                    <a:pt x="17" y="65"/>
                    <a:pt x="17" y="49"/>
                  </a:cubicBezTo>
                  <a:cubicBezTo>
                    <a:pt x="17" y="32"/>
                    <a:pt x="31" y="18"/>
                    <a:pt x="48" y="18"/>
                  </a:cubicBezTo>
                  <a:cubicBezTo>
                    <a:pt x="48" y="18"/>
                    <a:pt x="48" y="18"/>
                    <a:pt x="48" y="18"/>
                  </a:cubicBezTo>
                  <a:cubicBezTo>
                    <a:pt x="48" y="18"/>
                    <a:pt x="48" y="18"/>
                    <a:pt x="48" y="18"/>
                  </a:cubicBezTo>
                  <a:cubicBezTo>
                    <a:pt x="48" y="0"/>
                    <a:pt x="48" y="0"/>
                    <a:pt x="48" y="0"/>
                  </a:cubicBezTo>
                  <a:cubicBezTo>
                    <a:pt x="40" y="0"/>
                    <a:pt x="40" y="0"/>
                    <a:pt x="40" y="0"/>
                  </a:cubicBezTo>
                  <a:cubicBezTo>
                    <a:pt x="40" y="8"/>
                    <a:pt x="40" y="8"/>
                    <a:pt x="40" y="8"/>
                  </a:cubicBezTo>
                  <a:cubicBezTo>
                    <a:pt x="35" y="9"/>
                    <a:pt x="29" y="11"/>
                    <a:pt x="24" y="14"/>
                  </a:cubicBezTo>
                  <a:cubicBezTo>
                    <a:pt x="19" y="9"/>
                    <a:pt x="19" y="9"/>
                    <a:pt x="19" y="9"/>
                  </a:cubicBezTo>
                  <a:cubicBezTo>
                    <a:pt x="9" y="20"/>
                    <a:pt x="9" y="20"/>
                    <a:pt x="9" y="20"/>
                  </a:cubicBezTo>
                  <a:cubicBezTo>
                    <a:pt x="14" y="25"/>
                    <a:pt x="14" y="25"/>
                    <a:pt x="14" y="25"/>
                  </a:cubicBezTo>
                  <a:cubicBezTo>
                    <a:pt x="10" y="30"/>
                    <a:pt x="8" y="35"/>
                    <a:pt x="7" y="41"/>
                  </a:cubicBezTo>
                  <a:cubicBezTo>
                    <a:pt x="0" y="41"/>
                    <a:pt x="0" y="41"/>
                    <a:pt x="0" y="41"/>
                  </a:cubicBezTo>
                  <a:cubicBezTo>
                    <a:pt x="0" y="56"/>
                    <a:pt x="0" y="56"/>
                    <a:pt x="0" y="56"/>
                  </a:cubicBezTo>
                  <a:cubicBezTo>
                    <a:pt x="7" y="56"/>
                    <a:pt x="7" y="56"/>
                    <a:pt x="7" y="56"/>
                  </a:cubicBezTo>
                  <a:cubicBezTo>
                    <a:pt x="8" y="62"/>
                    <a:pt x="10" y="67"/>
                    <a:pt x="14" y="72"/>
                  </a:cubicBezTo>
                  <a:close/>
                </a:path>
              </a:pathLst>
            </a:custGeom>
            <a:solidFill>
              <a:srgbClr val="00C37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21"/>
            <p:cNvSpPr>
              <a:spLocks noEditPoints="1"/>
            </p:cNvSpPr>
            <p:nvPr/>
          </p:nvSpPr>
          <p:spPr bwMode="auto">
            <a:xfrm>
              <a:off x="1323321" y="3585866"/>
              <a:ext cx="718986" cy="716895"/>
            </a:xfrm>
            <a:custGeom>
              <a:avLst/>
              <a:gdLst>
                <a:gd name="T0" fmla="*/ 46 w 64"/>
                <a:gd name="T1" fmla="*/ 40 h 64"/>
                <a:gd name="T2" fmla="*/ 39 w 64"/>
                <a:gd name="T3" fmla="*/ 43 h 64"/>
                <a:gd name="T4" fmla="*/ 39 w 64"/>
                <a:gd name="T5" fmla="*/ 49 h 64"/>
                <a:gd name="T6" fmla="*/ 47 w 64"/>
                <a:gd name="T7" fmla="*/ 55 h 64"/>
                <a:gd name="T8" fmla="*/ 58 w 64"/>
                <a:gd name="T9" fmla="*/ 51 h 64"/>
                <a:gd name="T10" fmla="*/ 59 w 64"/>
                <a:gd name="T11" fmla="*/ 37 h 64"/>
                <a:gd name="T12" fmla="*/ 64 w 64"/>
                <a:gd name="T13" fmla="*/ 27 h 64"/>
                <a:gd name="T14" fmla="*/ 54 w 64"/>
                <a:gd name="T15" fmla="*/ 16 h 64"/>
                <a:gd name="T16" fmla="*/ 51 w 64"/>
                <a:gd name="T17" fmla="*/ 6 h 64"/>
                <a:gd name="T18" fmla="*/ 39 w 64"/>
                <a:gd name="T19" fmla="*/ 5 h 64"/>
                <a:gd name="T20" fmla="*/ 40 w 64"/>
                <a:gd name="T21" fmla="*/ 18 h 64"/>
                <a:gd name="T22" fmla="*/ 39 w 64"/>
                <a:gd name="T23" fmla="*/ 29 h 64"/>
                <a:gd name="T24" fmla="*/ 54 w 64"/>
                <a:gd name="T25" fmla="*/ 32 h 64"/>
                <a:gd name="T26" fmla="*/ 38 w 64"/>
                <a:gd name="T27" fmla="*/ 32 h 64"/>
                <a:gd name="T28" fmla="*/ 39 w 64"/>
                <a:gd name="T29" fmla="*/ 21 h 64"/>
                <a:gd name="T30" fmla="*/ 25 w 64"/>
                <a:gd name="T31" fmla="*/ 21 h 64"/>
                <a:gd name="T32" fmla="*/ 26 w 64"/>
                <a:gd name="T33" fmla="*/ 32 h 64"/>
                <a:gd name="T34" fmla="*/ 25 w 64"/>
                <a:gd name="T35" fmla="*/ 43 h 64"/>
                <a:gd name="T36" fmla="*/ 39 w 64"/>
                <a:gd name="T37" fmla="*/ 43 h 64"/>
                <a:gd name="T38" fmla="*/ 39 w 64"/>
                <a:gd name="T39" fmla="*/ 5 h 64"/>
                <a:gd name="T40" fmla="*/ 32 w 64"/>
                <a:gd name="T41" fmla="*/ 10 h 64"/>
                <a:gd name="T42" fmla="*/ 25 w 64"/>
                <a:gd name="T43" fmla="*/ 5 h 64"/>
                <a:gd name="T44" fmla="*/ 27 w 64"/>
                <a:gd name="T45" fmla="*/ 0 h 64"/>
                <a:gd name="T46" fmla="*/ 37 w 64"/>
                <a:gd name="T47" fmla="*/ 5 h 64"/>
                <a:gd name="T48" fmla="*/ 39 w 64"/>
                <a:gd name="T49" fmla="*/ 49 h 64"/>
                <a:gd name="T50" fmla="*/ 37 w 64"/>
                <a:gd name="T51" fmla="*/ 59 h 64"/>
                <a:gd name="T52" fmla="*/ 27 w 64"/>
                <a:gd name="T53" fmla="*/ 64 h 64"/>
                <a:gd name="T54" fmla="*/ 25 w 64"/>
                <a:gd name="T55" fmla="*/ 58 h 64"/>
                <a:gd name="T56" fmla="*/ 32 w 64"/>
                <a:gd name="T57" fmla="*/ 54 h 64"/>
                <a:gd name="T58" fmla="*/ 25 w 64"/>
                <a:gd name="T59" fmla="*/ 5 h 64"/>
                <a:gd name="T60" fmla="*/ 24 w 64"/>
                <a:gd name="T61" fmla="*/ 18 h 64"/>
                <a:gd name="T62" fmla="*/ 25 w 64"/>
                <a:gd name="T63" fmla="*/ 29 h 64"/>
                <a:gd name="T64" fmla="*/ 10 w 64"/>
                <a:gd name="T65" fmla="*/ 32 h 64"/>
                <a:gd name="T66" fmla="*/ 25 w 64"/>
                <a:gd name="T67" fmla="*/ 35 h 64"/>
                <a:gd name="T68" fmla="*/ 24 w 64"/>
                <a:gd name="T69" fmla="*/ 46 h 64"/>
                <a:gd name="T70" fmla="*/ 25 w 64"/>
                <a:gd name="T71" fmla="*/ 58 h 64"/>
                <a:gd name="T72" fmla="*/ 13 w 64"/>
                <a:gd name="T73" fmla="*/ 58 h 64"/>
                <a:gd name="T74" fmla="*/ 9 w 64"/>
                <a:gd name="T75" fmla="*/ 47 h 64"/>
                <a:gd name="T76" fmla="*/ 0 w 64"/>
                <a:gd name="T77" fmla="*/ 37 h 64"/>
                <a:gd name="T78" fmla="*/ 5 w 64"/>
                <a:gd name="T79" fmla="*/ 27 h 64"/>
                <a:gd name="T80" fmla="*/ 6 w 64"/>
                <a:gd name="T81" fmla="*/ 13 h 64"/>
                <a:gd name="T82" fmla="*/ 16 w 64"/>
                <a:gd name="T83"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4" y="32"/>
                  </a:moveTo>
                  <a:cubicBezTo>
                    <a:pt x="54" y="36"/>
                    <a:pt x="50" y="40"/>
                    <a:pt x="46" y="40"/>
                  </a:cubicBezTo>
                  <a:cubicBezTo>
                    <a:pt x="43" y="40"/>
                    <a:pt x="40" y="38"/>
                    <a:pt x="39" y="35"/>
                  </a:cubicBezTo>
                  <a:cubicBezTo>
                    <a:pt x="39" y="43"/>
                    <a:pt x="39" y="43"/>
                    <a:pt x="39" y="43"/>
                  </a:cubicBezTo>
                  <a:cubicBezTo>
                    <a:pt x="39" y="44"/>
                    <a:pt x="40" y="45"/>
                    <a:pt x="40" y="46"/>
                  </a:cubicBezTo>
                  <a:cubicBezTo>
                    <a:pt x="40" y="47"/>
                    <a:pt x="39" y="48"/>
                    <a:pt x="39" y="49"/>
                  </a:cubicBezTo>
                  <a:cubicBezTo>
                    <a:pt x="39" y="58"/>
                    <a:pt x="39" y="58"/>
                    <a:pt x="39" y="58"/>
                  </a:cubicBezTo>
                  <a:cubicBezTo>
                    <a:pt x="42" y="58"/>
                    <a:pt x="45" y="56"/>
                    <a:pt x="47" y="55"/>
                  </a:cubicBezTo>
                  <a:cubicBezTo>
                    <a:pt x="51" y="58"/>
                    <a:pt x="51" y="58"/>
                    <a:pt x="51" y="58"/>
                  </a:cubicBezTo>
                  <a:cubicBezTo>
                    <a:pt x="58" y="51"/>
                    <a:pt x="58" y="51"/>
                    <a:pt x="58" y="51"/>
                  </a:cubicBezTo>
                  <a:cubicBezTo>
                    <a:pt x="54" y="47"/>
                    <a:pt x="54" y="47"/>
                    <a:pt x="54" y="47"/>
                  </a:cubicBezTo>
                  <a:cubicBezTo>
                    <a:pt x="57" y="44"/>
                    <a:pt x="58" y="41"/>
                    <a:pt x="59" y="37"/>
                  </a:cubicBezTo>
                  <a:cubicBezTo>
                    <a:pt x="64" y="37"/>
                    <a:pt x="64" y="37"/>
                    <a:pt x="64" y="37"/>
                  </a:cubicBezTo>
                  <a:cubicBezTo>
                    <a:pt x="64" y="27"/>
                    <a:pt x="64" y="27"/>
                    <a:pt x="64" y="27"/>
                  </a:cubicBezTo>
                  <a:cubicBezTo>
                    <a:pt x="59" y="27"/>
                    <a:pt x="59" y="27"/>
                    <a:pt x="59" y="27"/>
                  </a:cubicBezTo>
                  <a:cubicBezTo>
                    <a:pt x="58" y="23"/>
                    <a:pt x="57" y="19"/>
                    <a:pt x="54" y="16"/>
                  </a:cubicBezTo>
                  <a:cubicBezTo>
                    <a:pt x="58" y="13"/>
                    <a:pt x="58" y="13"/>
                    <a:pt x="58" y="13"/>
                  </a:cubicBezTo>
                  <a:cubicBezTo>
                    <a:pt x="51" y="6"/>
                    <a:pt x="51" y="6"/>
                    <a:pt x="51" y="6"/>
                  </a:cubicBezTo>
                  <a:cubicBezTo>
                    <a:pt x="47" y="9"/>
                    <a:pt x="47" y="9"/>
                    <a:pt x="47" y="9"/>
                  </a:cubicBezTo>
                  <a:cubicBezTo>
                    <a:pt x="45" y="8"/>
                    <a:pt x="42" y="6"/>
                    <a:pt x="39" y="5"/>
                  </a:cubicBezTo>
                  <a:cubicBezTo>
                    <a:pt x="39" y="14"/>
                    <a:pt x="39" y="14"/>
                    <a:pt x="39" y="14"/>
                  </a:cubicBezTo>
                  <a:cubicBezTo>
                    <a:pt x="39" y="16"/>
                    <a:pt x="40" y="17"/>
                    <a:pt x="40" y="18"/>
                  </a:cubicBezTo>
                  <a:cubicBezTo>
                    <a:pt x="40" y="19"/>
                    <a:pt x="39" y="20"/>
                    <a:pt x="39" y="21"/>
                  </a:cubicBezTo>
                  <a:cubicBezTo>
                    <a:pt x="39" y="29"/>
                    <a:pt x="39" y="29"/>
                    <a:pt x="39" y="29"/>
                  </a:cubicBezTo>
                  <a:cubicBezTo>
                    <a:pt x="40" y="26"/>
                    <a:pt x="43" y="24"/>
                    <a:pt x="46" y="24"/>
                  </a:cubicBezTo>
                  <a:cubicBezTo>
                    <a:pt x="50" y="24"/>
                    <a:pt x="54" y="28"/>
                    <a:pt x="54" y="32"/>
                  </a:cubicBezTo>
                  <a:close/>
                  <a:moveTo>
                    <a:pt x="39" y="35"/>
                  </a:moveTo>
                  <a:cubicBezTo>
                    <a:pt x="38" y="34"/>
                    <a:pt x="38" y="33"/>
                    <a:pt x="38" y="32"/>
                  </a:cubicBezTo>
                  <a:cubicBezTo>
                    <a:pt x="38" y="31"/>
                    <a:pt x="38" y="30"/>
                    <a:pt x="39" y="29"/>
                  </a:cubicBezTo>
                  <a:cubicBezTo>
                    <a:pt x="39" y="21"/>
                    <a:pt x="39" y="21"/>
                    <a:pt x="39" y="21"/>
                  </a:cubicBezTo>
                  <a:cubicBezTo>
                    <a:pt x="38" y="24"/>
                    <a:pt x="35" y="26"/>
                    <a:pt x="32" y="26"/>
                  </a:cubicBezTo>
                  <a:cubicBezTo>
                    <a:pt x="29" y="26"/>
                    <a:pt x="26" y="24"/>
                    <a:pt x="25" y="21"/>
                  </a:cubicBezTo>
                  <a:cubicBezTo>
                    <a:pt x="25" y="29"/>
                    <a:pt x="25" y="29"/>
                    <a:pt x="25" y="29"/>
                  </a:cubicBezTo>
                  <a:cubicBezTo>
                    <a:pt x="25" y="30"/>
                    <a:pt x="26" y="31"/>
                    <a:pt x="26" y="32"/>
                  </a:cubicBezTo>
                  <a:cubicBezTo>
                    <a:pt x="26" y="33"/>
                    <a:pt x="25" y="34"/>
                    <a:pt x="25" y="35"/>
                  </a:cubicBezTo>
                  <a:cubicBezTo>
                    <a:pt x="25" y="43"/>
                    <a:pt x="25" y="43"/>
                    <a:pt x="25" y="43"/>
                  </a:cubicBezTo>
                  <a:cubicBezTo>
                    <a:pt x="26" y="40"/>
                    <a:pt x="29" y="38"/>
                    <a:pt x="32" y="38"/>
                  </a:cubicBezTo>
                  <a:cubicBezTo>
                    <a:pt x="35" y="38"/>
                    <a:pt x="38" y="40"/>
                    <a:pt x="39" y="43"/>
                  </a:cubicBezTo>
                  <a:cubicBezTo>
                    <a:pt x="39" y="35"/>
                    <a:pt x="39" y="35"/>
                    <a:pt x="39" y="35"/>
                  </a:cubicBezTo>
                  <a:close/>
                  <a:moveTo>
                    <a:pt x="39" y="5"/>
                  </a:moveTo>
                  <a:cubicBezTo>
                    <a:pt x="39" y="14"/>
                    <a:pt x="39" y="14"/>
                    <a:pt x="39" y="14"/>
                  </a:cubicBezTo>
                  <a:cubicBezTo>
                    <a:pt x="38" y="12"/>
                    <a:pt x="35" y="10"/>
                    <a:pt x="32" y="10"/>
                  </a:cubicBezTo>
                  <a:cubicBezTo>
                    <a:pt x="29" y="10"/>
                    <a:pt x="26" y="12"/>
                    <a:pt x="25" y="14"/>
                  </a:cubicBezTo>
                  <a:cubicBezTo>
                    <a:pt x="25" y="5"/>
                    <a:pt x="25" y="5"/>
                    <a:pt x="25" y="5"/>
                  </a:cubicBezTo>
                  <a:cubicBezTo>
                    <a:pt x="25" y="5"/>
                    <a:pt x="26" y="5"/>
                    <a:pt x="27" y="5"/>
                  </a:cubicBezTo>
                  <a:cubicBezTo>
                    <a:pt x="27" y="0"/>
                    <a:pt x="27" y="0"/>
                    <a:pt x="27" y="0"/>
                  </a:cubicBezTo>
                  <a:cubicBezTo>
                    <a:pt x="37" y="0"/>
                    <a:pt x="37" y="0"/>
                    <a:pt x="37" y="0"/>
                  </a:cubicBezTo>
                  <a:cubicBezTo>
                    <a:pt x="37" y="5"/>
                    <a:pt x="37" y="5"/>
                    <a:pt x="37" y="5"/>
                  </a:cubicBezTo>
                  <a:cubicBezTo>
                    <a:pt x="37" y="5"/>
                    <a:pt x="38" y="5"/>
                    <a:pt x="39" y="5"/>
                  </a:cubicBezTo>
                  <a:close/>
                  <a:moveTo>
                    <a:pt x="39" y="49"/>
                  </a:moveTo>
                  <a:cubicBezTo>
                    <a:pt x="39" y="58"/>
                    <a:pt x="39" y="58"/>
                    <a:pt x="39" y="58"/>
                  </a:cubicBezTo>
                  <a:cubicBezTo>
                    <a:pt x="38" y="59"/>
                    <a:pt x="37" y="59"/>
                    <a:pt x="37" y="59"/>
                  </a:cubicBezTo>
                  <a:cubicBezTo>
                    <a:pt x="37" y="64"/>
                    <a:pt x="37" y="64"/>
                    <a:pt x="37" y="64"/>
                  </a:cubicBezTo>
                  <a:cubicBezTo>
                    <a:pt x="27" y="64"/>
                    <a:pt x="27" y="64"/>
                    <a:pt x="27" y="64"/>
                  </a:cubicBezTo>
                  <a:cubicBezTo>
                    <a:pt x="27" y="59"/>
                    <a:pt x="27" y="59"/>
                    <a:pt x="27" y="59"/>
                  </a:cubicBezTo>
                  <a:cubicBezTo>
                    <a:pt x="26" y="59"/>
                    <a:pt x="25" y="59"/>
                    <a:pt x="25" y="58"/>
                  </a:cubicBezTo>
                  <a:cubicBezTo>
                    <a:pt x="25" y="49"/>
                    <a:pt x="25" y="49"/>
                    <a:pt x="25" y="49"/>
                  </a:cubicBezTo>
                  <a:cubicBezTo>
                    <a:pt x="26" y="52"/>
                    <a:pt x="29" y="54"/>
                    <a:pt x="32" y="54"/>
                  </a:cubicBezTo>
                  <a:cubicBezTo>
                    <a:pt x="35" y="54"/>
                    <a:pt x="38" y="52"/>
                    <a:pt x="39" y="49"/>
                  </a:cubicBezTo>
                  <a:close/>
                  <a:moveTo>
                    <a:pt x="25" y="5"/>
                  </a:moveTo>
                  <a:cubicBezTo>
                    <a:pt x="25" y="14"/>
                    <a:pt x="25" y="14"/>
                    <a:pt x="25" y="14"/>
                  </a:cubicBezTo>
                  <a:cubicBezTo>
                    <a:pt x="24" y="16"/>
                    <a:pt x="24" y="17"/>
                    <a:pt x="24" y="18"/>
                  </a:cubicBezTo>
                  <a:cubicBezTo>
                    <a:pt x="24" y="19"/>
                    <a:pt x="24" y="20"/>
                    <a:pt x="25" y="21"/>
                  </a:cubicBezTo>
                  <a:cubicBezTo>
                    <a:pt x="25" y="29"/>
                    <a:pt x="25" y="29"/>
                    <a:pt x="25" y="29"/>
                  </a:cubicBezTo>
                  <a:cubicBezTo>
                    <a:pt x="24" y="26"/>
                    <a:pt x="21" y="24"/>
                    <a:pt x="18" y="24"/>
                  </a:cubicBezTo>
                  <a:cubicBezTo>
                    <a:pt x="13" y="24"/>
                    <a:pt x="10" y="28"/>
                    <a:pt x="10" y="32"/>
                  </a:cubicBezTo>
                  <a:cubicBezTo>
                    <a:pt x="10" y="36"/>
                    <a:pt x="13" y="40"/>
                    <a:pt x="18" y="40"/>
                  </a:cubicBezTo>
                  <a:cubicBezTo>
                    <a:pt x="21" y="40"/>
                    <a:pt x="24" y="38"/>
                    <a:pt x="25" y="35"/>
                  </a:cubicBezTo>
                  <a:cubicBezTo>
                    <a:pt x="25" y="43"/>
                    <a:pt x="25" y="43"/>
                    <a:pt x="25" y="43"/>
                  </a:cubicBezTo>
                  <a:cubicBezTo>
                    <a:pt x="24" y="44"/>
                    <a:pt x="24" y="45"/>
                    <a:pt x="24" y="46"/>
                  </a:cubicBezTo>
                  <a:cubicBezTo>
                    <a:pt x="24" y="47"/>
                    <a:pt x="24" y="48"/>
                    <a:pt x="25" y="49"/>
                  </a:cubicBezTo>
                  <a:cubicBezTo>
                    <a:pt x="25" y="58"/>
                    <a:pt x="25" y="58"/>
                    <a:pt x="25" y="58"/>
                  </a:cubicBezTo>
                  <a:cubicBezTo>
                    <a:pt x="22" y="58"/>
                    <a:pt x="19" y="56"/>
                    <a:pt x="16" y="55"/>
                  </a:cubicBezTo>
                  <a:cubicBezTo>
                    <a:pt x="13" y="58"/>
                    <a:pt x="13" y="58"/>
                    <a:pt x="13" y="58"/>
                  </a:cubicBezTo>
                  <a:cubicBezTo>
                    <a:pt x="6" y="51"/>
                    <a:pt x="6" y="51"/>
                    <a:pt x="6" y="51"/>
                  </a:cubicBezTo>
                  <a:cubicBezTo>
                    <a:pt x="9" y="47"/>
                    <a:pt x="9" y="47"/>
                    <a:pt x="9" y="47"/>
                  </a:cubicBezTo>
                  <a:cubicBezTo>
                    <a:pt x="7" y="44"/>
                    <a:pt x="6" y="41"/>
                    <a:pt x="5" y="37"/>
                  </a:cubicBezTo>
                  <a:cubicBezTo>
                    <a:pt x="0" y="37"/>
                    <a:pt x="0" y="37"/>
                    <a:pt x="0" y="37"/>
                  </a:cubicBezTo>
                  <a:cubicBezTo>
                    <a:pt x="0" y="27"/>
                    <a:pt x="0" y="27"/>
                    <a:pt x="0" y="27"/>
                  </a:cubicBezTo>
                  <a:cubicBezTo>
                    <a:pt x="5" y="27"/>
                    <a:pt x="5" y="27"/>
                    <a:pt x="5" y="27"/>
                  </a:cubicBezTo>
                  <a:cubicBezTo>
                    <a:pt x="6" y="23"/>
                    <a:pt x="7" y="19"/>
                    <a:pt x="9" y="16"/>
                  </a:cubicBezTo>
                  <a:cubicBezTo>
                    <a:pt x="6" y="13"/>
                    <a:pt x="6" y="13"/>
                    <a:pt x="6" y="13"/>
                  </a:cubicBezTo>
                  <a:cubicBezTo>
                    <a:pt x="13" y="6"/>
                    <a:pt x="13" y="6"/>
                    <a:pt x="13" y="6"/>
                  </a:cubicBezTo>
                  <a:cubicBezTo>
                    <a:pt x="16" y="9"/>
                    <a:pt x="16" y="9"/>
                    <a:pt x="16" y="9"/>
                  </a:cubicBezTo>
                  <a:cubicBezTo>
                    <a:pt x="19" y="8"/>
                    <a:pt x="22" y="6"/>
                    <a:pt x="25" y="5"/>
                  </a:cubicBezTo>
                  <a:close/>
                </a:path>
              </a:pathLst>
            </a:custGeom>
            <a:solidFill>
              <a:srgbClr val="12ABD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22"/>
            <p:cNvSpPr>
              <a:spLocks noEditPoints="1"/>
            </p:cNvSpPr>
            <p:nvPr/>
          </p:nvSpPr>
          <p:spPr bwMode="auto">
            <a:xfrm>
              <a:off x="1592940" y="1146749"/>
              <a:ext cx="785868" cy="783778"/>
            </a:xfrm>
            <a:custGeom>
              <a:avLst/>
              <a:gdLst>
                <a:gd name="T0" fmla="*/ 35 w 70"/>
                <a:gd name="T1" fmla="*/ 70 h 70"/>
                <a:gd name="T2" fmla="*/ 41 w 70"/>
                <a:gd name="T3" fmla="*/ 70 h 70"/>
                <a:gd name="T4" fmla="*/ 41 w 70"/>
                <a:gd name="T5" fmla="*/ 65 h 70"/>
                <a:gd name="T6" fmla="*/ 52 w 70"/>
                <a:gd name="T7" fmla="*/ 60 h 70"/>
                <a:gd name="T8" fmla="*/ 56 w 70"/>
                <a:gd name="T9" fmla="*/ 64 h 70"/>
                <a:gd name="T10" fmla="*/ 64 w 70"/>
                <a:gd name="T11" fmla="*/ 56 h 70"/>
                <a:gd name="T12" fmla="*/ 60 w 70"/>
                <a:gd name="T13" fmla="*/ 52 h 70"/>
                <a:gd name="T14" fmla="*/ 65 w 70"/>
                <a:gd name="T15" fmla="*/ 41 h 70"/>
                <a:gd name="T16" fmla="*/ 70 w 70"/>
                <a:gd name="T17" fmla="*/ 41 h 70"/>
                <a:gd name="T18" fmla="*/ 70 w 70"/>
                <a:gd name="T19" fmla="*/ 29 h 70"/>
                <a:gd name="T20" fmla="*/ 65 w 70"/>
                <a:gd name="T21" fmla="*/ 29 h 70"/>
                <a:gd name="T22" fmla="*/ 60 w 70"/>
                <a:gd name="T23" fmla="*/ 18 h 70"/>
                <a:gd name="T24" fmla="*/ 64 w 70"/>
                <a:gd name="T25" fmla="*/ 14 h 70"/>
                <a:gd name="T26" fmla="*/ 56 w 70"/>
                <a:gd name="T27" fmla="*/ 6 h 70"/>
                <a:gd name="T28" fmla="*/ 52 w 70"/>
                <a:gd name="T29" fmla="*/ 10 h 70"/>
                <a:gd name="T30" fmla="*/ 41 w 70"/>
                <a:gd name="T31" fmla="*/ 5 h 70"/>
                <a:gd name="T32" fmla="*/ 41 w 70"/>
                <a:gd name="T33" fmla="*/ 0 h 70"/>
                <a:gd name="T34" fmla="*/ 35 w 70"/>
                <a:gd name="T35" fmla="*/ 0 h 70"/>
                <a:gd name="T36" fmla="*/ 35 w 70"/>
                <a:gd name="T37" fmla="*/ 7 h 70"/>
                <a:gd name="T38" fmla="*/ 63 w 70"/>
                <a:gd name="T39" fmla="*/ 35 h 70"/>
                <a:gd name="T40" fmla="*/ 35 w 70"/>
                <a:gd name="T41" fmla="*/ 63 h 70"/>
                <a:gd name="T42" fmla="*/ 35 w 70"/>
                <a:gd name="T43" fmla="*/ 70 h 70"/>
                <a:gd name="T44" fmla="*/ 10 w 70"/>
                <a:gd name="T45" fmla="*/ 52 h 70"/>
                <a:gd name="T46" fmla="*/ 6 w 70"/>
                <a:gd name="T47" fmla="*/ 56 h 70"/>
                <a:gd name="T48" fmla="*/ 14 w 70"/>
                <a:gd name="T49" fmla="*/ 64 h 70"/>
                <a:gd name="T50" fmla="*/ 18 w 70"/>
                <a:gd name="T51" fmla="*/ 60 h 70"/>
                <a:gd name="T52" fmla="*/ 29 w 70"/>
                <a:gd name="T53" fmla="*/ 65 h 70"/>
                <a:gd name="T54" fmla="*/ 29 w 70"/>
                <a:gd name="T55" fmla="*/ 70 h 70"/>
                <a:gd name="T56" fmla="*/ 35 w 70"/>
                <a:gd name="T57" fmla="*/ 70 h 70"/>
                <a:gd name="T58" fmla="*/ 35 w 70"/>
                <a:gd name="T59" fmla="*/ 63 h 70"/>
                <a:gd name="T60" fmla="*/ 35 w 70"/>
                <a:gd name="T61" fmla="*/ 63 h 70"/>
                <a:gd name="T62" fmla="*/ 7 w 70"/>
                <a:gd name="T63" fmla="*/ 35 h 70"/>
                <a:gd name="T64" fmla="*/ 35 w 70"/>
                <a:gd name="T65" fmla="*/ 7 h 70"/>
                <a:gd name="T66" fmla="*/ 35 w 70"/>
                <a:gd name="T67" fmla="*/ 7 h 70"/>
                <a:gd name="T68" fmla="*/ 35 w 70"/>
                <a:gd name="T69" fmla="*/ 7 h 70"/>
                <a:gd name="T70" fmla="*/ 35 w 70"/>
                <a:gd name="T71" fmla="*/ 0 h 70"/>
                <a:gd name="T72" fmla="*/ 29 w 70"/>
                <a:gd name="T73" fmla="*/ 0 h 70"/>
                <a:gd name="T74" fmla="*/ 29 w 70"/>
                <a:gd name="T75" fmla="*/ 5 h 70"/>
                <a:gd name="T76" fmla="*/ 18 w 70"/>
                <a:gd name="T77" fmla="*/ 10 h 70"/>
                <a:gd name="T78" fmla="*/ 14 w 70"/>
                <a:gd name="T79" fmla="*/ 6 h 70"/>
                <a:gd name="T80" fmla="*/ 6 w 70"/>
                <a:gd name="T81" fmla="*/ 14 h 70"/>
                <a:gd name="T82" fmla="*/ 10 w 70"/>
                <a:gd name="T83" fmla="*/ 18 h 70"/>
                <a:gd name="T84" fmla="*/ 5 w 70"/>
                <a:gd name="T85" fmla="*/ 29 h 70"/>
                <a:gd name="T86" fmla="*/ 0 w 70"/>
                <a:gd name="T87" fmla="*/ 29 h 70"/>
                <a:gd name="T88" fmla="*/ 0 w 70"/>
                <a:gd name="T89" fmla="*/ 41 h 70"/>
                <a:gd name="T90" fmla="*/ 5 w 70"/>
                <a:gd name="T91" fmla="*/ 41 h 70"/>
                <a:gd name="T92" fmla="*/ 10 w 70"/>
                <a:gd name="T93"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 h="70">
                  <a:moveTo>
                    <a:pt x="35" y="70"/>
                  </a:moveTo>
                  <a:cubicBezTo>
                    <a:pt x="41" y="70"/>
                    <a:pt x="41" y="70"/>
                    <a:pt x="41" y="70"/>
                  </a:cubicBezTo>
                  <a:cubicBezTo>
                    <a:pt x="41" y="65"/>
                    <a:pt x="41" y="65"/>
                    <a:pt x="41" y="65"/>
                  </a:cubicBezTo>
                  <a:cubicBezTo>
                    <a:pt x="45" y="64"/>
                    <a:pt x="49" y="62"/>
                    <a:pt x="52" y="60"/>
                  </a:cubicBezTo>
                  <a:cubicBezTo>
                    <a:pt x="56" y="64"/>
                    <a:pt x="56" y="64"/>
                    <a:pt x="56" y="64"/>
                  </a:cubicBezTo>
                  <a:cubicBezTo>
                    <a:pt x="64" y="56"/>
                    <a:pt x="64" y="56"/>
                    <a:pt x="64" y="56"/>
                  </a:cubicBezTo>
                  <a:cubicBezTo>
                    <a:pt x="60" y="52"/>
                    <a:pt x="60" y="52"/>
                    <a:pt x="60" y="52"/>
                  </a:cubicBezTo>
                  <a:cubicBezTo>
                    <a:pt x="62" y="49"/>
                    <a:pt x="64" y="45"/>
                    <a:pt x="65" y="41"/>
                  </a:cubicBezTo>
                  <a:cubicBezTo>
                    <a:pt x="70" y="41"/>
                    <a:pt x="70" y="41"/>
                    <a:pt x="70" y="41"/>
                  </a:cubicBezTo>
                  <a:cubicBezTo>
                    <a:pt x="70" y="29"/>
                    <a:pt x="70" y="29"/>
                    <a:pt x="70" y="29"/>
                  </a:cubicBezTo>
                  <a:cubicBezTo>
                    <a:pt x="65" y="29"/>
                    <a:pt x="65" y="29"/>
                    <a:pt x="65" y="29"/>
                  </a:cubicBezTo>
                  <a:cubicBezTo>
                    <a:pt x="64" y="25"/>
                    <a:pt x="62" y="21"/>
                    <a:pt x="60" y="18"/>
                  </a:cubicBezTo>
                  <a:cubicBezTo>
                    <a:pt x="64" y="14"/>
                    <a:pt x="64" y="14"/>
                    <a:pt x="64" y="14"/>
                  </a:cubicBezTo>
                  <a:cubicBezTo>
                    <a:pt x="56" y="6"/>
                    <a:pt x="56" y="6"/>
                    <a:pt x="56" y="6"/>
                  </a:cubicBezTo>
                  <a:cubicBezTo>
                    <a:pt x="52" y="10"/>
                    <a:pt x="52" y="10"/>
                    <a:pt x="52" y="10"/>
                  </a:cubicBezTo>
                  <a:cubicBezTo>
                    <a:pt x="49" y="8"/>
                    <a:pt x="45" y="6"/>
                    <a:pt x="41" y="5"/>
                  </a:cubicBezTo>
                  <a:cubicBezTo>
                    <a:pt x="41" y="0"/>
                    <a:pt x="41" y="0"/>
                    <a:pt x="41" y="0"/>
                  </a:cubicBezTo>
                  <a:cubicBezTo>
                    <a:pt x="35" y="0"/>
                    <a:pt x="35" y="0"/>
                    <a:pt x="35" y="0"/>
                  </a:cubicBezTo>
                  <a:cubicBezTo>
                    <a:pt x="35" y="7"/>
                    <a:pt x="35" y="7"/>
                    <a:pt x="35" y="7"/>
                  </a:cubicBezTo>
                  <a:cubicBezTo>
                    <a:pt x="50" y="7"/>
                    <a:pt x="63" y="20"/>
                    <a:pt x="63" y="35"/>
                  </a:cubicBezTo>
                  <a:cubicBezTo>
                    <a:pt x="63" y="50"/>
                    <a:pt x="50" y="63"/>
                    <a:pt x="35" y="63"/>
                  </a:cubicBezTo>
                  <a:lnTo>
                    <a:pt x="35" y="70"/>
                  </a:lnTo>
                  <a:close/>
                  <a:moveTo>
                    <a:pt x="10" y="52"/>
                  </a:moveTo>
                  <a:cubicBezTo>
                    <a:pt x="6" y="56"/>
                    <a:pt x="6" y="56"/>
                    <a:pt x="6" y="56"/>
                  </a:cubicBezTo>
                  <a:cubicBezTo>
                    <a:pt x="14" y="64"/>
                    <a:pt x="14" y="64"/>
                    <a:pt x="14" y="64"/>
                  </a:cubicBezTo>
                  <a:cubicBezTo>
                    <a:pt x="18" y="60"/>
                    <a:pt x="18" y="60"/>
                    <a:pt x="18" y="60"/>
                  </a:cubicBezTo>
                  <a:cubicBezTo>
                    <a:pt x="21" y="62"/>
                    <a:pt x="25" y="64"/>
                    <a:pt x="29" y="65"/>
                  </a:cubicBezTo>
                  <a:cubicBezTo>
                    <a:pt x="29" y="70"/>
                    <a:pt x="29" y="70"/>
                    <a:pt x="29" y="70"/>
                  </a:cubicBezTo>
                  <a:cubicBezTo>
                    <a:pt x="35" y="70"/>
                    <a:pt x="35" y="70"/>
                    <a:pt x="35" y="70"/>
                  </a:cubicBezTo>
                  <a:cubicBezTo>
                    <a:pt x="35" y="63"/>
                    <a:pt x="35" y="63"/>
                    <a:pt x="35" y="63"/>
                  </a:cubicBezTo>
                  <a:cubicBezTo>
                    <a:pt x="35" y="63"/>
                    <a:pt x="35" y="63"/>
                    <a:pt x="35" y="63"/>
                  </a:cubicBezTo>
                  <a:cubicBezTo>
                    <a:pt x="20" y="63"/>
                    <a:pt x="7" y="50"/>
                    <a:pt x="7" y="35"/>
                  </a:cubicBezTo>
                  <a:cubicBezTo>
                    <a:pt x="7" y="20"/>
                    <a:pt x="20" y="7"/>
                    <a:pt x="35" y="7"/>
                  </a:cubicBezTo>
                  <a:cubicBezTo>
                    <a:pt x="35" y="7"/>
                    <a:pt x="35" y="7"/>
                    <a:pt x="35" y="7"/>
                  </a:cubicBezTo>
                  <a:cubicBezTo>
                    <a:pt x="35" y="7"/>
                    <a:pt x="35" y="7"/>
                    <a:pt x="35" y="7"/>
                  </a:cubicBezTo>
                  <a:cubicBezTo>
                    <a:pt x="35" y="0"/>
                    <a:pt x="35" y="0"/>
                    <a:pt x="35" y="0"/>
                  </a:cubicBezTo>
                  <a:cubicBezTo>
                    <a:pt x="29" y="0"/>
                    <a:pt x="29" y="0"/>
                    <a:pt x="29" y="0"/>
                  </a:cubicBezTo>
                  <a:cubicBezTo>
                    <a:pt x="29" y="5"/>
                    <a:pt x="29" y="5"/>
                    <a:pt x="29" y="5"/>
                  </a:cubicBezTo>
                  <a:cubicBezTo>
                    <a:pt x="25" y="6"/>
                    <a:pt x="21" y="8"/>
                    <a:pt x="18" y="10"/>
                  </a:cubicBezTo>
                  <a:cubicBezTo>
                    <a:pt x="14" y="6"/>
                    <a:pt x="14" y="6"/>
                    <a:pt x="14" y="6"/>
                  </a:cubicBezTo>
                  <a:cubicBezTo>
                    <a:pt x="6" y="14"/>
                    <a:pt x="6" y="14"/>
                    <a:pt x="6" y="14"/>
                  </a:cubicBezTo>
                  <a:cubicBezTo>
                    <a:pt x="10" y="18"/>
                    <a:pt x="10" y="18"/>
                    <a:pt x="10" y="18"/>
                  </a:cubicBezTo>
                  <a:cubicBezTo>
                    <a:pt x="8" y="21"/>
                    <a:pt x="6" y="25"/>
                    <a:pt x="5" y="29"/>
                  </a:cubicBezTo>
                  <a:cubicBezTo>
                    <a:pt x="0" y="29"/>
                    <a:pt x="0" y="29"/>
                    <a:pt x="0" y="29"/>
                  </a:cubicBezTo>
                  <a:cubicBezTo>
                    <a:pt x="0" y="41"/>
                    <a:pt x="0" y="41"/>
                    <a:pt x="0" y="41"/>
                  </a:cubicBezTo>
                  <a:cubicBezTo>
                    <a:pt x="5" y="41"/>
                    <a:pt x="5" y="41"/>
                    <a:pt x="5" y="41"/>
                  </a:cubicBezTo>
                  <a:cubicBezTo>
                    <a:pt x="6" y="45"/>
                    <a:pt x="8" y="49"/>
                    <a:pt x="10" y="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Freeform 23"/>
            <p:cNvSpPr>
              <a:spLocks noEditPoints="1"/>
            </p:cNvSpPr>
            <p:nvPr/>
          </p:nvSpPr>
          <p:spPr bwMode="auto">
            <a:xfrm>
              <a:off x="1222997" y="1897085"/>
              <a:ext cx="695995" cy="693905"/>
            </a:xfrm>
            <a:custGeom>
              <a:avLst/>
              <a:gdLst>
                <a:gd name="T0" fmla="*/ 31 w 62"/>
                <a:gd name="T1" fmla="*/ 5 h 62"/>
                <a:gd name="T2" fmla="*/ 31 w 62"/>
                <a:gd name="T3" fmla="*/ 0 h 62"/>
                <a:gd name="T4" fmla="*/ 42 w 62"/>
                <a:gd name="T5" fmla="*/ 2 h 62"/>
                <a:gd name="T6" fmla="*/ 41 w 62"/>
                <a:gd name="T7" fmla="*/ 7 h 62"/>
                <a:gd name="T8" fmla="*/ 49 w 62"/>
                <a:gd name="T9" fmla="*/ 12 h 62"/>
                <a:gd name="T10" fmla="*/ 52 w 62"/>
                <a:gd name="T11" fmla="*/ 9 h 62"/>
                <a:gd name="T12" fmla="*/ 59 w 62"/>
                <a:gd name="T13" fmla="*/ 19 h 62"/>
                <a:gd name="T14" fmla="*/ 55 w 62"/>
                <a:gd name="T15" fmla="*/ 21 h 62"/>
                <a:gd name="T16" fmla="*/ 57 w 62"/>
                <a:gd name="T17" fmla="*/ 31 h 62"/>
                <a:gd name="T18" fmla="*/ 62 w 62"/>
                <a:gd name="T19" fmla="*/ 31 h 62"/>
                <a:gd name="T20" fmla="*/ 59 w 62"/>
                <a:gd name="T21" fmla="*/ 43 h 62"/>
                <a:gd name="T22" fmla="*/ 55 w 62"/>
                <a:gd name="T23" fmla="*/ 41 h 62"/>
                <a:gd name="T24" fmla="*/ 49 w 62"/>
                <a:gd name="T25" fmla="*/ 49 h 62"/>
                <a:gd name="T26" fmla="*/ 52 w 62"/>
                <a:gd name="T27" fmla="*/ 53 h 62"/>
                <a:gd name="T28" fmla="*/ 42 w 62"/>
                <a:gd name="T29" fmla="*/ 59 h 62"/>
                <a:gd name="T30" fmla="*/ 41 w 62"/>
                <a:gd name="T31" fmla="*/ 55 h 62"/>
                <a:gd name="T32" fmla="*/ 31 w 62"/>
                <a:gd name="T33" fmla="*/ 57 h 62"/>
                <a:gd name="T34" fmla="*/ 31 w 62"/>
                <a:gd name="T35" fmla="*/ 51 h 62"/>
                <a:gd name="T36" fmla="*/ 51 w 62"/>
                <a:gd name="T37" fmla="*/ 31 h 62"/>
                <a:gd name="T38" fmla="*/ 31 w 62"/>
                <a:gd name="T39" fmla="*/ 10 h 62"/>
                <a:gd name="T40" fmla="*/ 31 w 62"/>
                <a:gd name="T41" fmla="*/ 5 h 62"/>
                <a:gd name="T42" fmla="*/ 12 w 62"/>
                <a:gd name="T43" fmla="*/ 49 h 62"/>
                <a:gd name="T44" fmla="*/ 9 w 62"/>
                <a:gd name="T45" fmla="*/ 53 h 62"/>
                <a:gd name="T46" fmla="*/ 2 w 62"/>
                <a:gd name="T47" fmla="*/ 43 h 62"/>
                <a:gd name="T48" fmla="*/ 6 w 62"/>
                <a:gd name="T49" fmla="*/ 41 h 62"/>
                <a:gd name="T50" fmla="*/ 4 w 62"/>
                <a:gd name="T51" fmla="*/ 31 h 62"/>
                <a:gd name="T52" fmla="*/ 0 w 62"/>
                <a:gd name="T53" fmla="*/ 31 h 62"/>
                <a:gd name="T54" fmla="*/ 2 w 62"/>
                <a:gd name="T55" fmla="*/ 19 h 62"/>
                <a:gd name="T56" fmla="*/ 6 w 62"/>
                <a:gd name="T57" fmla="*/ 21 h 62"/>
                <a:gd name="T58" fmla="*/ 12 w 62"/>
                <a:gd name="T59" fmla="*/ 12 h 62"/>
                <a:gd name="T60" fmla="*/ 9 w 62"/>
                <a:gd name="T61" fmla="*/ 9 h 62"/>
                <a:gd name="T62" fmla="*/ 19 w 62"/>
                <a:gd name="T63" fmla="*/ 2 h 62"/>
                <a:gd name="T64" fmla="*/ 21 w 62"/>
                <a:gd name="T65" fmla="*/ 7 h 62"/>
                <a:gd name="T66" fmla="*/ 31 w 62"/>
                <a:gd name="T67" fmla="*/ 5 h 62"/>
                <a:gd name="T68" fmla="*/ 31 w 62"/>
                <a:gd name="T69" fmla="*/ 10 h 62"/>
                <a:gd name="T70" fmla="*/ 10 w 62"/>
                <a:gd name="T71" fmla="*/ 31 h 62"/>
                <a:gd name="T72" fmla="*/ 31 w 62"/>
                <a:gd name="T73" fmla="*/ 51 h 62"/>
                <a:gd name="T74" fmla="*/ 31 w 62"/>
                <a:gd name="T75" fmla="*/ 57 h 62"/>
                <a:gd name="T76" fmla="*/ 31 w 62"/>
                <a:gd name="T77" fmla="*/ 62 h 62"/>
                <a:gd name="T78" fmla="*/ 19 w 62"/>
                <a:gd name="T79" fmla="*/ 59 h 62"/>
                <a:gd name="T80" fmla="*/ 21 w 62"/>
                <a:gd name="T81" fmla="*/ 55 h 62"/>
                <a:gd name="T82" fmla="*/ 12 w 62"/>
                <a:gd name="T83"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31" y="5"/>
                  </a:moveTo>
                  <a:cubicBezTo>
                    <a:pt x="31" y="0"/>
                    <a:pt x="31" y="0"/>
                    <a:pt x="31" y="0"/>
                  </a:cubicBezTo>
                  <a:cubicBezTo>
                    <a:pt x="35" y="0"/>
                    <a:pt x="39" y="0"/>
                    <a:pt x="42" y="2"/>
                  </a:cubicBezTo>
                  <a:cubicBezTo>
                    <a:pt x="41" y="7"/>
                    <a:pt x="41" y="7"/>
                    <a:pt x="41" y="7"/>
                  </a:cubicBezTo>
                  <a:cubicBezTo>
                    <a:pt x="44" y="8"/>
                    <a:pt x="47" y="10"/>
                    <a:pt x="49" y="12"/>
                  </a:cubicBezTo>
                  <a:cubicBezTo>
                    <a:pt x="52" y="9"/>
                    <a:pt x="52" y="9"/>
                    <a:pt x="52" y="9"/>
                  </a:cubicBezTo>
                  <a:cubicBezTo>
                    <a:pt x="55" y="12"/>
                    <a:pt x="58" y="15"/>
                    <a:pt x="59" y="19"/>
                  </a:cubicBezTo>
                  <a:cubicBezTo>
                    <a:pt x="55" y="21"/>
                    <a:pt x="55" y="21"/>
                    <a:pt x="55" y="21"/>
                  </a:cubicBezTo>
                  <a:cubicBezTo>
                    <a:pt x="56" y="24"/>
                    <a:pt x="57" y="27"/>
                    <a:pt x="57" y="31"/>
                  </a:cubicBezTo>
                  <a:cubicBezTo>
                    <a:pt x="62" y="31"/>
                    <a:pt x="62" y="31"/>
                    <a:pt x="62" y="31"/>
                  </a:cubicBezTo>
                  <a:cubicBezTo>
                    <a:pt x="62" y="35"/>
                    <a:pt x="61" y="39"/>
                    <a:pt x="59" y="43"/>
                  </a:cubicBezTo>
                  <a:cubicBezTo>
                    <a:pt x="55" y="41"/>
                    <a:pt x="55" y="41"/>
                    <a:pt x="55" y="41"/>
                  </a:cubicBezTo>
                  <a:cubicBezTo>
                    <a:pt x="53" y="44"/>
                    <a:pt x="51" y="47"/>
                    <a:pt x="49" y="49"/>
                  </a:cubicBezTo>
                  <a:cubicBezTo>
                    <a:pt x="52" y="53"/>
                    <a:pt x="52" y="53"/>
                    <a:pt x="52" y="53"/>
                  </a:cubicBezTo>
                  <a:cubicBezTo>
                    <a:pt x="50" y="55"/>
                    <a:pt x="46" y="58"/>
                    <a:pt x="42" y="59"/>
                  </a:cubicBezTo>
                  <a:cubicBezTo>
                    <a:pt x="41" y="55"/>
                    <a:pt x="41" y="55"/>
                    <a:pt x="41" y="55"/>
                  </a:cubicBezTo>
                  <a:cubicBezTo>
                    <a:pt x="37" y="56"/>
                    <a:pt x="34" y="57"/>
                    <a:pt x="31" y="57"/>
                  </a:cubicBezTo>
                  <a:cubicBezTo>
                    <a:pt x="31" y="51"/>
                    <a:pt x="31" y="51"/>
                    <a:pt x="31" y="51"/>
                  </a:cubicBezTo>
                  <a:cubicBezTo>
                    <a:pt x="42" y="51"/>
                    <a:pt x="51" y="42"/>
                    <a:pt x="51" y="31"/>
                  </a:cubicBezTo>
                  <a:cubicBezTo>
                    <a:pt x="51" y="19"/>
                    <a:pt x="42" y="10"/>
                    <a:pt x="31" y="10"/>
                  </a:cubicBezTo>
                  <a:lnTo>
                    <a:pt x="31" y="5"/>
                  </a:lnTo>
                  <a:close/>
                  <a:moveTo>
                    <a:pt x="12" y="49"/>
                  </a:moveTo>
                  <a:cubicBezTo>
                    <a:pt x="9" y="53"/>
                    <a:pt x="9" y="53"/>
                    <a:pt x="9" y="53"/>
                  </a:cubicBezTo>
                  <a:cubicBezTo>
                    <a:pt x="6" y="50"/>
                    <a:pt x="3" y="46"/>
                    <a:pt x="2" y="43"/>
                  </a:cubicBezTo>
                  <a:cubicBezTo>
                    <a:pt x="6" y="41"/>
                    <a:pt x="6" y="41"/>
                    <a:pt x="6" y="41"/>
                  </a:cubicBezTo>
                  <a:cubicBezTo>
                    <a:pt x="5" y="38"/>
                    <a:pt x="4" y="34"/>
                    <a:pt x="4" y="31"/>
                  </a:cubicBezTo>
                  <a:cubicBezTo>
                    <a:pt x="0" y="31"/>
                    <a:pt x="0" y="31"/>
                    <a:pt x="0" y="31"/>
                  </a:cubicBezTo>
                  <a:cubicBezTo>
                    <a:pt x="0" y="26"/>
                    <a:pt x="0" y="22"/>
                    <a:pt x="2" y="19"/>
                  </a:cubicBezTo>
                  <a:cubicBezTo>
                    <a:pt x="6" y="21"/>
                    <a:pt x="6" y="21"/>
                    <a:pt x="6" y="21"/>
                  </a:cubicBezTo>
                  <a:cubicBezTo>
                    <a:pt x="8" y="17"/>
                    <a:pt x="10" y="15"/>
                    <a:pt x="12" y="12"/>
                  </a:cubicBezTo>
                  <a:cubicBezTo>
                    <a:pt x="9" y="9"/>
                    <a:pt x="9" y="9"/>
                    <a:pt x="9" y="9"/>
                  </a:cubicBezTo>
                  <a:cubicBezTo>
                    <a:pt x="11" y="6"/>
                    <a:pt x="15" y="4"/>
                    <a:pt x="19" y="2"/>
                  </a:cubicBezTo>
                  <a:cubicBezTo>
                    <a:pt x="21" y="7"/>
                    <a:pt x="21" y="7"/>
                    <a:pt x="21" y="7"/>
                  </a:cubicBezTo>
                  <a:cubicBezTo>
                    <a:pt x="24" y="5"/>
                    <a:pt x="27" y="5"/>
                    <a:pt x="31" y="5"/>
                  </a:cubicBezTo>
                  <a:cubicBezTo>
                    <a:pt x="31" y="10"/>
                    <a:pt x="31" y="10"/>
                    <a:pt x="31" y="10"/>
                  </a:cubicBezTo>
                  <a:cubicBezTo>
                    <a:pt x="19" y="10"/>
                    <a:pt x="10" y="19"/>
                    <a:pt x="10" y="31"/>
                  </a:cubicBezTo>
                  <a:cubicBezTo>
                    <a:pt x="10" y="42"/>
                    <a:pt x="19" y="51"/>
                    <a:pt x="31" y="51"/>
                  </a:cubicBezTo>
                  <a:cubicBezTo>
                    <a:pt x="31" y="57"/>
                    <a:pt x="31" y="57"/>
                    <a:pt x="31" y="57"/>
                  </a:cubicBezTo>
                  <a:cubicBezTo>
                    <a:pt x="31" y="62"/>
                    <a:pt x="31" y="62"/>
                    <a:pt x="31" y="62"/>
                  </a:cubicBezTo>
                  <a:cubicBezTo>
                    <a:pt x="26" y="62"/>
                    <a:pt x="22" y="61"/>
                    <a:pt x="19" y="59"/>
                  </a:cubicBezTo>
                  <a:cubicBezTo>
                    <a:pt x="21" y="55"/>
                    <a:pt x="21" y="55"/>
                    <a:pt x="21" y="55"/>
                  </a:cubicBezTo>
                  <a:cubicBezTo>
                    <a:pt x="17" y="53"/>
                    <a:pt x="14" y="52"/>
                    <a:pt x="12" y="49"/>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24"/>
            <p:cNvSpPr>
              <a:spLocks noEditPoints="1"/>
            </p:cNvSpPr>
            <p:nvPr/>
          </p:nvSpPr>
          <p:spPr bwMode="auto">
            <a:xfrm>
              <a:off x="1975424" y="4112565"/>
              <a:ext cx="662553" cy="650013"/>
            </a:xfrm>
            <a:custGeom>
              <a:avLst/>
              <a:gdLst>
                <a:gd name="T0" fmla="*/ 30 w 59"/>
                <a:gd name="T1" fmla="*/ 4 h 58"/>
                <a:gd name="T2" fmla="*/ 30 w 59"/>
                <a:gd name="T3" fmla="*/ 0 h 58"/>
                <a:gd name="T4" fmla="*/ 41 w 59"/>
                <a:gd name="T5" fmla="*/ 2 h 58"/>
                <a:gd name="T6" fmla="*/ 39 w 59"/>
                <a:gd name="T7" fmla="*/ 6 h 58"/>
                <a:gd name="T8" fmla="*/ 47 w 59"/>
                <a:gd name="T9" fmla="*/ 12 h 58"/>
                <a:gd name="T10" fmla="*/ 51 w 59"/>
                <a:gd name="T11" fmla="*/ 8 h 58"/>
                <a:gd name="T12" fmla="*/ 57 w 59"/>
                <a:gd name="T13" fmla="*/ 18 h 58"/>
                <a:gd name="T14" fmla="*/ 53 w 59"/>
                <a:gd name="T15" fmla="*/ 20 h 58"/>
                <a:gd name="T16" fmla="*/ 55 w 59"/>
                <a:gd name="T17" fmla="*/ 29 h 58"/>
                <a:gd name="T18" fmla="*/ 59 w 59"/>
                <a:gd name="T19" fmla="*/ 29 h 58"/>
                <a:gd name="T20" fmla="*/ 57 w 59"/>
                <a:gd name="T21" fmla="*/ 40 h 58"/>
                <a:gd name="T22" fmla="*/ 53 w 59"/>
                <a:gd name="T23" fmla="*/ 38 h 58"/>
                <a:gd name="T24" fmla="*/ 47 w 59"/>
                <a:gd name="T25" fmla="*/ 46 h 58"/>
                <a:gd name="T26" fmla="*/ 51 w 59"/>
                <a:gd name="T27" fmla="*/ 50 h 58"/>
                <a:gd name="T28" fmla="*/ 41 w 59"/>
                <a:gd name="T29" fmla="*/ 56 h 58"/>
                <a:gd name="T30" fmla="*/ 39 w 59"/>
                <a:gd name="T31" fmla="*/ 52 h 58"/>
                <a:gd name="T32" fmla="*/ 30 w 59"/>
                <a:gd name="T33" fmla="*/ 54 h 58"/>
                <a:gd name="T34" fmla="*/ 30 w 59"/>
                <a:gd name="T35" fmla="*/ 51 h 58"/>
                <a:gd name="T36" fmla="*/ 52 w 59"/>
                <a:gd name="T37" fmla="*/ 29 h 58"/>
                <a:gd name="T38" fmla="*/ 30 w 59"/>
                <a:gd name="T39" fmla="*/ 7 h 58"/>
                <a:gd name="T40" fmla="*/ 30 w 59"/>
                <a:gd name="T41" fmla="*/ 4 h 58"/>
                <a:gd name="T42" fmla="*/ 12 w 59"/>
                <a:gd name="T43" fmla="*/ 46 h 58"/>
                <a:gd name="T44" fmla="*/ 9 w 59"/>
                <a:gd name="T45" fmla="*/ 50 h 58"/>
                <a:gd name="T46" fmla="*/ 3 w 59"/>
                <a:gd name="T47" fmla="*/ 40 h 58"/>
                <a:gd name="T48" fmla="*/ 7 w 59"/>
                <a:gd name="T49" fmla="*/ 38 h 58"/>
                <a:gd name="T50" fmla="*/ 5 w 59"/>
                <a:gd name="T51" fmla="*/ 29 h 58"/>
                <a:gd name="T52" fmla="*/ 0 w 59"/>
                <a:gd name="T53" fmla="*/ 29 h 58"/>
                <a:gd name="T54" fmla="*/ 3 w 59"/>
                <a:gd name="T55" fmla="*/ 18 h 58"/>
                <a:gd name="T56" fmla="*/ 7 w 59"/>
                <a:gd name="T57" fmla="*/ 20 h 58"/>
                <a:gd name="T58" fmla="*/ 12 w 59"/>
                <a:gd name="T59" fmla="*/ 12 h 58"/>
                <a:gd name="T60" fmla="*/ 9 w 59"/>
                <a:gd name="T61" fmla="*/ 8 h 58"/>
                <a:gd name="T62" fmla="*/ 19 w 59"/>
                <a:gd name="T63" fmla="*/ 2 h 58"/>
                <a:gd name="T64" fmla="*/ 20 w 59"/>
                <a:gd name="T65" fmla="*/ 6 h 58"/>
                <a:gd name="T66" fmla="*/ 30 w 59"/>
                <a:gd name="T67" fmla="*/ 4 h 58"/>
                <a:gd name="T68" fmla="*/ 30 w 59"/>
                <a:gd name="T69" fmla="*/ 7 h 58"/>
                <a:gd name="T70" fmla="*/ 8 w 59"/>
                <a:gd name="T71" fmla="*/ 29 h 58"/>
                <a:gd name="T72" fmla="*/ 30 w 59"/>
                <a:gd name="T73" fmla="*/ 51 h 58"/>
                <a:gd name="T74" fmla="*/ 30 w 59"/>
                <a:gd name="T75" fmla="*/ 54 h 58"/>
                <a:gd name="T76" fmla="*/ 30 w 59"/>
                <a:gd name="T77" fmla="*/ 58 h 58"/>
                <a:gd name="T78" fmla="*/ 19 w 59"/>
                <a:gd name="T79" fmla="*/ 56 h 58"/>
                <a:gd name="T80" fmla="*/ 20 w 59"/>
                <a:gd name="T81" fmla="*/ 52 h 58"/>
                <a:gd name="T82" fmla="*/ 12 w 59"/>
                <a:gd name="T83" fmla="*/ 4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 h="58">
                  <a:moveTo>
                    <a:pt x="30" y="4"/>
                  </a:moveTo>
                  <a:cubicBezTo>
                    <a:pt x="30" y="0"/>
                    <a:pt x="30" y="0"/>
                    <a:pt x="30" y="0"/>
                  </a:cubicBezTo>
                  <a:cubicBezTo>
                    <a:pt x="34" y="0"/>
                    <a:pt x="38" y="0"/>
                    <a:pt x="41" y="2"/>
                  </a:cubicBezTo>
                  <a:cubicBezTo>
                    <a:pt x="39" y="6"/>
                    <a:pt x="39" y="6"/>
                    <a:pt x="39" y="6"/>
                  </a:cubicBezTo>
                  <a:cubicBezTo>
                    <a:pt x="42" y="7"/>
                    <a:pt x="45" y="9"/>
                    <a:pt x="47" y="12"/>
                  </a:cubicBezTo>
                  <a:cubicBezTo>
                    <a:pt x="51" y="8"/>
                    <a:pt x="51" y="8"/>
                    <a:pt x="51" y="8"/>
                  </a:cubicBezTo>
                  <a:cubicBezTo>
                    <a:pt x="53" y="11"/>
                    <a:pt x="56" y="14"/>
                    <a:pt x="57" y="18"/>
                  </a:cubicBezTo>
                  <a:cubicBezTo>
                    <a:pt x="53" y="20"/>
                    <a:pt x="53" y="20"/>
                    <a:pt x="53" y="20"/>
                  </a:cubicBezTo>
                  <a:cubicBezTo>
                    <a:pt x="54" y="22"/>
                    <a:pt x="55" y="26"/>
                    <a:pt x="55" y="29"/>
                  </a:cubicBezTo>
                  <a:cubicBezTo>
                    <a:pt x="59" y="29"/>
                    <a:pt x="59" y="29"/>
                    <a:pt x="59" y="29"/>
                  </a:cubicBezTo>
                  <a:cubicBezTo>
                    <a:pt x="59" y="33"/>
                    <a:pt x="58" y="37"/>
                    <a:pt x="57" y="40"/>
                  </a:cubicBezTo>
                  <a:cubicBezTo>
                    <a:pt x="53" y="38"/>
                    <a:pt x="53" y="38"/>
                    <a:pt x="53" y="38"/>
                  </a:cubicBezTo>
                  <a:cubicBezTo>
                    <a:pt x="51" y="41"/>
                    <a:pt x="50" y="44"/>
                    <a:pt x="47" y="46"/>
                  </a:cubicBezTo>
                  <a:cubicBezTo>
                    <a:pt x="51" y="50"/>
                    <a:pt x="51" y="50"/>
                    <a:pt x="51" y="50"/>
                  </a:cubicBezTo>
                  <a:cubicBezTo>
                    <a:pt x="48" y="52"/>
                    <a:pt x="45" y="55"/>
                    <a:pt x="41" y="56"/>
                  </a:cubicBezTo>
                  <a:cubicBezTo>
                    <a:pt x="39" y="52"/>
                    <a:pt x="39" y="52"/>
                    <a:pt x="39" y="52"/>
                  </a:cubicBezTo>
                  <a:cubicBezTo>
                    <a:pt x="36" y="53"/>
                    <a:pt x="33" y="54"/>
                    <a:pt x="30" y="54"/>
                  </a:cubicBezTo>
                  <a:cubicBezTo>
                    <a:pt x="30" y="51"/>
                    <a:pt x="30" y="51"/>
                    <a:pt x="30" y="51"/>
                  </a:cubicBezTo>
                  <a:cubicBezTo>
                    <a:pt x="42" y="51"/>
                    <a:pt x="52" y="41"/>
                    <a:pt x="52" y="29"/>
                  </a:cubicBezTo>
                  <a:cubicBezTo>
                    <a:pt x="52" y="17"/>
                    <a:pt x="42" y="7"/>
                    <a:pt x="30" y="7"/>
                  </a:cubicBezTo>
                  <a:lnTo>
                    <a:pt x="30" y="4"/>
                  </a:lnTo>
                  <a:close/>
                  <a:moveTo>
                    <a:pt x="12" y="46"/>
                  </a:moveTo>
                  <a:cubicBezTo>
                    <a:pt x="9" y="50"/>
                    <a:pt x="9" y="50"/>
                    <a:pt x="9" y="50"/>
                  </a:cubicBezTo>
                  <a:cubicBezTo>
                    <a:pt x="6" y="47"/>
                    <a:pt x="4" y="44"/>
                    <a:pt x="3" y="40"/>
                  </a:cubicBezTo>
                  <a:cubicBezTo>
                    <a:pt x="7" y="38"/>
                    <a:pt x="7" y="38"/>
                    <a:pt x="7" y="38"/>
                  </a:cubicBezTo>
                  <a:cubicBezTo>
                    <a:pt x="6" y="36"/>
                    <a:pt x="5" y="32"/>
                    <a:pt x="5" y="29"/>
                  </a:cubicBezTo>
                  <a:cubicBezTo>
                    <a:pt x="0" y="29"/>
                    <a:pt x="0" y="29"/>
                    <a:pt x="0" y="29"/>
                  </a:cubicBezTo>
                  <a:cubicBezTo>
                    <a:pt x="0" y="25"/>
                    <a:pt x="1" y="21"/>
                    <a:pt x="3" y="18"/>
                  </a:cubicBezTo>
                  <a:cubicBezTo>
                    <a:pt x="7" y="20"/>
                    <a:pt x="7" y="20"/>
                    <a:pt x="7" y="20"/>
                  </a:cubicBezTo>
                  <a:cubicBezTo>
                    <a:pt x="8" y="17"/>
                    <a:pt x="10" y="14"/>
                    <a:pt x="12" y="12"/>
                  </a:cubicBezTo>
                  <a:cubicBezTo>
                    <a:pt x="9" y="8"/>
                    <a:pt x="9" y="8"/>
                    <a:pt x="9" y="8"/>
                  </a:cubicBezTo>
                  <a:cubicBezTo>
                    <a:pt x="12" y="6"/>
                    <a:pt x="15" y="3"/>
                    <a:pt x="19" y="2"/>
                  </a:cubicBezTo>
                  <a:cubicBezTo>
                    <a:pt x="20" y="6"/>
                    <a:pt x="20" y="6"/>
                    <a:pt x="20" y="6"/>
                  </a:cubicBezTo>
                  <a:cubicBezTo>
                    <a:pt x="23" y="5"/>
                    <a:pt x="26" y="4"/>
                    <a:pt x="30" y="4"/>
                  </a:cubicBezTo>
                  <a:cubicBezTo>
                    <a:pt x="30" y="7"/>
                    <a:pt x="30" y="7"/>
                    <a:pt x="30" y="7"/>
                  </a:cubicBezTo>
                  <a:cubicBezTo>
                    <a:pt x="18" y="7"/>
                    <a:pt x="8" y="17"/>
                    <a:pt x="8" y="29"/>
                  </a:cubicBezTo>
                  <a:cubicBezTo>
                    <a:pt x="8" y="41"/>
                    <a:pt x="18" y="51"/>
                    <a:pt x="30" y="51"/>
                  </a:cubicBezTo>
                  <a:cubicBezTo>
                    <a:pt x="30" y="54"/>
                    <a:pt x="30" y="54"/>
                    <a:pt x="30" y="54"/>
                  </a:cubicBezTo>
                  <a:cubicBezTo>
                    <a:pt x="30" y="58"/>
                    <a:pt x="30" y="58"/>
                    <a:pt x="30" y="58"/>
                  </a:cubicBezTo>
                  <a:cubicBezTo>
                    <a:pt x="26" y="58"/>
                    <a:pt x="22" y="58"/>
                    <a:pt x="19" y="56"/>
                  </a:cubicBezTo>
                  <a:cubicBezTo>
                    <a:pt x="20" y="52"/>
                    <a:pt x="20" y="52"/>
                    <a:pt x="20" y="52"/>
                  </a:cubicBezTo>
                  <a:cubicBezTo>
                    <a:pt x="17" y="51"/>
                    <a:pt x="15" y="49"/>
                    <a:pt x="12" y="46"/>
                  </a:cubicBez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Freeform 25"/>
            <p:cNvSpPr>
              <a:spLocks noEditPoints="1"/>
            </p:cNvSpPr>
            <p:nvPr/>
          </p:nvSpPr>
          <p:spPr bwMode="auto">
            <a:xfrm>
              <a:off x="2468682" y="1326495"/>
              <a:ext cx="484898" cy="480717"/>
            </a:xfrm>
            <a:custGeom>
              <a:avLst/>
              <a:gdLst>
                <a:gd name="T0" fmla="*/ 21 w 43"/>
                <a:gd name="T1" fmla="*/ 3 h 43"/>
                <a:gd name="T2" fmla="*/ 21 w 43"/>
                <a:gd name="T3" fmla="*/ 3 h 43"/>
                <a:gd name="T4" fmla="*/ 21 w 43"/>
                <a:gd name="T5" fmla="*/ 0 h 43"/>
                <a:gd name="T6" fmla="*/ 29 w 43"/>
                <a:gd name="T7" fmla="*/ 2 h 43"/>
                <a:gd name="T8" fmla="*/ 28 w 43"/>
                <a:gd name="T9" fmla="*/ 5 h 43"/>
                <a:gd name="T10" fmla="*/ 34 w 43"/>
                <a:gd name="T11" fmla="*/ 9 h 43"/>
                <a:gd name="T12" fmla="*/ 37 w 43"/>
                <a:gd name="T13" fmla="*/ 6 h 43"/>
                <a:gd name="T14" fmla="*/ 41 w 43"/>
                <a:gd name="T15" fmla="*/ 13 h 43"/>
                <a:gd name="T16" fmla="*/ 38 w 43"/>
                <a:gd name="T17" fmla="*/ 15 h 43"/>
                <a:gd name="T18" fmla="*/ 39 w 43"/>
                <a:gd name="T19" fmla="*/ 22 h 43"/>
                <a:gd name="T20" fmla="*/ 43 w 43"/>
                <a:gd name="T21" fmla="*/ 22 h 43"/>
                <a:gd name="T22" fmla="*/ 41 w 43"/>
                <a:gd name="T23" fmla="*/ 30 h 43"/>
                <a:gd name="T24" fmla="*/ 38 w 43"/>
                <a:gd name="T25" fmla="*/ 28 h 43"/>
                <a:gd name="T26" fmla="*/ 34 w 43"/>
                <a:gd name="T27" fmla="*/ 34 h 43"/>
                <a:gd name="T28" fmla="*/ 37 w 43"/>
                <a:gd name="T29" fmla="*/ 37 h 43"/>
                <a:gd name="T30" fmla="*/ 29 w 43"/>
                <a:gd name="T31" fmla="*/ 41 h 43"/>
                <a:gd name="T32" fmla="*/ 28 w 43"/>
                <a:gd name="T33" fmla="*/ 38 h 43"/>
                <a:gd name="T34" fmla="*/ 21 w 43"/>
                <a:gd name="T35" fmla="*/ 40 h 43"/>
                <a:gd name="T36" fmla="*/ 21 w 43"/>
                <a:gd name="T37" fmla="*/ 43 h 43"/>
                <a:gd name="T38" fmla="*/ 21 w 43"/>
                <a:gd name="T39" fmla="*/ 43 h 43"/>
                <a:gd name="T40" fmla="*/ 21 w 43"/>
                <a:gd name="T41" fmla="*/ 36 h 43"/>
                <a:gd name="T42" fmla="*/ 21 w 43"/>
                <a:gd name="T43" fmla="*/ 36 h 43"/>
                <a:gd name="T44" fmla="*/ 35 w 43"/>
                <a:gd name="T45" fmla="*/ 22 h 43"/>
                <a:gd name="T46" fmla="*/ 21 w 43"/>
                <a:gd name="T47" fmla="*/ 7 h 43"/>
                <a:gd name="T48" fmla="*/ 21 w 43"/>
                <a:gd name="T49" fmla="*/ 7 h 43"/>
                <a:gd name="T50" fmla="*/ 21 w 43"/>
                <a:gd name="T51" fmla="*/ 3 h 43"/>
                <a:gd name="T52" fmla="*/ 8 w 43"/>
                <a:gd name="T53" fmla="*/ 34 h 43"/>
                <a:gd name="T54" fmla="*/ 6 w 43"/>
                <a:gd name="T55" fmla="*/ 37 h 43"/>
                <a:gd name="T56" fmla="*/ 1 w 43"/>
                <a:gd name="T57" fmla="*/ 30 h 43"/>
                <a:gd name="T58" fmla="*/ 4 w 43"/>
                <a:gd name="T59" fmla="*/ 28 h 43"/>
                <a:gd name="T60" fmla="*/ 3 w 43"/>
                <a:gd name="T61" fmla="*/ 22 h 43"/>
                <a:gd name="T62" fmla="*/ 0 w 43"/>
                <a:gd name="T63" fmla="*/ 22 h 43"/>
                <a:gd name="T64" fmla="*/ 1 w 43"/>
                <a:gd name="T65" fmla="*/ 13 h 43"/>
                <a:gd name="T66" fmla="*/ 4 w 43"/>
                <a:gd name="T67" fmla="*/ 15 h 43"/>
                <a:gd name="T68" fmla="*/ 8 w 43"/>
                <a:gd name="T69" fmla="*/ 9 h 43"/>
                <a:gd name="T70" fmla="*/ 6 w 43"/>
                <a:gd name="T71" fmla="*/ 6 h 43"/>
                <a:gd name="T72" fmla="*/ 13 w 43"/>
                <a:gd name="T73" fmla="*/ 2 h 43"/>
                <a:gd name="T74" fmla="*/ 14 w 43"/>
                <a:gd name="T75" fmla="*/ 5 h 43"/>
                <a:gd name="T76" fmla="*/ 21 w 43"/>
                <a:gd name="T77" fmla="*/ 3 h 43"/>
                <a:gd name="T78" fmla="*/ 21 w 43"/>
                <a:gd name="T79" fmla="*/ 7 h 43"/>
                <a:gd name="T80" fmla="*/ 7 w 43"/>
                <a:gd name="T81" fmla="*/ 22 h 43"/>
                <a:gd name="T82" fmla="*/ 21 w 43"/>
                <a:gd name="T83" fmla="*/ 36 h 43"/>
                <a:gd name="T84" fmla="*/ 21 w 43"/>
                <a:gd name="T85" fmla="*/ 43 h 43"/>
                <a:gd name="T86" fmla="*/ 13 w 43"/>
                <a:gd name="T87" fmla="*/ 41 h 43"/>
                <a:gd name="T88" fmla="*/ 14 w 43"/>
                <a:gd name="T89" fmla="*/ 38 h 43"/>
                <a:gd name="T90" fmla="*/ 8 w 43"/>
                <a:gd name="T91"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 h="43">
                  <a:moveTo>
                    <a:pt x="21" y="3"/>
                  </a:moveTo>
                  <a:cubicBezTo>
                    <a:pt x="21" y="3"/>
                    <a:pt x="21" y="3"/>
                    <a:pt x="21" y="3"/>
                  </a:cubicBezTo>
                  <a:cubicBezTo>
                    <a:pt x="21" y="0"/>
                    <a:pt x="21" y="0"/>
                    <a:pt x="21" y="0"/>
                  </a:cubicBezTo>
                  <a:cubicBezTo>
                    <a:pt x="24" y="0"/>
                    <a:pt x="27" y="0"/>
                    <a:pt x="29" y="2"/>
                  </a:cubicBezTo>
                  <a:cubicBezTo>
                    <a:pt x="28" y="5"/>
                    <a:pt x="28" y="5"/>
                    <a:pt x="28" y="5"/>
                  </a:cubicBezTo>
                  <a:cubicBezTo>
                    <a:pt x="30" y="6"/>
                    <a:pt x="32" y="7"/>
                    <a:pt x="34" y="9"/>
                  </a:cubicBezTo>
                  <a:cubicBezTo>
                    <a:pt x="37" y="6"/>
                    <a:pt x="37" y="6"/>
                    <a:pt x="37" y="6"/>
                  </a:cubicBezTo>
                  <a:cubicBezTo>
                    <a:pt x="39" y="8"/>
                    <a:pt x="40" y="11"/>
                    <a:pt x="41" y="13"/>
                  </a:cubicBezTo>
                  <a:cubicBezTo>
                    <a:pt x="38" y="15"/>
                    <a:pt x="38" y="15"/>
                    <a:pt x="38" y="15"/>
                  </a:cubicBezTo>
                  <a:cubicBezTo>
                    <a:pt x="39" y="17"/>
                    <a:pt x="39" y="19"/>
                    <a:pt x="39" y="22"/>
                  </a:cubicBezTo>
                  <a:cubicBezTo>
                    <a:pt x="43" y="22"/>
                    <a:pt x="43" y="22"/>
                    <a:pt x="43" y="22"/>
                  </a:cubicBezTo>
                  <a:cubicBezTo>
                    <a:pt x="43" y="24"/>
                    <a:pt x="42" y="27"/>
                    <a:pt x="41" y="30"/>
                  </a:cubicBezTo>
                  <a:cubicBezTo>
                    <a:pt x="38" y="28"/>
                    <a:pt x="38" y="28"/>
                    <a:pt x="38" y="28"/>
                  </a:cubicBezTo>
                  <a:cubicBezTo>
                    <a:pt x="37" y="31"/>
                    <a:pt x="36" y="33"/>
                    <a:pt x="34" y="34"/>
                  </a:cubicBezTo>
                  <a:cubicBezTo>
                    <a:pt x="37" y="37"/>
                    <a:pt x="37" y="37"/>
                    <a:pt x="37" y="37"/>
                  </a:cubicBezTo>
                  <a:cubicBezTo>
                    <a:pt x="35" y="39"/>
                    <a:pt x="32" y="40"/>
                    <a:pt x="29" y="41"/>
                  </a:cubicBezTo>
                  <a:cubicBezTo>
                    <a:pt x="28" y="38"/>
                    <a:pt x="28" y="38"/>
                    <a:pt x="28" y="38"/>
                  </a:cubicBezTo>
                  <a:cubicBezTo>
                    <a:pt x="26" y="39"/>
                    <a:pt x="24" y="40"/>
                    <a:pt x="21" y="40"/>
                  </a:cubicBezTo>
                  <a:cubicBezTo>
                    <a:pt x="21" y="43"/>
                    <a:pt x="21" y="43"/>
                    <a:pt x="21" y="43"/>
                  </a:cubicBezTo>
                  <a:cubicBezTo>
                    <a:pt x="21" y="43"/>
                    <a:pt x="21" y="43"/>
                    <a:pt x="21" y="43"/>
                  </a:cubicBezTo>
                  <a:cubicBezTo>
                    <a:pt x="21" y="36"/>
                    <a:pt x="21" y="36"/>
                    <a:pt x="21" y="36"/>
                  </a:cubicBezTo>
                  <a:cubicBezTo>
                    <a:pt x="21" y="36"/>
                    <a:pt x="21" y="36"/>
                    <a:pt x="21" y="36"/>
                  </a:cubicBezTo>
                  <a:cubicBezTo>
                    <a:pt x="29" y="36"/>
                    <a:pt x="35" y="29"/>
                    <a:pt x="35" y="22"/>
                  </a:cubicBezTo>
                  <a:cubicBezTo>
                    <a:pt x="35" y="14"/>
                    <a:pt x="29" y="7"/>
                    <a:pt x="21" y="7"/>
                  </a:cubicBezTo>
                  <a:cubicBezTo>
                    <a:pt x="21" y="7"/>
                    <a:pt x="21" y="7"/>
                    <a:pt x="21" y="7"/>
                  </a:cubicBezTo>
                  <a:lnTo>
                    <a:pt x="21" y="3"/>
                  </a:lnTo>
                  <a:close/>
                  <a:moveTo>
                    <a:pt x="8" y="34"/>
                  </a:moveTo>
                  <a:cubicBezTo>
                    <a:pt x="6" y="37"/>
                    <a:pt x="6" y="37"/>
                    <a:pt x="6" y="37"/>
                  </a:cubicBezTo>
                  <a:cubicBezTo>
                    <a:pt x="4" y="35"/>
                    <a:pt x="2" y="32"/>
                    <a:pt x="1" y="30"/>
                  </a:cubicBezTo>
                  <a:cubicBezTo>
                    <a:pt x="4" y="28"/>
                    <a:pt x="4" y="28"/>
                    <a:pt x="4" y="28"/>
                  </a:cubicBezTo>
                  <a:cubicBezTo>
                    <a:pt x="4" y="26"/>
                    <a:pt x="3" y="24"/>
                    <a:pt x="3" y="22"/>
                  </a:cubicBezTo>
                  <a:cubicBezTo>
                    <a:pt x="0" y="22"/>
                    <a:pt x="0" y="22"/>
                    <a:pt x="0" y="22"/>
                  </a:cubicBezTo>
                  <a:cubicBezTo>
                    <a:pt x="0" y="19"/>
                    <a:pt x="0" y="16"/>
                    <a:pt x="1" y="13"/>
                  </a:cubicBezTo>
                  <a:cubicBezTo>
                    <a:pt x="4" y="15"/>
                    <a:pt x="4" y="15"/>
                    <a:pt x="4" y="15"/>
                  </a:cubicBezTo>
                  <a:cubicBezTo>
                    <a:pt x="5" y="12"/>
                    <a:pt x="7" y="10"/>
                    <a:pt x="8" y="9"/>
                  </a:cubicBezTo>
                  <a:cubicBezTo>
                    <a:pt x="6" y="6"/>
                    <a:pt x="6" y="6"/>
                    <a:pt x="6" y="6"/>
                  </a:cubicBezTo>
                  <a:cubicBezTo>
                    <a:pt x="8" y="4"/>
                    <a:pt x="10" y="3"/>
                    <a:pt x="13" y="2"/>
                  </a:cubicBezTo>
                  <a:cubicBezTo>
                    <a:pt x="14" y="5"/>
                    <a:pt x="14" y="5"/>
                    <a:pt x="14" y="5"/>
                  </a:cubicBezTo>
                  <a:cubicBezTo>
                    <a:pt x="16" y="4"/>
                    <a:pt x="19" y="3"/>
                    <a:pt x="21" y="3"/>
                  </a:cubicBezTo>
                  <a:cubicBezTo>
                    <a:pt x="21" y="7"/>
                    <a:pt x="21" y="7"/>
                    <a:pt x="21" y="7"/>
                  </a:cubicBezTo>
                  <a:cubicBezTo>
                    <a:pt x="13" y="7"/>
                    <a:pt x="7" y="14"/>
                    <a:pt x="7" y="22"/>
                  </a:cubicBezTo>
                  <a:cubicBezTo>
                    <a:pt x="7" y="29"/>
                    <a:pt x="13" y="36"/>
                    <a:pt x="21" y="36"/>
                  </a:cubicBezTo>
                  <a:cubicBezTo>
                    <a:pt x="21" y="43"/>
                    <a:pt x="21" y="43"/>
                    <a:pt x="21" y="43"/>
                  </a:cubicBezTo>
                  <a:cubicBezTo>
                    <a:pt x="18" y="43"/>
                    <a:pt x="15" y="43"/>
                    <a:pt x="13" y="41"/>
                  </a:cubicBezTo>
                  <a:cubicBezTo>
                    <a:pt x="14" y="38"/>
                    <a:pt x="14" y="38"/>
                    <a:pt x="14" y="38"/>
                  </a:cubicBezTo>
                  <a:cubicBezTo>
                    <a:pt x="12" y="37"/>
                    <a:pt x="10" y="36"/>
                    <a:pt x="8" y="34"/>
                  </a:cubicBezTo>
                  <a:close/>
                </a:path>
              </a:pathLst>
            </a:custGeom>
            <a:solidFill>
              <a:srgbClr val="C8FF1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0" name="Oval 27"/>
            <p:cNvSpPr>
              <a:spLocks noChangeArrowheads="1"/>
            </p:cNvSpPr>
            <p:nvPr/>
          </p:nvSpPr>
          <p:spPr bwMode="auto">
            <a:xfrm>
              <a:off x="2694410" y="1550133"/>
              <a:ext cx="33441" cy="33441"/>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1" name="Freeform 28"/>
            <p:cNvSpPr>
              <a:spLocks noEditPoints="1"/>
            </p:cNvSpPr>
            <p:nvPr/>
          </p:nvSpPr>
          <p:spPr bwMode="auto">
            <a:xfrm>
              <a:off x="2098738" y="3082159"/>
              <a:ext cx="865291" cy="884101"/>
            </a:xfrm>
            <a:custGeom>
              <a:avLst/>
              <a:gdLst>
                <a:gd name="T0" fmla="*/ 50 w 77"/>
                <a:gd name="T1" fmla="*/ 15 h 79"/>
                <a:gd name="T2" fmla="*/ 55 w 77"/>
                <a:gd name="T3" fmla="*/ 4 h 79"/>
                <a:gd name="T4" fmla="*/ 69 w 77"/>
                <a:gd name="T5" fmla="*/ 15 h 79"/>
                <a:gd name="T6" fmla="*/ 60 w 77"/>
                <a:gd name="T7" fmla="*/ 23 h 79"/>
                <a:gd name="T8" fmla="*/ 65 w 77"/>
                <a:gd name="T9" fmla="*/ 34 h 79"/>
                <a:gd name="T10" fmla="*/ 76 w 77"/>
                <a:gd name="T11" fmla="*/ 31 h 79"/>
                <a:gd name="T12" fmla="*/ 77 w 77"/>
                <a:gd name="T13" fmla="*/ 40 h 79"/>
                <a:gd name="T14" fmla="*/ 76 w 77"/>
                <a:gd name="T15" fmla="*/ 49 h 79"/>
                <a:gd name="T16" fmla="*/ 65 w 77"/>
                <a:gd name="T17" fmla="*/ 46 h 79"/>
                <a:gd name="T18" fmla="*/ 60 w 77"/>
                <a:gd name="T19" fmla="*/ 57 h 79"/>
                <a:gd name="T20" fmla="*/ 69 w 77"/>
                <a:gd name="T21" fmla="*/ 64 h 79"/>
                <a:gd name="T22" fmla="*/ 55 w 77"/>
                <a:gd name="T23" fmla="*/ 75 h 79"/>
                <a:gd name="T24" fmla="*/ 50 w 77"/>
                <a:gd name="T25" fmla="*/ 65 h 79"/>
                <a:gd name="T26" fmla="*/ 38 w 77"/>
                <a:gd name="T27" fmla="*/ 67 h 79"/>
                <a:gd name="T28" fmla="*/ 38 w 77"/>
                <a:gd name="T29" fmla="*/ 63 h 79"/>
                <a:gd name="T30" fmla="*/ 61 w 77"/>
                <a:gd name="T31" fmla="*/ 40 h 79"/>
                <a:gd name="T32" fmla="*/ 38 w 77"/>
                <a:gd name="T33" fmla="*/ 17 h 79"/>
                <a:gd name="T34" fmla="*/ 38 w 77"/>
                <a:gd name="T35" fmla="*/ 12 h 79"/>
                <a:gd name="T36" fmla="*/ 50 w 77"/>
                <a:gd name="T37" fmla="*/ 15 h 79"/>
                <a:gd name="T38" fmla="*/ 38 w 77"/>
                <a:gd name="T39" fmla="*/ 67 h 79"/>
                <a:gd name="T40" fmla="*/ 38 w 77"/>
                <a:gd name="T41" fmla="*/ 67 h 79"/>
                <a:gd name="T42" fmla="*/ 38 w 77"/>
                <a:gd name="T43" fmla="*/ 79 h 79"/>
                <a:gd name="T44" fmla="*/ 21 w 77"/>
                <a:gd name="T45" fmla="*/ 75 h 79"/>
                <a:gd name="T46" fmla="*/ 26 w 77"/>
                <a:gd name="T47" fmla="*/ 65 h 79"/>
                <a:gd name="T48" fmla="*/ 16 w 77"/>
                <a:gd name="T49" fmla="*/ 57 h 79"/>
                <a:gd name="T50" fmla="*/ 7 w 77"/>
                <a:gd name="T51" fmla="*/ 64 h 79"/>
                <a:gd name="T52" fmla="*/ 0 w 77"/>
                <a:gd name="T53" fmla="*/ 49 h 79"/>
                <a:gd name="T54" fmla="*/ 11 w 77"/>
                <a:gd name="T55" fmla="*/ 46 h 79"/>
                <a:gd name="T56" fmla="*/ 10 w 77"/>
                <a:gd name="T57" fmla="*/ 40 h 79"/>
                <a:gd name="T58" fmla="*/ 11 w 77"/>
                <a:gd name="T59" fmla="*/ 34 h 79"/>
                <a:gd name="T60" fmla="*/ 0 w 77"/>
                <a:gd name="T61" fmla="*/ 31 h 79"/>
                <a:gd name="T62" fmla="*/ 7 w 77"/>
                <a:gd name="T63" fmla="*/ 15 h 79"/>
                <a:gd name="T64" fmla="*/ 16 w 77"/>
                <a:gd name="T65" fmla="*/ 23 h 79"/>
                <a:gd name="T66" fmla="*/ 26 w 77"/>
                <a:gd name="T67" fmla="*/ 15 h 79"/>
                <a:gd name="T68" fmla="*/ 21 w 77"/>
                <a:gd name="T69" fmla="*/ 4 h 79"/>
                <a:gd name="T70" fmla="*/ 38 w 77"/>
                <a:gd name="T71" fmla="*/ 0 h 79"/>
                <a:gd name="T72" fmla="*/ 38 w 77"/>
                <a:gd name="T73" fmla="*/ 12 h 79"/>
                <a:gd name="T74" fmla="*/ 38 w 77"/>
                <a:gd name="T75" fmla="*/ 17 h 79"/>
                <a:gd name="T76" fmla="*/ 15 w 77"/>
                <a:gd name="T77" fmla="*/ 40 h 79"/>
                <a:gd name="T78" fmla="*/ 38 w 77"/>
                <a:gd name="T79" fmla="*/ 63 h 79"/>
                <a:gd name="T80" fmla="*/ 38 w 77"/>
                <a:gd name="T81"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79">
                  <a:moveTo>
                    <a:pt x="50" y="15"/>
                  </a:moveTo>
                  <a:cubicBezTo>
                    <a:pt x="55" y="4"/>
                    <a:pt x="55" y="4"/>
                    <a:pt x="55" y="4"/>
                  </a:cubicBezTo>
                  <a:cubicBezTo>
                    <a:pt x="60" y="7"/>
                    <a:pt x="65" y="11"/>
                    <a:pt x="69" y="15"/>
                  </a:cubicBezTo>
                  <a:cubicBezTo>
                    <a:pt x="60" y="23"/>
                    <a:pt x="60" y="23"/>
                    <a:pt x="60" y="23"/>
                  </a:cubicBezTo>
                  <a:cubicBezTo>
                    <a:pt x="62" y="26"/>
                    <a:pt x="64" y="30"/>
                    <a:pt x="65" y="34"/>
                  </a:cubicBezTo>
                  <a:cubicBezTo>
                    <a:pt x="76" y="31"/>
                    <a:pt x="76" y="31"/>
                    <a:pt x="76" y="31"/>
                  </a:cubicBezTo>
                  <a:cubicBezTo>
                    <a:pt x="77" y="34"/>
                    <a:pt x="77" y="37"/>
                    <a:pt x="77" y="40"/>
                  </a:cubicBezTo>
                  <a:cubicBezTo>
                    <a:pt x="77" y="43"/>
                    <a:pt x="77" y="46"/>
                    <a:pt x="76" y="49"/>
                  </a:cubicBezTo>
                  <a:cubicBezTo>
                    <a:pt x="65" y="46"/>
                    <a:pt x="65" y="46"/>
                    <a:pt x="65" y="46"/>
                  </a:cubicBezTo>
                  <a:cubicBezTo>
                    <a:pt x="64" y="50"/>
                    <a:pt x="62" y="54"/>
                    <a:pt x="60" y="57"/>
                  </a:cubicBezTo>
                  <a:cubicBezTo>
                    <a:pt x="69" y="64"/>
                    <a:pt x="69" y="64"/>
                    <a:pt x="69" y="64"/>
                  </a:cubicBezTo>
                  <a:cubicBezTo>
                    <a:pt x="65" y="69"/>
                    <a:pt x="60" y="73"/>
                    <a:pt x="55" y="75"/>
                  </a:cubicBezTo>
                  <a:cubicBezTo>
                    <a:pt x="50" y="65"/>
                    <a:pt x="50" y="65"/>
                    <a:pt x="50" y="65"/>
                  </a:cubicBezTo>
                  <a:cubicBezTo>
                    <a:pt x="46" y="66"/>
                    <a:pt x="42" y="67"/>
                    <a:pt x="38" y="67"/>
                  </a:cubicBezTo>
                  <a:cubicBezTo>
                    <a:pt x="38" y="63"/>
                    <a:pt x="38" y="63"/>
                    <a:pt x="38" y="63"/>
                  </a:cubicBezTo>
                  <a:cubicBezTo>
                    <a:pt x="51" y="63"/>
                    <a:pt x="61" y="52"/>
                    <a:pt x="61" y="40"/>
                  </a:cubicBezTo>
                  <a:cubicBezTo>
                    <a:pt x="61" y="27"/>
                    <a:pt x="51" y="17"/>
                    <a:pt x="38" y="17"/>
                  </a:cubicBezTo>
                  <a:cubicBezTo>
                    <a:pt x="38" y="12"/>
                    <a:pt x="38" y="12"/>
                    <a:pt x="38" y="12"/>
                  </a:cubicBezTo>
                  <a:cubicBezTo>
                    <a:pt x="42" y="12"/>
                    <a:pt x="46" y="13"/>
                    <a:pt x="50" y="15"/>
                  </a:cubicBezTo>
                  <a:close/>
                  <a:moveTo>
                    <a:pt x="38" y="67"/>
                  </a:moveTo>
                  <a:cubicBezTo>
                    <a:pt x="38" y="67"/>
                    <a:pt x="38" y="67"/>
                    <a:pt x="38" y="67"/>
                  </a:cubicBezTo>
                  <a:cubicBezTo>
                    <a:pt x="38" y="79"/>
                    <a:pt x="38" y="79"/>
                    <a:pt x="38" y="79"/>
                  </a:cubicBezTo>
                  <a:cubicBezTo>
                    <a:pt x="32" y="79"/>
                    <a:pt x="26" y="78"/>
                    <a:pt x="21" y="75"/>
                  </a:cubicBezTo>
                  <a:cubicBezTo>
                    <a:pt x="26" y="65"/>
                    <a:pt x="26" y="65"/>
                    <a:pt x="26" y="65"/>
                  </a:cubicBezTo>
                  <a:cubicBezTo>
                    <a:pt x="22" y="63"/>
                    <a:pt x="19" y="60"/>
                    <a:pt x="16" y="57"/>
                  </a:cubicBezTo>
                  <a:cubicBezTo>
                    <a:pt x="7" y="64"/>
                    <a:pt x="7" y="64"/>
                    <a:pt x="7" y="64"/>
                  </a:cubicBezTo>
                  <a:cubicBezTo>
                    <a:pt x="4" y="60"/>
                    <a:pt x="1" y="54"/>
                    <a:pt x="0" y="49"/>
                  </a:cubicBezTo>
                  <a:cubicBezTo>
                    <a:pt x="11" y="46"/>
                    <a:pt x="11" y="46"/>
                    <a:pt x="11" y="46"/>
                  </a:cubicBezTo>
                  <a:cubicBezTo>
                    <a:pt x="11" y="44"/>
                    <a:pt x="10" y="42"/>
                    <a:pt x="10" y="40"/>
                  </a:cubicBezTo>
                  <a:cubicBezTo>
                    <a:pt x="10" y="38"/>
                    <a:pt x="11" y="36"/>
                    <a:pt x="11" y="34"/>
                  </a:cubicBezTo>
                  <a:cubicBezTo>
                    <a:pt x="0" y="31"/>
                    <a:pt x="0" y="31"/>
                    <a:pt x="0" y="31"/>
                  </a:cubicBezTo>
                  <a:cubicBezTo>
                    <a:pt x="1" y="25"/>
                    <a:pt x="4" y="20"/>
                    <a:pt x="7" y="15"/>
                  </a:cubicBezTo>
                  <a:cubicBezTo>
                    <a:pt x="16" y="23"/>
                    <a:pt x="16" y="23"/>
                    <a:pt x="16" y="23"/>
                  </a:cubicBezTo>
                  <a:cubicBezTo>
                    <a:pt x="19" y="19"/>
                    <a:pt x="22" y="17"/>
                    <a:pt x="26" y="15"/>
                  </a:cubicBezTo>
                  <a:cubicBezTo>
                    <a:pt x="21" y="4"/>
                    <a:pt x="21" y="4"/>
                    <a:pt x="21" y="4"/>
                  </a:cubicBezTo>
                  <a:cubicBezTo>
                    <a:pt x="26" y="2"/>
                    <a:pt x="32" y="0"/>
                    <a:pt x="38" y="0"/>
                  </a:cubicBezTo>
                  <a:cubicBezTo>
                    <a:pt x="38" y="12"/>
                    <a:pt x="38" y="12"/>
                    <a:pt x="38" y="12"/>
                  </a:cubicBezTo>
                  <a:cubicBezTo>
                    <a:pt x="38" y="17"/>
                    <a:pt x="38" y="17"/>
                    <a:pt x="38" y="17"/>
                  </a:cubicBezTo>
                  <a:cubicBezTo>
                    <a:pt x="25" y="17"/>
                    <a:pt x="15" y="27"/>
                    <a:pt x="15" y="40"/>
                  </a:cubicBezTo>
                  <a:cubicBezTo>
                    <a:pt x="15" y="52"/>
                    <a:pt x="25" y="63"/>
                    <a:pt x="38" y="63"/>
                  </a:cubicBezTo>
                  <a:lnTo>
                    <a:pt x="38" y="6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2" name="Freeform 29"/>
            <p:cNvSpPr>
              <a:spLocks noEditPoints="1"/>
            </p:cNvSpPr>
            <p:nvPr/>
          </p:nvSpPr>
          <p:spPr bwMode="auto">
            <a:xfrm>
              <a:off x="2907598" y="2914953"/>
              <a:ext cx="392934" cy="392934"/>
            </a:xfrm>
            <a:custGeom>
              <a:avLst/>
              <a:gdLst>
                <a:gd name="T0" fmla="*/ 18 w 35"/>
                <a:gd name="T1" fmla="*/ 35 h 35"/>
                <a:gd name="T2" fmla="*/ 21 w 35"/>
                <a:gd name="T3" fmla="*/ 35 h 35"/>
                <a:gd name="T4" fmla="*/ 21 w 35"/>
                <a:gd name="T5" fmla="*/ 32 h 35"/>
                <a:gd name="T6" fmla="*/ 26 w 35"/>
                <a:gd name="T7" fmla="*/ 30 h 35"/>
                <a:gd name="T8" fmla="*/ 28 w 35"/>
                <a:gd name="T9" fmla="*/ 32 h 35"/>
                <a:gd name="T10" fmla="*/ 32 w 35"/>
                <a:gd name="T11" fmla="*/ 28 h 35"/>
                <a:gd name="T12" fmla="*/ 30 w 35"/>
                <a:gd name="T13" fmla="*/ 26 h 35"/>
                <a:gd name="T14" fmla="*/ 33 w 35"/>
                <a:gd name="T15" fmla="*/ 20 h 35"/>
                <a:gd name="T16" fmla="*/ 35 w 35"/>
                <a:gd name="T17" fmla="*/ 20 h 35"/>
                <a:gd name="T18" fmla="*/ 35 w 35"/>
                <a:gd name="T19" fmla="*/ 15 h 35"/>
                <a:gd name="T20" fmla="*/ 33 w 35"/>
                <a:gd name="T21" fmla="*/ 15 h 35"/>
                <a:gd name="T22" fmla="*/ 30 w 35"/>
                <a:gd name="T23" fmla="*/ 9 h 35"/>
                <a:gd name="T24" fmla="*/ 32 w 35"/>
                <a:gd name="T25" fmla="*/ 7 h 35"/>
                <a:gd name="T26" fmla="*/ 28 w 35"/>
                <a:gd name="T27" fmla="*/ 3 h 35"/>
                <a:gd name="T28" fmla="*/ 26 w 35"/>
                <a:gd name="T29" fmla="*/ 5 h 35"/>
                <a:gd name="T30" fmla="*/ 21 w 35"/>
                <a:gd name="T31" fmla="*/ 2 h 35"/>
                <a:gd name="T32" fmla="*/ 21 w 35"/>
                <a:gd name="T33" fmla="*/ 0 h 35"/>
                <a:gd name="T34" fmla="*/ 18 w 35"/>
                <a:gd name="T35" fmla="*/ 0 h 35"/>
                <a:gd name="T36" fmla="*/ 18 w 35"/>
                <a:gd name="T37" fmla="*/ 3 h 35"/>
                <a:gd name="T38" fmla="*/ 32 w 35"/>
                <a:gd name="T39" fmla="*/ 17 h 35"/>
                <a:gd name="T40" fmla="*/ 18 w 35"/>
                <a:gd name="T41" fmla="*/ 31 h 35"/>
                <a:gd name="T42" fmla="*/ 18 w 35"/>
                <a:gd name="T43" fmla="*/ 35 h 35"/>
                <a:gd name="T44" fmla="*/ 5 w 35"/>
                <a:gd name="T45" fmla="*/ 26 h 35"/>
                <a:gd name="T46" fmla="*/ 3 w 35"/>
                <a:gd name="T47" fmla="*/ 28 h 35"/>
                <a:gd name="T48" fmla="*/ 7 w 35"/>
                <a:gd name="T49" fmla="*/ 32 h 35"/>
                <a:gd name="T50" fmla="*/ 9 w 35"/>
                <a:gd name="T51" fmla="*/ 30 h 35"/>
                <a:gd name="T52" fmla="*/ 15 w 35"/>
                <a:gd name="T53" fmla="*/ 32 h 35"/>
                <a:gd name="T54" fmla="*/ 15 w 35"/>
                <a:gd name="T55" fmla="*/ 35 h 35"/>
                <a:gd name="T56" fmla="*/ 18 w 35"/>
                <a:gd name="T57" fmla="*/ 35 h 35"/>
                <a:gd name="T58" fmla="*/ 18 w 35"/>
                <a:gd name="T59" fmla="*/ 31 h 35"/>
                <a:gd name="T60" fmla="*/ 18 w 35"/>
                <a:gd name="T61" fmla="*/ 31 h 35"/>
                <a:gd name="T62" fmla="*/ 4 w 35"/>
                <a:gd name="T63" fmla="*/ 17 h 35"/>
                <a:gd name="T64" fmla="*/ 18 w 35"/>
                <a:gd name="T65" fmla="*/ 3 h 35"/>
                <a:gd name="T66" fmla="*/ 18 w 35"/>
                <a:gd name="T67" fmla="*/ 3 h 35"/>
                <a:gd name="T68" fmla="*/ 18 w 35"/>
                <a:gd name="T69" fmla="*/ 3 h 35"/>
                <a:gd name="T70" fmla="*/ 18 w 35"/>
                <a:gd name="T71" fmla="*/ 0 h 35"/>
                <a:gd name="T72" fmla="*/ 15 w 35"/>
                <a:gd name="T73" fmla="*/ 0 h 35"/>
                <a:gd name="T74" fmla="*/ 15 w 35"/>
                <a:gd name="T75" fmla="*/ 2 h 35"/>
                <a:gd name="T76" fmla="*/ 9 w 35"/>
                <a:gd name="T77" fmla="*/ 5 h 35"/>
                <a:gd name="T78" fmla="*/ 7 w 35"/>
                <a:gd name="T79" fmla="*/ 3 h 35"/>
                <a:gd name="T80" fmla="*/ 3 w 35"/>
                <a:gd name="T81" fmla="*/ 7 h 35"/>
                <a:gd name="T82" fmla="*/ 5 w 35"/>
                <a:gd name="T83" fmla="*/ 9 h 35"/>
                <a:gd name="T84" fmla="*/ 3 w 35"/>
                <a:gd name="T85" fmla="*/ 15 h 35"/>
                <a:gd name="T86" fmla="*/ 0 w 35"/>
                <a:gd name="T87" fmla="*/ 15 h 35"/>
                <a:gd name="T88" fmla="*/ 0 w 35"/>
                <a:gd name="T89" fmla="*/ 20 h 35"/>
                <a:gd name="T90" fmla="*/ 3 w 35"/>
                <a:gd name="T91" fmla="*/ 20 h 35"/>
                <a:gd name="T92" fmla="*/ 5 w 35"/>
                <a:gd name="T93"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35">
                  <a:moveTo>
                    <a:pt x="18" y="35"/>
                  </a:moveTo>
                  <a:cubicBezTo>
                    <a:pt x="21" y="35"/>
                    <a:pt x="21" y="35"/>
                    <a:pt x="21" y="35"/>
                  </a:cubicBezTo>
                  <a:cubicBezTo>
                    <a:pt x="21" y="32"/>
                    <a:pt x="21" y="32"/>
                    <a:pt x="21" y="32"/>
                  </a:cubicBezTo>
                  <a:cubicBezTo>
                    <a:pt x="23" y="32"/>
                    <a:pt x="25" y="31"/>
                    <a:pt x="26" y="30"/>
                  </a:cubicBezTo>
                  <a:cubicBezTo>
                    <a:pt x="28" y="32"/>
                    <a:pt x="28" y="32"/>
                    <a:pt x="28" y="32"/>
                  </a:cubicBezTo>
                  <a:cubicBezTo>
                    <a:pt x="32" y="28"/>
                    <a:pt x="32" y="28"/>
                    <a:pt x="32" y="28"/>
                  </a:cubicBezTo>
                  <a:cubicBezTo>
                    <a:pt x="30" y="26"/>
                    <a:pt x="30" y="26"/>
                    <a:pt x="30" y="26"/>
                  </a:cubicBezTo>
                  <a:cubicBezTo>
                    <a:pt x="31" y="24"/>
                    <a:pt x="32" y="22"/>
                    <a:pt x="33" y="20"/>
                  </a:cubicBezTo>
                  <a:cubicBezTo>
                    <a:pt x="35" y="20"/>
                    <a:pt x="35" y="20"/>
                    <a:pt x="35" y="20"/>
                  </a:cubicBezTo>
                  <a:cubicBezTo>
                    <a:pt x="35" y="15"/>
                    <a:pt x="35" y="15"/>
                    <a:pt x="35" y="15"/>
                  </a:cubicBezTo>
                  <a:cubicBezTo>
                    <a:pt x="33" y="15"/>
                    <a:pt x="33" y="15"/>
                    <a:pt x="33" y="15"/>
                  </a:cubicBezTo>
                  <a:cubicBezTo>
                    <a:pt x="32" y="12"/>
                    <a:pt x="31" y="10"/>
                    <a:pt x="30" y="9"/>
                  </a:cubicBezTo>
                  <a:cubicBezTo>
                    <a:pt x="32" y="7"/>
                    <a:pt x="32" y="7"/>
                    <a:pt x="32" y="7"/>
                  </a:cubicBezTo>
                  <a:cubicBezTo>
                    <a:pt x="28" y="3"/>
                    <a:pt x="28" y="3"/>
                    <a:pt x="28" y="3"/>
                  </a:cubicBezTo>
                  <a:cubicBezTo>
                    <a:pt x="26" y="5"/>
                    <a:pt x="26" y="5"/>
                    <a:pt x="26" y="5"/>
                  </a:cubicBezTo>
                  <a:cubicBezTo>
                    <a:pt x="25" y="4"/>
                    <a:pt x="23" y="3"/>
                    <a:pt x="21" y="2"/>
                  </a:cubicBezTo>
                  <a:cubicBezTo>
                    <a:pt x="21" y="0"/>
                    <a:pt x="21" y="0"/>
                    <a:pt x="21" y="0"/>
                  </a:cubicBezTo>
                  <a:cubicBezTo>
                    <a:pt x="18" y="0"/>
                    <a:pt x="18" y="0"/>
                    <a:pt x="18" y="0"/>
                  </a:cubicBezTo>
                  <a:cubicBezTo>
                    <a:pt x="18" y="3"/>
                    <a:pt x="18" y="3"/>
                    <a:pt x="18" y="3"/>
                  </a:cubicBezTo>
                  <a:cubicBezTo>
                    <a:pt x="25" y="3"/>
                    <a:pt x="32" y="10"/>
                    <a:pt x="32" y="17"/>
                  </a:cubicBezTo>
                  <a:cubicBezTo>
                    <a:pt x="32" y="25"/>
                    <a:pt x="25" y="31"/>
                    <a:pt x="18" y="31"/>
                  </a:cubicBezTo>
                  <a:lnTo>
                    <a:pt x="18" y="35"/>
                  </a:lnTo>
                  <a:close/>
                  <a:moveTo>
                    <a:pt x="5" y="26"/>
                  </a:moveTo>
                  <a:cubicBezTo>
                    <a:pt x="3" y="28"/>
                    <a:pt x="3" y="28"/>
                    <a:pt x="3" y="28"/>
                  </a:cubicBezTo>
                  <a:cubicBezTo>
                    <a:pt x="7" y="32"/>
                    <a:pt x="7" y="32"/>
                    <a:pt x="7" y="32"/>
                  </a:cubicBezTo>
                  <a:cubicBezTo>
                    <a:pt x="9" y="30"/>
                    <a:pt x="9" y="30"/>
                    <a:pt x="9" y="30"/>
                  </a:cubicBezTo>
                  <a:cubicBezTo>
                    <a:pt x="11" y="31"/>
                    <a:pt x="13" y="32"/>
                    <a:pt x="15" y="32"/>
                  </a:cubicBezTo>
                  <a:cubicBezTo>
                    <a:pt x="15" y="35"/>
                    <a:pt x="15" y="35"/>
                    <a:pt x="15" y="35"/>
                  </a:cubicBezTo>
                  <a:cubicBezTo>
                    <a:pt x="18" y="35"/>
                    <a:pt x="18" y="35"/>
                    <a:pt x="18" y="35"/>
                  </a:cubicBezTo>
                  <a:cubicBezTo>
                    <a:pt x="18" y="31"/>
                    <a:pt x="18" y="31"/>
                    <a:pt x="18" y="31"/>
                  </a:cubicBezTo>
                  <a:cubicBezTo>
                    <a:pt x="18" y="31"/>
                    <a:pt x="18" y="31"/>
                    <a:pt x="18" y="31"/>
                  </a:cubicBezTo>
                  <a:cubicBezTo>
                    <a:pt x="10" y="31"/>
                    <a:pt x="4" y="25"/>
                    <a:pt x="4" y="17"/>
                  </a:cubicBezTo>
                  <a:cubicBezTo>
                    <a:pt x="4" y="10"/>
                    <a:pt x="10" y="3"/>
                    <a:pt x="18" y="3"/>
                  </a:cubicBezTo>
                  <a:cubicBezTo>
                    <a:pt x="18" y="3"/>
                    <a:pt x="18" y="3"/>
                    <a:pt x="18" y="3"/>
                  </a:cubicBezTo>
                  <a:cubicBezTo>
                    <a:pt x="18" y="3"/>
                    <a:pt x="18" y="3"/>
                    <a:pt x="18" y="3"/>
                  </a:cubicBezTo>
                  <a:cubicBezTo>
                    <a:pt x="18" y="0"/>
                    <a:pt x="18" y="0"/>
                    <a:pt x="18" y="0"/>
                  </a:cubicBezTo>
                  <a:cubicBezTo>
                    <a:pt x="15" y="0"/>
                    <a:pt x="15" y="0"/>
                    <a:pt x="15" y="0"/>
                  </a:cubicBezTo>
                  <a:cubicBezTo>
                    <a:pt x="15" y="2"/>
                    <a:pt x="15" y="2"/>
                    <a:pt x="15" y="2"/>
                  </a:cubicBezTo>
                  <a:cubicBezTo>
                    <a:pt x="13" y="3"/>
                    <a:pt x="11" y="4"/>
                    <a:pt x="9" y="5"/>
                  </a:cubicBezTo>
                  <a:cubicBezTo>
                    <a:pt x="7" y="3"/>
                    <a:pt x="7" y="3"/>
                    <a:pt x="7" y="3"/>
                  </a:cubicBezTo>
                  <a:cubicBezTo>
                    <a:pt x="3" y="7"/>
                    <a:pt x="3" y="7"/>
                    <a:pt x="3" y="7"/>
                  </a:cubicBezTo>
                  <a:cubicBezTo>
                    <a:pt x="5" y="9"/>
                    <a:pt x="5" y="9"/>
                    <a:pt x="5" y="9"/>
                  </a:cubicBezTo>
                  <a:cubicBezTo>
                    <a:pt x="4" y="10"/>
                    <a:pt x="3" y="12"/>
                    <a:pt x="3" y="15"/>
                  </a:cubicBezTo>
                  <a:cubicBezTo>
                    <a:pt x="0" y="15"/>
                    <a:pt x="0" y="15"/>
                    <a:pt x="0" y="15"/>
                  </a:cubicBezTo>
                  <a:cubicBezTo>
                    <a:pt x="0" y="20"/>
                    <a:pt x="0" y="20"/>
                    <a:pt x="0" y="20"/>
                  </a:cubicBezTo>
                  <a:cubicBezTo>
                    <a:pt x="3" y="20"/>
                    <a:pt x="3" y="20"/>
                    <a:pt x="3" y="20"/>
                  </a:cubicBezTo>
                  <a:cubicBezTo>
                    <a:pt x="3" y="22"/>
                    <a:pt x="4" y="24"/>
                    <a:pt x="5" y="2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3" name="Freeform 30"/>
            <p:cNvSpPr>
              <a:spLocks noEditPoints="1"/>
            </p:cNvSpPr>
            <p:nvPr/>
          </p:nvSpPr>
          <p:spPr bwMode="auto">
            <a:xfrm>
              <a:off x="3256640" y="2154165"/>
              <a:ext cx="695995" cy="693905"/>
            </a:xfrm>
            <a:custGeom>
              <a:avLst/>
              <a:gdLst>
                <a:gd name="T0" fmla="*/ 31 w 62"/>
                <a:gd name="T1" fmla="*/ 5 h 62"/>
                <a:gd name="T2" fmla="*/ 39 w 62"/>
                <a:gd name="T3" fmla="*/ 6 h 62"/>
                <a:gd name="T4" fmla="*/ 41 w 62"/>
                <a:gd name="T5" fmla="*/ 1 h 62"/>
                <a:gd name="T6" fmla="*/ 51 w 62"/>
                <a:gd name="T7" fmla="*/ 7 h 62"/>
                <a:gd name="T8" fmla="*/ 48 w 62"/>
                <a:gd name="T9" fmla="*/ 11 h 62"/>
                <a:gd name="T10" fmla="*/ 54 w 62"/>
                <a:gd name="T11" fmla="*/ 19 h 62"/>
                <a:gd name="T12" fmla="*/ 59 w 62"/>
                <a:gd name="T13" fmla="*/ 17 h 62"/>
                <a:gd name="T14" fmla="*/ 62 w 62"/>
                <a:gd name="T15" fmla="*/ 29 h 62"/>
                <a:gd name="T16" fmla="*/ 57 w 62"/>
                <a:gd name="T17" fmla="*/ 29 h 62"/>
                <a:gd name="T18" fmla="*/ 56 w 62"/>
                <a:gd name="T19" fmla="*/ 39 h 62"/>
                <a:gd name="T20" fmla="*/ 60 w 62"/>
                <a:gd name="T21" fmla="*/ 41 h 62"/>
                <a:gd name="T22" fmla="*/ 54 w 62"/>
                <a:gd name="T23" fmla="*/ 51 h 62"/>
                <a:gd name="T24" fmla="*/ 51 w 62"/>
                <a:gd name="T25" fmla="*/ 48 h 62"/>
                <a:gd name="T26" fmla="*/ 42 w 62"/>
                <a:gd name="T27" fmla="*/ 54 h 62"/>
                <a:gd name="T28" fmla="*/ 45 w 62"/>
                <a:gd name="T29" fmla="*/ 59 h 62"/>
                <a:gd name="T30" fmla="*/ 33 w 62"/>
                <a:gd name="T31" fmla="*/ 62 h 62"/>
                <a:gd name="T32" fmla="*/ 33 w 62"/>
                <a:gd name="T33" fmla="*/ 57 h 62"/>
                <a:gd name="T34" fmla="*/ 31 w 62"/>
                <a:gd name="T35" fmla="*/ 57 h 62"/>
                <a:gd name="T36" fmla="*/ 31 w 62"/>
                <a:gd name="T37" fmla="*/ 44 h 62"/>
                <a:gd name="T38" fmla="*/ 43 w 62"/>
                <a:gd name="T39" fmla="*/ 35 h 62"/>
                <a:gd name="T40" fmla="*/ 35 w 62"/>
                <a:gd name="T41" fmla="*/ 19 h 62"/>
                <a:gd name="T42" fmla="*/ 31 w 62"/>
                <a:gd name="T43" fmla="*/ 18 h 62"/>
                <a:gd name="T44" fmla="*/ 31 w 62"/>
                <a:gd name="T45" fmla="*/ 5 h 62"/>
                <a:gd name="T46" fmla="*/ 7 w 62"/>
                <a:gd name="T47" fmla="*/ 43 h 62"/>
                <a:gd name="T48" fmla="*/ 3 w 62"/>
                <a:gd name="T49" fmla="*/ 45 h 62"/>
                <a:gd name="T50" fmla="*/ 0 w 62"/>
                <a:gd name="T51" fmla="*/ 33 h 62"/>
                <a:gd name="T52" fmla="*/ 5 w 62"/>
                <a:gd name="T53" fmla="*/ 33 h 62"/>
                <a:gd name="T54" fmla="*/ 6 w 62"/>
                <a:gd name="T55" fmla="*/ 23 h 62"/>
                <a:gd name="T56" fmla="*/ 1 w 62"/>
                <a:gd name="T57" fmla="*/ 21 h 62"/>
                <a:gd name="T58" fmla="*/ 7 w 62"/>
                <a:gd name="T59" fmla="*/ 11 h 62"/>
                <a:gd name="T60" fmla="*/ 11 w 62"/>
                <a:gd name="T61" fmla="*/ 14 h 62"/>
                <a:gd name="T62" fmla="*/ 19 w 62"/>
                <a:gd name="T63" fmla="*/ 8 h 62"/>
                <a:gd name="T64" fmla="*/ 17 w 62"/>
                <a:gd name="T65" fmla="*/ 3 h 62"/>
                <a:gd name="T66" fmla="*/ 29 w 62"/>
                <a:gd name="T67" fmla="*/ 0 h 62"/>
                <a:gd name="T68" fmla="*/ 29 w 62"/>
                <a:gd name="T69" fmla="*/ 5 h 62"/>
                <a:gd name="T70" fmla="*/ 31 w 62"/>
                <a:gd name="T71" fmla="*/ 5 h 62"/>
                <a:gd name="T72" fmla="*/ 31 w 62"/>
                <a:gd name="T73" fmla="*/ 18 h 62"/>
                <a:gd name="T74" fmla="*/ 19 w 62"/>
                <a:gd name="T75" fmla="*/ 27 h 62"/>
                <a:gd name="T76" fmla="*/ 27 w 62"/>
                <a:gd name="T77" fmla="*/ 43 h 62"/>
                <a:gd name="T78" fmla="*/ 31 w 62"/>
                <a:gd name="T79" fmla="*/ 44 h 62"/>
                <a:gd name="T80" fmla="*/ 31 w 62"/>
                <a:gd name="T81" fmla="*/ 57 h 62"/>
                <a:gd name="T82" fmla="*/ 22 w 62"/>
                <a:gd name="T83" fmla="*/ 56 h 62"/>
                <a:gd name="T84" fmla="*/ 21 w 62"/>
                <a:gd name="T85" fmla="*/ 61 h 62"/>
                <a:gd name="T86" fmla="*/ 10 w 62"/>
                <a:gd name="T87" fmla="*/ 55 h 62"/>
                <a:gd name="T88" fmla="*/ 14 w 62"/>
                <a:gd name="T89" fmla="*/ 51 h 62"/>
                <a:gd name="T90" fmla="*/ 7 w 62"/>
                <a:gd name="T91"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 h="62">
                  <a:moveTo>
                    <a:pt x="31" y="5"/>
                  </a:moveTo>
                  <a:cubicBezTo>
                    <a:pt x="33" y="5"/>
                    <a:pt x="36" y="5"/>
                    <a:pt x="39" y="6"/>
                  </a:cubicBezTo>
                  <a:cubicBezTo>
                    <a:pt x="41" y="1"/>
                    <a:pt x="41" y="1"/>
                    <a:pt x="41" y="1"/>
                  </a:cubicBezTo>
                  <a:cubicBezTo>
                    <a:pt x="45" y="3"/>
                    <a:pt x="48" y="5"/>
                    <a:pt x="51" y="7"/>
                  </a:cubicBezTo>
                  <a:cubicBezTo>
                    <a:pt x="48" y="11"/>
                    <a:pt x="48" y="11"/>
                    <a:pt x="48" y="11"/>
                  </a:cubicBezTo>
                  <a:cubicBezTo>
                    <a:pt x="51" y="13"/>
                    <a:pt x="53" y="16"/>
                    <a:pt x="54" y="19"/>
                  </a:cubicBezTo>
                  <a:cubicBezTo>
                    <a:pt x="59" y="17"/>
                    <a:pt x="59" y="17"/>
                    <a:pt x="59" y="17"/>
                  </a:cubicBezTo>
                  <a:cubicBezTo>
                    <a:pt x="60" y="21"/>
                    <a:pt x="62" y="25"/>
                    <a:pt x="62" y="29"/>
                  </a:cubicBezTo>
                  <a:cubicBezTo>
                    <a:pt x="57" y="29"/>
                    <a:pt x="57" y="29"/>
                    <a:pt x="57" y="29"/>
                  </a:cubicBezTo>
                  <a:cubicBezTo>
                    <a:pt x="57" y="33"/>
                    <a:pt x="57" y="36"/>
                    <a:pt x="56" y="39"/>
                  </a:cubicBezTo>
                  <a:cubicBezTo>
                    <a:pt x="60" y="41"/>
                    <a:pt x="60" y="41"/>
                    <a:pt x="60" y="41"/>
                  </a:cubicBezTo>
                  <a:cubicBezTo>
                    <a:pt x="59" y="45"/>
                    <a:pt x="57" y="48"/>
                    <a:pt x="54" y="51"/>
                  </a:cubicBezTo>
                  <a:cubicBezTo>
                    <a:pt x="51" y="48"/>
                    <a:pt x="51" y="48"/>
                    <a:pt x="51" y="48"/>
                  </a:cubicBezTo>
                  <a:cubicBezTo>
                    <a:pt x="48" y="51"/>
                    <a:pt x="46" y="53"/>
                    <a:pt x="42" y="54"/>
                  </a:cubicBezTo>
                  <a:cubicBezTo>
                    <a:pt x="45" y="59"/>
                    <a:pt x="45" y="59"/>
                    <a:pt x="45" y="59"/>
                  </a:cubicBezTo>
                  <a:cubicBezTo>
                    <a:pt x="41" y="61"/>
                    <a:pt x="37" y="62"/>
                    <a:pt x="33" y="62"/>
                  </a:cubicBezTo>
                  <a:cubicBezTo>
                    <a:pt x="33" y="57"/>
                    <a:pt x="33" y="57"/>
                    <a:pt x="33" y="57"/>
                  </a:cubicBezTo>
                  <a:cubicBezTo>
                    <a:pt x="32" y="57"/>
                    <a:pt x="31" y="57"/>
                    <a:pt x="31" y="57"/>
                  </a:cubicBezTo>
                  <a:cubicBezTo>
                    <a:pt x="31" y="44"/>
                    <a:pt x="31" y="44"/>
                    <a:pt x="31" y="44"/>
                  </a:cubicBezTo>
                  <a:cubicBezTo>
                    <a:pt x="36" y="44"/>
                    <a:pt x="41" y="40"/>
                    <a:pt x="43" y="35"/>
                  </a:cubicBezTo>
                  <a:cubicBezTo>
                    <a:pt x="45" y="28"/>
                    <a:pt x="41" y="21"/>
                    <a:pt x="35" y="19"/>
                  </a:cubicBezTo>
                  <a:cubicBezTo>
                    <a:pt x="33" y="19"/>
                    <a:pt x="32" y="18"/>
                    <a:pt x="31" y="18"/>
                  </a:cubicBezTo>
                  <a:lnTo>
                    <a:pt x="31" y="5"/>
                  </a:lnTo>
                  <a:close/>
                  <a:moveTo>
                    <a:pt x="7" y="43"/>
                  </a:moveTo>
                  <a:cubicBezTo>
                    <a:pt x="3" y="45"/>
                    <a:pt x="3" y="45"/>
                    <a:pt x="3" y="45"/>
                  </a:cubicBezTo>
                  <a:cubicBezTo>
                    <a:pt x="1" y="41"/>
                    <a:pt x="0" y="37"/>
                    <a:pt x="0" y="33"/>
                  </a:cubicBezTo>
                  <a:cubicBezTo>
                    <a:pt x="5" y="33"/>
                    <a:pt x="5" y="33"/>
                    <a:pt x="5" y="33"/>
                  </a:cubicBezTo>
                  <a:cubicBezTo>
                    <a:pt x="4" y="30"/>
                    <a:pt x="5" y="26"/>
                    <a:pt x="6" y="23"/>
                  </a:cubicBezTo>
                  <a:cubicBezTo>
                    <a:pt x="1" y="21"/>
                    <a:pt x="1" y="21"/>
                    <a:pt x="1" y="21"/>
                  </a:cubicBezTo>
                  <a:cubicBezTo>
                    <a:pt x="2" y="17"/>
                    <a:pt x="5" y="14"/>
                    <a:pt x="7" y="11"/>
                  </a:cubicBezTo>
                  <a:cubicBezTo>
                    <a:pt x="11" y="14"/>
                    <a:pt x="11" y="14"/>
                    <a:pt x="11" y="14"/>
                  </a:cubicBezTo>
                  <a:cubicBezTo>
                    <a:pt x="13" y="11"/>
                    <a:pt x="16" y="9"/>
                    <a:pt x="19" y="8"/>
                  </a:cubicBezTo>
                  <a:cubicBezTo>
                    <a:pt x="17" y="3"/>
                    <a:pt x="17" y="3"/>
                    <a:pt x="17" y="3"/>
                  </a:cubicBezTo>
                  <a:cubicBezTo>
                    <a:pt x="20" y="1"/>
                    <a:pt x="24" y="0"/>
                    <a:pt x="29" y="0"/>
                  </a:cubicBezTo>
                  <a:cubicBezTo>
                    <a:pt x="29" y="5"/>
                    <a:pt x="29" y="5"/>
                    <a:pt x="29" y="5"/>
                  </a:cubicBezTo>
                  <a:cubicBezTo>
                    <a:pt x="29" y="5"/>
                    <a:pt x="30" y="5"/>
                    <a:pt x="31" y="5"/>
                  </a:cubicBezTo>
                  <a:cubicBezTo>
                    <a:pt x="31" y="18"/>
                    <a:pt x="31" y="18"/>
                    <a:pt x="31" y="18"/>
                  </a:cubicBezTo>
                  <a:cubicBezTo>
                    <a:pt x="25" y="18"/>
                    <a:pt x="20" y="22"/>
                    <a:pt x="19" y="27"/>
                  </a:cubicBezTo>
                  <a:cubicBezTo>
                    <a:pt x="16" y="34"/>
                    <a:pt x="20" y="41"/>
                    <a:pt x="27" y="43"/>
                  </a:cubicBezTo>
                  <a:cubicBezTo>
                    <a:pt x="28" y="43"/>
                    <a:pt x="29" y="44"/>
                    <a:pt x="31" y="44"/>
                  </a:cubicBezTo>
                  <a:cubicBezTo>
                    <a:pt x="31" y="57"/>
                    <a:pt x="31" y="57"/>
                    <a:pt x="31" y="57"/>
                  </a:cubicBezTo>
                  <a:cubicBezTo>
                    <a:pt x="28" y="57"/>
                    <a:pt x="25" y="57"/>
                    <a:pt x="22" y="56"/>
                  </a:cubicBezTo>
                  <a:cubicBezTo>
                    <a:pt x="21" y="61"/>
                    <a:pt x="21" y="61"/>
                    <a:pt x="21" y="61"/>
                  </a:cubicBezTo>
                  <a:cubicBezTo>
                    <a:pt x="17" y="59"/>
                    <a:pt x="13" y="57"/>
                    <a:pt x="10" y="55"/>
                  </a:cubicBezTo>
                  <a:cubicBezTo>
                    <a:pt x="14" y="51"/>
                    <a:pt x="14" y="51"/>
                    <a:pt x="14" y="51"/>
                  </a:cubicBezTo>
                  <a:cubicBezTo>
                    <a:pt x="11" y="49"/>
                    <a:pt x="9" y="46"/>
                    <a:pt x="7" y="43"/>
                  </a:cubicBezTo>
                  <a:close/>
                </a:path>
              </a:pathLst>
            </a:custGeom>
            <a:solidFill>
              <a:schemeClr val="accent3">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Freeform 31"/>
            <p:cNvSpPr>
              <a:spLocks noEditPoints="1"/>
            </p:cNvSpPr>
            <p:nvPr/>
          </p:nvSpPr>
          <p:spPr bwMode="auto">
            <a:xfrm>
              <a:off x="2311926" y="653491"/>
              <a:ext cx="585221" cy="583130"/>
            </a:xfrm>
            <a:custGeom>
              <a:avLst/>
              <a:gdLst>
                <a:gd name="T0" fmla="*/ 37 w 52"/>
                <a:gd name="T1" fmla="*/ 37 h 52"/>
                <a:gd name="T2" fmla="*/ 40 w 52"/>
                <a:gd name="T3" fmla="*/ 49 h 52"/>
                <a:gd name="T4" fmla="*/ 45 w 52"/>
                <a:gd name="T5" fmla="*/ 39 h 52"/>
                <a:gd name="T6" fmla="*/ 52 w 52"/>
                <a:gd name="T7" fmla="*/ 33 h 52"/>
                <a:gd name="T8" fmla="*/ 49 w 52"/>
                <a:gd name="T9" fmla="*/ 22 h 52"/>
                <a:gd name="T10" fmla="*/ 49 w 52"/>
                <a:gd name="T11" fmla="*/ 13 h 52"/>
                <a:gd name="T12" fmla="*/ 39 w 52"/>
                <a:gd name="T13" fmla="*/ 7 h 52"/>
                <a:gd name="T14" fmla="*/ 37 w 52"/>
                <a:gd name="T15" fmla="*/ 2 h 52"/>
                <a:gd name="T16" fmla="*/ 37 w 52"/>
                <a:gd name="T17" fmla="*/ 18 h 52"/>
                <a:gd name="T18" fmla="*/ 40 w 52"/>
                <a:gd name="T19" fmla="*/ 25 h 52"/>
                <a:gd name="T20" fmla="*/ 37 w 52"/>
                <a:gd name="T21" fmla="*/ 37 h 52"/>
                <a:gd name="T22" fmla="*/ 31 w 52"/>
                <a:gd name="T23" fmla="*/ 28 h 52"/>
                <a:gd name="T24" fmla="*/ 37 w 52"/>
                <a:gd name="T25" fmla="*/ 18 h 52"/>
                <a:gd name="T26" fmla="*/ 28 w 52"/>
                <a:gd name="T27" fmla="*/ 22 h 52"/>
                <a:gd name="T28" fmla="*/ 33 w 52"/>
                <a:gd name="T29" fmla="*/ 10 h 52"/>
                <a:gd name="T30" fmla="*/ 37 w 52"/>
                <a:gd name="T31" fmla="*/ 2 h 52"/>
                <a:gd name="T32" fmla="*/ 31 w 52"/>
                <a:gd name="T33" fmla="*/ 4 h 52"/>
                <a:gd name="T34" fmla="*/ 21 w 52"/>
                <a:gd name="T35" fmla="*/ 0 h 52"/>
                <a:gd name="T36" fmla="*/ 16 w 52"/>
                <a:gd name="T37" fmla="*/ 15 h 52"/>
                <a:gd name="T38" fmla="*/ 22 w 52"/>
                <a:gd name="T39" fmla="*/ 24 h 52"/>
                <a:gd name="T40" fmla="*/ 16 w 52"/>
                <a:gd name="T41" fmla="*/ 35 h 52"/>
                <a:gd name="T42" fmla="*/ 24 w 52"/>
                <a:gd name="T43" fmla="*/ 31 h 52"/>
                <a:gd name="T44" fmla="*/ 19 w 52"/>
                <a:gd name="T45" fmla="*/ 43 h 52"/>
                <a:gd name="T46" fmla="*/ 16 w 52"/>
                <a:gd name="T47" fmla="*/ 50 h 52"/>
                <a:gd name="T48" fmla="*/ 21 w 52"/>
                <a:gd name="T49" fmla="*/ 48 h 52"/>
                <a:gd name="T50" fmla="*/ 32 w 52"/>
                <a:gd name="T51" fmla="*/ 52 h 52"/>
                <a:gd name="T52" fmla="*/ 37 w 52"/>
                <a:gd name="T53" fmla="*/ 37 h 52"/>
                <a:gd name="T54" fmla="*/ 16 w 52"/>
                <a:gd name="T55" fmla="*/ 15 h 52"/>
                <a:gd name="T56" fmla="*/ 13 w 52"/>
                <a:gd name="T57" fmla="*/ 28 h 52"/>
                <a:gd name="T58" fmla="*/ 16 w 52"/>
                <a:gd name="T59" fmla="*/ 35 h 52"/>
                <a:gd name="T60" fmla="*/ 16 w 52"/>
                <a:gd name="T61" fmla="*/ 50 h 52"/>
                <a:gd name="T62" fmla="*/ 14 w 52"/>
                <a:gd name="T63" fmla="*/ 45 h 52"/>
                <a:gd name="T64" fmla="*/ 4 w 52"/>
                <a:gd name="T65" fmla="*/ 40 h 52"/>
                <a:gd name="T66" fmla="*/ 4 w 52"/>
                <a:gd name="T67" fmla="*/ 31 h 52"/>
                <a:gd name="T68" fmla="*/ 1 w 52"/>
                <a:gd name="T69" fmla="*/ 20 h 52"/>
                <a:gd name="T70" fmla="*/ 8 w 52"/>
                <a:gd name="T71" fmla="*/ 14 h 52"/>
                <a:gd name="T72" fmla="*/ 13 w 52"/>
                <a:gd name="T73"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52">
                  <a:moveTo>
                    <a:pt x="43" y="33"/>
                  </a:moveTo>
                  <a:cubicBezTo>
                    <a:pt x="42" y="36"/>
                    <a:pt x="39" y="37"/>
                    <a:pt x="37" y="37"/>
                  </a:cubicBezTo>
                  <a:cubicBezTo>
                    <a:pt x="37" y="50"/>
                    <a:pt x="37" y="50"/>
                    <a:pt x="37" y="50"/>
                  </a:cubicBezTo>
                  <a:cubicBezTo>
                    <a:pt x="40" y="49"/>
                    <a:pt x="40" y="49"/>
                    <a:pt x="40" y="49"/>
                  </a:cubicBezTo>
                  <a:cubicBezTo>
                    <a:pt x="38" y="45"/>
                    <a:pt x="38" y="45"/>
                    <a:pt x="38" y="45"/>
                  </a:cubicBezTo>
                  <a:cubicBezTo>
                    <a:pt x="41" y="44"/>
                    <a:pt x="43" y="42"/>
                    <a:pt x="45" y="39"/>
                  </a:cubicBezTo>
                  <a:cubicBezTo>
                    <a:pt x="49" y="40"/>
                    <a:pt x="49" y="40"/>
                    <a:pt x="49" y="40"/>
                  </a:cubicBezTo>
                  <a:cubicBezTo>
                    <a:pt x="52" y="33"/>
                    <a:pt x="52" y="33"/>
                    <a:pt x="52" y="33"/>
                  </a:cubicBezTo>
                  <a:cubicBezTo>
                    <a:pt x="48" y="31"/>
                    <a:pt x="48" y="31"/>
                    <a:pt x="48" y="31"/>
                  </a:cubicBezTo>
                  <a:cubicBezTo>
                    <a:pt x="49" y="28"/>
                    <a:pt x="49" y="25"/>
                    <a:pt x="49" y="22"/>
                  </a:cubicBezTo>
                  <a:cubicBezTo>
                    <a:pt x="52" y="20"/>
                    <a:pt x="52" y="20"/>
                    <a:pt x="52" y="20"/>
                  </a:cubicBezTo>
                  <a:cubicBezTo>
                    <a:pt x="49" y="13"/>
                    <a:pt x="49" y="13"/>
                    <a:pt x="49" y="13"/>
                  </a:cubicBezTo>
                  <a:cubicBezTo>
                    <a:pt x="45" y="14"/>
                    <a:pt x="45" y="14"/>
                    <a:pt x="45" y="14"/>
                  </a:cubicBezTo>
                  <a:cubicBezTo>
                    <a:pt x="44" y="12"/>
                    <a:pt x="42" y="9"/>
                    <a:pt x="39" y="7"/>
                  </a:cubicBezTo>
                  <a:cubicBezTo>
                    <a:pt x="40" y="4"/>
                    <a:pt x="40" y="4"/>
                    <a:pt x="40" y="4"/>
                  </a:cubicBezTo>
                  <a:cubicBezTo>
                    <a:pt x="37" y="2"/>
                    <a:pt x="37" y="2"/>
                    <a:pt x="37" y="2"/>
                  </a:cubicBezTo>
                  <a:cubicBezTo>
                    <a:pt x="37" y="13"/>
                    <a:pt x="37" y="13"/>
                    <a:pt x="37" y="13"/>
                  </a:cubicBezTo>
                  <a:cubicBezTo>
                    <a:pt x="37" y="15"/>
                    <a:pt x="37" y="16"/>
                    <a:pt x="37" y="18"/>
                  </a:cubicBezTo>
                  <a:cubicBezTo>
                    <a:pt x="37" y="24"/>
                    <a:pt x="37" y="24"/>
                    <a:pt x="37" y="24"/>
                  </a:cubicBezTo>
                  <a:cubicBezTo>
                    <a:pt x="38" y="24"/>
                    <a:pt x="39" y="25"/>
                    <a:pt x="40" y="25"/>
                  </a:cubicBezTo>
                  <a:cubicBezTo>
                    <a:pt x="43" y="26"/>
                    <a:pt x="44" y="30"/>
                    <a:pt x="43" y="33"/>
                  </a:cubicBezTo>
                  <a:close/>
                  <a:moveTo>
                    <a:pt x="37" y="37"/>
                  </a:moveTo>
                  <a:cubicBezTo>
                    <a:pt x="36" y="37"/>
                    <a:pt x="35" y="37"/>
                    <a:pt x="34" y="37"/>
                  </a:cubicBezTo>
                  <a:cubicBezTo>
                    <a:pt x="31" y="35"/>
                    <a:pt x="30" y="32"/>
                    <a:pt x="31" y="28"/>
                  </a:cubicBezTo>
                  <a:cubicBezTo>
                    <a:pt x="32" y="26"/>
                    <a:pt x="34" y="24"/>
                    <a:pt x="37" y="24"/>
                  </a:cubicBezTo>
                  <a:cubicBezTo>
                    <a:pt x="37" y="18"/>
                    <a:pt x="37" y="18"/>
                    <a:pt x="37" y="18"/>
                  </a:cubicBezTo>
                  <a:cubicBezTo>
                    <a:pt x="37" y="18"/>
                    <a:pt x="37" y="18"/>
                    <a:pt x="37" y="18"/>
                  </a:cubicBezTo>
                  <a:cubicBezTo>
                    <a:pt x="35" y="21"/>
                    <a:pt x="32" y="23"/>
                    <a:pt x="28" y="22"/>
                  </a:cubicBezTo>
                  <a:cubicBezTo>
                    <a:pt x="25" y="20"/>
                    <a:pt x="24" y="16"/>
                    <a:pt x="25" y="13"/>
                  </a:cubicBezTo>
                  <a:cubicBezTo>
                    <a:pt x="26" y="10"/>
                    <a:pt x="30" y="8"/>
                    <a:pt x="33" y="10"/>
                  </a:cubicBezTo>
                  <a:cubicBezTo>
                    <a:pt x="35" y="10"/>
                    <a:pt x="36" y="12"/>
                    <a:pt x="37" y="13"/>
                  </a:cubicBezTo>
                  <a:cubicBezTo>
                    <a:pt x="37" y="2"/>
                    <a:pt x="37" y="2"/>
                    <a:pt x="37" y="2"/>
                  </a:cubicBezTo>
                  <a:cubicBezTo>
                    <a:pt x="33" y="1"/>
                    <a:pt x="33" y="1"/>
                    <a:pt x="33" y="1"/>
                  </a:cubicBezTo>
                  <a:cubicBezTo>
                    <a:pt x="31" y="4"/>
                    <a:pt x="31" y="4"/>
                    <a:pt x="31" y="4"/>
                  </a:cubicBezTo>
                  <a:cubicBezTo>
                    <a:pt x="28" y="3"/>
                    <a:pt x="25" y="3"/>
                    <a:pt x="22" y="4"/>
                  </a:cubicBezTo>
                  <a:cubicBezTo>
                    <a:pt x="21" y="0"/>
                    <a:pt x="21" y="0"/>
                    <a:pt x="21" y="0"/>
                  </a:cubicBezTo>
                  <a:cubicBezTo>
                    <a:pt x="16" y="2"/>
                    <a:pt x="16" y="2"/>
                    <a:pt x="16" y="2"/>
                  </a:cubicBezTo>
                  <a:cubicBezTo>
                    <a:pt x="16" y="15"/>
                    <a:pt x="16" y="15"/>
                    <a:pt x="16" y="15"/>
                  </a:cubicBezTo>
                  <a:cubicBezTo>
                    <a:pt x="17" y="15"/>
                    <a:pt x="17" y="15"/>
                    <a:pt x="18" y="16"/>
                  </a:cubicBezTo>
                  <a:cubicBezTo>
                    <a:pt x="21" y="17"/>
                    <a:pt x="23" y="21"/>
                    <a:pt x="22" y="24"/>
                  </a:cubicBezTo>
                  <a:cubicBezTo>
                    <a:pt x="21" y="27"/>
                    <a:pt x="18" y="28"/>
                    <a:pt x="16" y="28"/>
                  </a:cubicBezTo>
                  <a:cubicBezTo>
                    <a:pt x="16" y="35"/>
                    <a:pt x="16" y="35"/>
                    <a:pt x="16" y="35"/>
                  </a:cubicBezTo>
                  <a:cubicBezTo>
                    <a:pt x="16" y="35"/>
                    <a:pt x="16" y="34"/>
                    <a:pt x="16" y="34"/>
                  </a:cubicBezTo>
                  <a:cubicBezTo>
                    <a:pt x="17" y="31"/>
                    <a:pt x="21" y="30"/>
                    <a:pt x="24" y="31"/>
                  </a:cubicBezTo>
                  <a:cubicBezTo>
                    <a:pt x="28" y="32"/>
                    <a:pt x="29" y="36"/>
                    <a:pt x="28" y="39"/>
                  </a:cubicBezTo>
                  <a:cubicBezTo>
                    <a:pt x="26" y="43"/>
                    <a:pt x="22" y="44"/>
                    <a:pt x="19" y="43"/>
                  </a:cubicBezTo>
                  <a:cubicBezTo>
                    <a:pt x="17" y="42"/>
                    <a:pt x="16" y="41"/>
                    <a:pt x="16" y="39"/>
                  </a:cubicBezTo>
                  <a:cubicBezTo>
                    <a:pt x="16" y="50"/>
                    <a:pt x="16" y="50"/>
                    <a:pt x="16" y="50"/>
                  </a:cubicBezTo>
                  <a:cubicBezTo>
                    <a:pt x="20" y="52"/>
                    <a:pt x="20" y="52"/>
                    <a:pt x="20" y="52"/>
                  </a:cubicBezTo>
                  <a:cubicBezTo>
                    <a:pt x="21" y="48"/>
                    <a:pt x="21" y="48"/>
                    <a:pt x="21" y="48"/>
                  </a:cubicBezTo>
                  <a:cubicBezTo>
                    <a:pt x="24" y="49"/>
                    <a:pt x="28" y="49"/>
                    <a:pt x="31" y="48"/>
                  </a:cubicBezTo>
                  <a:cubicBezTo>
                    <a:pt x="32" y="52"/>
                    <a:pt x="32" y="52"/>
                    <a:pt x="32" y="52"/>
                  </a:cubicBezTo>
                  <a:cubicBezTo>
                    <a:pt x="37" y="50"/>
                    <a:pt x="37" y="50"/>
                    <a:pt x="37" y="50"/>
                  </a:cubicBezTo>
                  <a:lnTo>
                    <a:pt x="37" y="37"/>
                  </a:lnTo>
                  <a:close/>
                  <a:moveTo>
                    <a:pt x="16" y="2"/>
                  </a:moveTo>
                  <a:cubicBezTo>
                    <a:pt x="16" y="15"/>
                    <a:pt x="16" y="15"/>
                    <a:pt x="16" y="15"/>
                  </a:cubicBezTo>
                  <a:cubicBezTo>
                    <a:pt x="13" y="15"/>
                    <a:pt x="11" y="17"/>
                    <a:pt x="10" y="19"/>
                  </a:cubicBezTo>
                  <a:cubicBezTo>
                    <a:pt x="8" y="22"/>
                    <a:pt x="10" y="26"/>
                    <a:pt x="13" y="28"/>
                  </a:cubicBezTo>
                  <a:cubicBezTo>
                    <a:pt x="14" y="28"/>
                    <a:pt x="15" y="28"/>
                    <a:pt x="16" y="28"/>
                  </a:cubicBezTo>
                  <a:cubicBezTo>
                    <a:pt x="16" y="35"/>
                    <a:pt x="16" y="35"/>
                    <a:pt x="16" y="35"/>
                  </a:cubicBezTo>
                  <a:cubicBezTo>
                    <a:pt x="15" y="36"/>
                    <a:pt x="15" y="38"/>
                    <a:pt x="16" y="39"/>
                  </a:cubicBezTo>
                  <a:cubicBezTo>
                    <a:pt x="16" y="50"/>
                    <a:pt x="16" y="50"/>
                    <a:pt x="16" y="50"/>
                  </a:cubicBezTo>
                  <a:cubicBezTo>
                    <a:pt x="12" y="49"/>
                    <a:pt x="12" y="49"/>
                    <a:pt x="12" y="49"/>
                  </a:cubicBezTo>
                  <a:cubicBezTo>
                    <a:pt x="14" y="45"/>
                    <a:pt x="14" y="45"/>
                    <a:pt x="14" y="45"/>
                  </a:cubicBezTo>
                  <a:cubicBezTo>
                    <a:pt x="11" y="43"/>
                    <a:pt x="9" y="41"/>
                    <a:pt x="7" y="38"/>
                  </a:cubicBezTo>
                  <a:cubicBezTo>
                    <a:pt x="4" y="40"/>
                    <a:pt x="4" y="40"/>
                    <a:pt x="4" y="40"/>
                  </a:cubicBezTo>
                  <a:cubicBezTo>
                    <a:pt x="0" y="32"/>
                    <a:pt x="0" y="32"/>
                    <a:pt x="0" y="32"/>
                  </a:cubicBezTo>
                  <a:cubicBezTo>
                    <a:pt x="4" y="31"/>
                    <a:pt x="4" y="31"/>
                    <a:pt x="4" y="31"/>
                  </a:cubicBezTo>
                  <a:cubicBezTo>
                    <a:pt x="4" y="28"/>
                    <a:pt x="4" y="24"/>
                    <a:pt x="4" y="21"/>
                  </a:cubicBezTo>
                  <a:cubicBezTo>
                    <a:pt x="1" y="20"/>
                    <a:pt x="1" y="20"/>
                    <a:pt x="1" y="20"/>
                  </a:cubicBezTo>
                  <a:cubicBezTo>
                    <a:pt x="4" y="12"/>
                    <a:pt x="4" y="12"/>
                    <a:pt x="4" y="12"/>
                  </a:cubicBezTo>
                  <a:cubicBezTo>
                    <a:pt x="8" y="14"/>
                    <a:pt x="8" y="14"/>
                    <a:pt x="8" y="14"/>
                  </a:cubicBezTo>
                  <a:cubicBezTo>
                    <a:pt x="9" y="11"/>
                    <a:pt x="12" y="9"/>
                    <a:pt x="14" y="7"/>
                  </a:cubicBezTo>
                  <a:cubicBezTo>
                    <a:pt x="13" y="3"/>
                    <a:pt x="13" y="3"/>
                    <a:pt x="13" y="3"/>
                  </a:cubicBezTo>
                  <a:lnTo>
                    <a:pt x="16" y="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32"/>
            <p:cNvSpPr>
              <a:spLocks noEditPoints="1"/>
            </p:cNvSpPr>
            <p:nvPr/>
          </p:nvSpPr>
          <p:spPr bwMode="auto">
            <a:xfrm>
              <a:off x="1771641" y="676481"/>
              <a:ext cx="428465" cy="426375"/>
            </a:xfrm>
            <a:custGeom>
              <a:avLst/>
              <a:gdLst>
                <a:gd name="T0" fmla="*/ 19 w 38"/>
                <a:gd name="T1" fmla="*/ 38 h 38"/>
                <a:gd name="T2" fmla="*/ 22 w 38"/>
                <a:gd name="T3" fmla="*/ 38 h 38"/>
                <a:gd name="T4" fmla="*/ 22 w 38"/>
                <a:gd name="T5" fmla="*/ 35 h 38"/>
                <a:gd name="T6" fmla="*/ 28 w 38"/>
                <a:gd name="T7" fmla="*/ 33 h 38"/>
                <a:gd name="T8" fmla="*/ 30 w 38"/>
                <a:gd name="T9" fmla="*/ 35 h 38"/>
                <a:gd name="T10" fmla="*/ 35 w 38"/>
                <a:gd name="T11" fmla="*/ 31 h 38"/>
                <a:gd name="T12" fmla="*/ 33 w 38"/>
                <a:gd name="T13" fmla="*/ 29 h 38"/>
                <a:gd name="T14" fmla="*/ 35 w 38"/>
                <a:gd name="T15" fmla="*/ 22 h 38"/>
                <a:gd name="T16" fmla="*/ 38 w 38"/>
                <a:gd name="T17" fmla="*/ 22 h 38"/>
                <a:gd name="T18" fmla="*/ 38 w 38"/>
                <a:gd name="T19" fmla="*/ 16 h 38"/>
                <a:gd name="T20" fmla="*/ 35 w 38"/>
                <a:gd name="T21" fmla="*/ 16 h 38"/>
                <a:gd name="T22" fmla="*/ 33 w 38"/>
                <a:gd name="T23" fmla="*/ 10 h 38"/>
                <a:gd name="T24" fmla="*/ 35 w 38"/>
                <a:gd name="T25" fmla="*/ 8 h 38"/>
                <a:gd name="T26" fmla="*/ 30 w 38"/>
                <a:gd name="T27" fmla="*/ 4 h 38"/>
                <a:gd name="T28" fmla="*/ 28 w 38"/>
                <a:gd name="T29" fmla="*/ 6 h 38"/>
                <a:gd name="T30" fmla="*/ 22 w 38"/>
                <a:gd name="T31" fmla="*/ 3 h 38"/>
                <a:gd name="T32" fmla="*/ 22 w 38"/>
                <a:gd name="T33" fmla="*/ 0 h 38"/>
                <a:gd name="T34" fmla="*/ 19 w 38"/>
                <a:gd name="T35" fmla="*/ 0 h 38"/>
                <a:gd name="T36" fmla="*/ 19 w 38"/>
                <a:gd name="T37" fmla="*/ 7 h 38"/>
                <a:gd name="T38" fmla="*/ 31 w 38"/>
                <a:gd name="T39" fmla="*/ 19 h 38"/>
                <a:gd name="T40" fmla="*/ 19 w 38"/>
                <a:gd name="T41" fmla="*/ 31 h 38"/>
                <a:gd name="T42" fmla="*/ 19 w 38"/>
                <a:gd name="T43" fmla="*/ 38 h 38"/>
                <a:gd name="T44" fmla="*/ 6 w 38"/>
                <a:gd name="T45" fmla="*/ 29 h 38"/>
                <a:gd name="T46" fmla="*/ 4 w 38"/>
                <a:gd name="T47" fmla="*/ 31 h 38"/>
                <a:gd name="T48" fmla="*/ 8 w 38"/>
                <a:gd name="T49" fmla="*/ 35 h 38"/>
                <a:gd name="T50" fmla="*/ 10 w 38"/>
                <a:gd name="T51" fmla="*/ 33 h 38"/>
                <a:gd name="T52" fmla="*/ 16 w 38"/>
                <a:gd name="T53" fmla="*/ 35 h 38"/>
                <a:gd name="T54" fmla="*/ 16 w 38"/>
                <a:gd name="T55" fmla="*/ 38 h 38"/>
                <a:gd name="T56" fmla="*/ 19 w 38"/>
                <a:gd name="T57" fmla="*/ 38 h 38"/>
                <a:gd name="T58" fmla="*/ 19 w 38"/>
                <a:gd name="T59" fmla="*/ 31 h 38"/>
                <a:gd name="T60" fmla="*/ 19 w 38"/>
                <a:gd name="T61" fmla="*/ 31 h 38"/>
                <a:gd name="T62" fmla="*/ 7 w 38"/>
                <a:gd name="T63" fmla="*/ 19 h 38"/>
                <a:gd name="T64" fmla="*/ 19 w 38"/>
                <a:gd name="T65" fmla="*/ 7 h 38"/>
                <a:gd name="T66" fmla="*/ 19 w 38"/>
                <a:gd name="T67" fmla="*/ 7 h 38"/>
                <a:gd name="T68" fmla="*/ 19 w 38"/>
                <a:gd name="T69" fmla="*/ 7 h 38"/>
                <a:gd name="T70" fmla="*/ 19 w 38"/>
                <a:gd name="T71" fmla="*/ 0 h 38"/>
                <a:gd name="T72" fmla="*/ 16 w 38"/>
                <a:gd name="T73" fmla="*/ 0 h 38"/>
                <a:gd name="T74" fmla="*/ 16 w 38"/>
                <a:gd name="T75" fmla="*/ 3 h 38"/>
                <a:gd name="T76" fmla="*/ 10 w 38"/>
                <a:gd name="T77" fmla="*/ 6 h 38"/>
                <a:gd name="T78" fmla="*/ 8 w 38"/>
                <a:gd name="T79" fmla="*/ 4 h 38"/>
                <a:gd name="T80" fmla="*/ 4 w 38"/>
                <a:gd name="T81" fmla="*/ 8 h 38"/>
                <a:gd name="T82" fmla="*/ 6 w 38"/>
                <a:gd name="T83" fmla="*/ 10 h 38"/>
                <a:gd name="T84" fmla="*/ 3 w 38"/>
                <a:gd name="T85" fmla="*/ 16 h 38"/>
                <a:gd name="T86" fmla="*/ 0 w 38"/>
                <a:gd name="T87" fmla="*/ 16 h 38"/>
                <a:gd name="T88" fmla="*/ 0 w 38"/>
                <a:gd name="T89" fmla="*/ 22 h 38"/>
                <a:gd name="T90" fmla="*/ 3 w 38"/>
                <a:gd name="T91" fmla="*/ 22 h 38"/>
                <a:gd name="T92" fmla="*/ 6 w 38"/>
                <a:gd name="T93"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 h="38">
                  <a:moveTo>
                    <a:pt x="19" y="38"/>
                  </a:moveTo>
                  <a:cubicBezTo>
                    <a:pt x="22" y="38"/>
                    <a:pt x="22" y="38"/>
                    <a:pt x="22" y="38"/>
                  </a:cubicBezTo>
                  <a:cubicBezTo>
                    <a:pt x="22" y="35"/>
                    <a:pt x="22" y="35"/>
                    <a:pt x="22" y="35"/>
                  </a:cubicBezTo>
                  <a:cubicBezTo>
                    <a:pt x="25" y="35"/>
                    <a:pt x="27" y="34"/>
                    <a:pt x="28" y="33"/>
                  </a:cubicBezTo>
                  <a:cubicBezTo>
                    <a:pt x="30" y="35"/>
                    <a:pt x="30" y="35"/>
                    <a:pt x="30" y="35"/>
                  </a:cubicBezTo>
                  <a:cubicBezTo>
                    <a:pt x="35" y="31"/>
                    <a:pt x="35" y="31"/>
                    <a:pt x="35" y="31"/>
                  </a:cubicBezTo>
                  <a:cubicBezTo>
                    <a:pt x="33" y="29"/>
                    <a:pt x="33" y="29"/>
                    <a:pt x="33" y="29"/>
                  </a:cubicBezTo>
                  <a:cubicBezTo>
                    <a:pt x="34" y="27"/>
                    <a:pt x="35" y="25"/>
                    <a:pt x="35" y="22"/>
                  </a:cubicBezTo>
                  <a:cubicBezTo>
                    <a:pt x="38" y="22"/>
                    <a:pt x="38" y="22"/>
                    <a:pt x="38" y="22"/>
                  </a:cubicBezTo>
                  <a:cubicBezTo>
                    <a:pt x="38" y="16"/>
                    <a:pt x="38" y="16"/>
                    <a:pt x="38" y="16"/>
                  </a:cubicBezTo>
                  <a:cubicBezTo>
                    <a:pt x="35" y="16"/>
                    <a:pt x="35" y="16"/>
                    <a:pt x="35" y="16"/>
                  </a:cubicBezTo>
                  <a:cubicBezTo>
                    <a:pt x="35" y="14"/>
                    <a:pt x="34" y="12"/>
                    <a:pt x="33" y="10"/>
                  </a:cubicBezTo>
                  <a:cubicBezTo>
                    <a:pt x="35" y="8"/>
                    <a:pt x="35" y="8"/>
                    <a:pt x="35" y="8"/>
                  </a:cubicBezTo>
                  <a:cubicBezTo>
                    <a:pt x="30" y="4"/>
                    <a:pt x="30" y="4"/>
                    <a:pt x="30" y="4"/>
                  </a:cubicBezTo>
                  <a:cubicBezTo>
                    <a:pt x="28" y="6"/>
                    <a:pt x="28" y="6"/>
                    <a:pt x="28" y="6"/>
                  </a:cubicBezTo>
                  <a:cubicBezTo>
                    <a:pt x="27" y="5"/>
                    <a:pt x="25" y="4"/>
                    <a:pt x="22" y="3"/>
                  </a:cubicBezTo>
                  <a:cubicBezTo>
                    <a:pt x="22" y="0"/>
                    <a:pt x="22" y="0"/>
                    <a:pt x="22" y="0"/>
                  </a:cubicBezTo>
                  <a:cubicBezTo>
                    <a:pt x="19" y="0"/>
                    <a:pt x="19" y="0"/>
                    <a:pt x="19" y="0"/>
                  </a:cubicBezTo>
                  <a:cubicBezTo>
                    <a:pt x="19" y="7"/>
                    <a:pt x="19" y="7"/>
                    <a:pt x="19" y="7"/>
                  </a:cubicBezTo>
                  <a:cubicBezTo>
                    <a:pt x="26" y="7"/>
                    <a:pt x="31" y="13"/>
                    <a:pt x="31" y="19"/>
                  </a:cubicBezTo>
                  <a:cubicBezTo>
                    <a:pt x="31" y="26"/>
                    <a:pt x="26" y="31"/>
                    <a:pt x="19" y="31"/>
                  </a:cubicBezTo>
                  <a:lnTo>
                    <a:pt x="19" y="38"/>
                  </a:lnTo>
                  <a:close/>
                  <a:moveTo>
                    <a:pt x="6" y="29"/>
                  </a:moveTo>
                  <a:cubicBezTo>
                    <a:pt x="4" y="31"/>
                    <a:pt x="4" y="31"/>
                    <a:pt x="4" y="31"/>
                  </a:cubicBezTo>
                  <a:cubicBezTo>
                    <a:pt x="8" y="35"/>
                    <a:pt x="8" y="35"/>
                    <a:pt x="8" y="35"/>
                  </a:cubicBezTo>
                  <a:cubicBezTo>
                    <a:pt x="10" y="33"/>
                    <a:pt x="10" y="33"/>
                    <a:pt x="10" y="33"/>
                  </a:cubicBezTo>
                  <a:cubicBezTo>
                    <a:pt x="12" y="34"/>
                    <a:pt x="14" y="35"/>
                    <a:pt x="16" y="35"/>
                  </a:cubicBezTo>
                  <a:cubicBezTo>
                    <a:pt x="16" y="38"/>
                    <a:pt x="16" y="38"/>
                    <a:pt x="16" y="38"/>
                  </a:cubicBezTo>
                  <a:cubicBezTo>
                    <a:pt x="19" y="38"/>
                    <a:pt x="19" y="38"/>
                    <a:pt x="19" y="38"/>
                  </a:cubicBezTo>
                  <a:cubicBezTo>
                    <a:pt x="19" y="31"/>
                    <a:pt x="19" y="31"/>
                    <a:pt x="19" y="31"/>
                  </a:cubicBezTo>
                  <a:cubicBezTo>
                    <a:pt x="19" y="31"/>
                    <a:pt x="19" y="31"/>
                    <a:pt x="19" y="31"/>
                  </a:cubicBezTo>
                  <a:cubicBezTo>
                    <a:pt x="13" y="31"/>
                    <a:pt x="7" y="26"/>
                    <a:pt x="7" y="19"/>
                  </a:cubicBezTo>
                  <a:cubicBezTo>
                    <a:pt x="7" y="13"/>
                    <a:pt x="13" y="7"/>
                    <a:pt x="19" y="7"/>
                  </a:cubicBezTo>
                  <a:cubicBezTo>
                    <a:pt x="19" y="7"/>
                    <a:pt x="19" y="7"/>
                    <a:pt x="19" y="7"/>
                  </a:cubicBezTo>
                  <a:cubicBezTo>
                    <a:pt x="19" y="7"/>
                    <a:pt x="19" y="7"/>
                    <a:pt x="19" y="7"/>
                  </a:cubicBezTo>
                  <a:cubicBezTo>
                    <a:pt x="19" y="0"/>
                    <a:pt x="19" y="0"/>
                    <a:pt x="19" y="0"/>
                  </a:cubicBezTo>
                  <a:cubicBezTo>
                    <a:pt x="16" y="0"/>
                    <a:pt x="16" y="0"/>
                    <a:pt x="16" y="0"/>
                  </a:cubicBezTo>
                  <a:cubicBezTo>
                    <a:pt x="16" y="3"/>
                    <a:pt x="16" y="3"/>
                    <a:pt x="16" y="3"/>
                  </a:cubicBezTo>
                  <a:cubicBezTo>
                    <a:pt x="14" y="4"/>
                    <a:pt x="12" y="5"/>
                    <a:pt x="10" y="6"/>
                  </a:cubicBezTo>
                  <a:cubicBezTo>
                    <a:pt x="8" y="4"/>
                    <a:pt x="8" y="4"/>
                    <a:pt x="8" y="4"/>
                  </a:cubicBezTo>
                  <a:cubicBezTo>
                    <a:pt x="4" y="8"/>
                    <a:pt x="4" y="8"/>
                    <a:pt x="4" y="8"/>
                  </a:cubicBezTo>
                  <a:cubicBezTo>
                    <a:pt x="6" y="10"/>
                    <a:pt x="6" y="10"/>
                    <a:pt x="6" y="10"/>
                  </a:cubicBezTo>
                  <a:cubicBezTo>
                    <a:pt x="4" y="12"/>
                    <a:pt x="4" y="14"/>
                    <a:pt x="3" y="16"/>
                  </a:cubicBezTo>
                  <a:cubicBezTo>
                    <a:pt x="0" y="16"/>
                    <a:pt x="0" y="16"/>
                    <a:pt x="0" y="16"/>
                  </a:cubicBezTo>
                  <a:cubicBezTo>
                    <a:pt x="0" y="22"/>
                    <a:pt x="0" y="22"/>
                    <a:pt x="0" y="22"/>
                  </a:cubicBezTo>
                  <a:cubicBezTo>
                    <a:pt x="3" y="22"/>
                    <a:pt x="3" y="22"/>
                    <a:pt x="3" y="22"/>
                  </a:cubicBezTo>
                  <a:cubicBezTo>
                    <a:pt x="4" y="25"/>
                    <a:pt x="4" y="27"/>
                    <a:pt x="6" y="2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33"/>
            <p:cNvSpPr>
              <a:spLocks noEditPoints="1"/>
            </p:cNvSpPr>
            <p:nvPr/>
          </p:nvSpPr>
          <p:spPr bwMode="auto">
            <a:xfrm>
              <a:off x="1369302" y="2647423"/>
              <a:ext cx="752427" cy="748247"/>
            </a:xfrm>
            <a:custGeom>
              <a:avLst/>
              <a:gdLst>
                <a:gd name="T0" fmla="*/ 33 w 67"/>
                <a:gd name="T1" fmla="*/ 0 h 67"/>
                <a:gd name="T2" fmla="*/ 46 w 67"/>
                <a:gd name="T3" fmla="*/ 2 h 67"/>
                <a:gd name="T4" fmla="*/ 44 w 67"/>
                <a:gd name="T5" fmla="*/ 7 h 67"/>
                <a:gd name="T6" fmla="*/ 53 w 67"/>
                <a:gd name="T7" fmla="*/ 13 h 67"/>
                <a:gd name="T8" fmla="*/ 57 w 67"/>
                <a:gd name="T9" fmla="*/ 9 h 67"/>
                <a:gd name="T10" fmla="*/ 64 w 67"/>
                <a:gd name="T11" fmla="*/ 20 h 67"/>
                <a:gd name="T12" fmla="*/ 59 w 67"/>
                <a:gd name="T13" fmla="*/ 22 h 67"/>
                <a:gd name="T14" fmla="*/ 61 w 67"/>
                <a:gd name="T15" fmla="*/ 33 h 67"/>
                <a:gd name="T16" fmla="*/ 67 w 67"/>
                <a:gd name="T17" fmla="*/ 33 h 67"/>
                <a:gd name="T18" fmla="*/ 64 w 67"/>
                <a:gd name="T19" fmla="*/ 46 h 67"/>
                <a:gd name="T20" fmla="*/ 59 w 67"/>
                <a:gd name="T21" fmla="*/ 44 h 67"/>
                <a:gd name="T22" fmla="*/ 53 w 67"/>
                <a:gd name="T23" fmla="*/ 53 h 67"/>
                <a:gd name="T24" fmla="*/ 57 w 67"/>
                <a:gd name="T25" fmla="*/ 57 h 67"/>
                <a:gd name="T26" fmla="*/ 46 w 67"/>
                <a:gd name="T27" fmla="*/ 64 h 67"/>
                <a:gd name="T28" fmla="*/ 44 w 67"/>
                <a:gd name="T29" fmla="*/ 59 h 67"/>
                <a:gd name="T30" fmla="*/ 33 w 67"/>
                <a:gd name="T31" fmla="*/ 61 h 67"/>
                <a:gd name="T32" fmla="*/ 33 w 67"/>
                <a:gd name="T33" fmla="*/ 55 h 67"/>
                <a:gd name="T34" fmla="*/ 55 w 67"/>
                <a:gd name="T35" fmla="*/ 33 h 67"/>
                <a:gd name="T36" fmla="*/ 33 w 67"/>
                <a:gd name="T37" fmla="*/ 11 h 67"/>
                <a:gd name="T38" fmla="*/ 33 w 67"/>
                <a:gd name="T39" fmla="*/ 0 h 67"/>
                <a:gd name="T40" fmla="*/ 14 w 67"/>
                <a:gd name="T41" fmla="*/ 53 h 67"/>
                <a:gd name="T42" fmla="*/ 10 w 67"/>
                <a:gd name="T43" fmla="*/ 57 h 67"/>
                <a:gd name="T44" fmla="*/ 3 w 67"/>
                <a:gd name="T45" fmla="*/ 46 h 67"/>
                <a:gd name="T46" fmla="*/ 7 w 67"/>
                <a:gd name="T47" fmla="*/ 44 h 67"/>
                <a:gd name="T48" fmla="*/ 5 w 67"/>
                <a:gd name="T49" fmla="*/ 33 h 67"/>
                <a:gd name="T50" fmla="*/ 0 w 67"/>
                <a:gd name="T51" fmla="*/ 33 h 67"/>
                <a:gd name="T52" fmla="*/ 3 w 67"/>
                <a:gd name="T53" fmla="*/ 20 h 67"/>
                <a:gd name="T54" fmla="*/ 7 w 67"/>
                <a:gd name="T55" fmla="*/ 22 h 67"/>
                <a:gd name="T56" fmla="*/ 14 w 67"/>
                <a:gd name="T57" fmla="*/ 13 h 67"/>
                <a:gd name="T58" fmla="*/ 10 w 67"/>
                <a:gd name="T59" fmla="*/ 9 h 67"/>
                <a:gd name="T60" fmla="*/ 21 w 67"/>
                <a:gd name="T61" fmla="*/ 2 h 67"/>
                <a:gd name="T62" fmla="*/ 23 w 67"/>
                <a:gd name="T63" fmla="*/ 7 h 67"/>
                <a:gd name="T64" fmla="*/ 33 w 67"/>
                <a:gd name="T65" fmla="*/ 5 h 67"/>
                <a:gd name="T66" fmla="*/ 33 w 67"/>
                <a:gd name="T67" fmla="*/ 0 h 67"/>
                <a:gd name="T68" fmla="*/ 33 w 67"/>
                <a:gd name="T69" fmla="*/ 0 h 67"/>
                <a:gd name="T70" fmla="*/ 33 w 67"/>
                <a:gd name="T71" fmla="*/ 11 h 67"/>
                <a:gd name="T72" fmla="*/ 33 w 67"/>
                <a:gd name="T73" fmla="*/ 11 h 67"/>
                <a:gd name="T74" fmla="*/ 12 w 67"/>
                <a:gd name="T75" fmla="*/ 33 h 67"/>
                <a:gd name="T76" fmla="*/ 33 w 67"/>
                <a:gd name="T77" fmla="*/ 55 h 67"/>
                <a:gd name="T78" fmla="*/ 33 w 67"/>
                <a:gd name="T79" fmla="*/ 55 h 67"/>
                <a:gd name="T80" fmla="*/ 33 w 67"/>
                <a:gd name="T81" fmla="*/ 61 h 67"/>
                <a:gd name="T82" fmla="*/ 33 w 67"/>
                <a:gd name="T83" fmla="*/ 61 h 67"/>
                <a:gd name="T84" fmla="*/ 33 w 67"/>
                <a:gd name="T85" fmla="*/ 67 h 67"/>
                <a:gd name="T86" fmla="*/ 21 w 67"/>
                <a:gd name="T87" fmla="*/ 64 h 67"/>
                <a:gd name="T88" fmla="*/ 23 w 67"/>
                <a:gd name="T89" fmla="*/ 59 h 67"/>
                <a:gd name="T90" fmla="*/ 14 w 67"/>
                <a:gd name="T91" fmla="*/ 5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 h="67">
                  <a:moveTo>
                    <a:pt x="33" y="0"/>
                  </a:moveTo>
                  <a:cubicBezTo>
                    <a:pt x="38" y="0"/>
                    <a:pt x="42" y="1"/>
                    <a:pt x="46" y="2"/>
                  </a:cubicBezTo>
                  <a:cubicBezTo>
                    <a:pt x="44" y="7"/>
                    <a:pt x="44" y="7"/>
                    <a:pt x="44" y="7"/>
                  </a:cubicBezTo>
                  <a:cubicBezTo>
                    <a:pt x="48" y="9"/>
                    <a:pt x="51" y="11"/>
                    <a:pt x="53" y="13"/>
                  </a:cubicBezTo>
                  <a:cubicBezTo>
                    <a:pt x="57" y="9"/>
                    <a:pt x="57" y="9"/>
                    <a:pt x="57" y="9"/>
                  </a:cubicBezTo>
                  <a:cubicBezTo>
                    <a:pt x="60" y="13"/>
                    <a:pt x="63" y="16"/>
                    <a:pt x="64" y="20"/>
                  </a:cubicBezTo>
                  <a:cubicBezTo>
                    <a:pt x="59" y="22"/>
                    <a:pt x="59" y="22"/>
                    <a:pt x="59" y="22"/>
                  </a:cubicBezTo>
                  <a:cubicBezTo>
                    <a:pt x="61" y="26"/>
                    <a:pt x="61" y="29"/>
                    <a:pt x="61" y="33"/>
                  </a:cubicBezTo>
                  <a:cubicBezTo>
                    <a:pt x="67" y="33"/>
                    <a:pt x="67" y="33"/>
                    <a:pt x="67" y="33"/>
                  </a:cubicBezTo>
                  <a:cubicBezTo>
                    <a:pt x="67" y="38"/>
                    <a:pt x="66" y="42"/>
                    <a:pt x="64" y="46"/>
                  </a:cubicBezTo>
                  <a:cubicBezTo>
                    <a:pt x="59" y="44"/>
                    <a:pt x="59" y="44"/>
                    <a:pt x="59" y="44"/>
                  </a:cubicBezTo>
                  <a:cubicBezTo>
                    <a:pt x="58" y="47"/>
                    <a:pt x="56" y="50"/>
                    <a:pt x="53" y="53"/>
                  </a:cubicBezTo>
                  <a:cubicBezTo>
                    <a:pt x="57" y="57"/>
                    <a:pt x="57" y="57"/>
                    <a:pt x="57" y="57"/>
                  </a:cubicBezTo>
                  <a:cubicBezTo>
                    <a:pt x="54" y="60"/>
                    <a:pt x="50" y="62"/>
                    <a:pt x="46" y="64"/>
                  </a:cubicBezTo>
                  <a:cubicBezTo>
                    <a:pt x="44" y="59"/>
                    <a:pt x="44" y="59"/>
                    <a:pt x="44" y="59"/>
                  </a:cubicBezTo>
                  <a:cubicBezTo>
                    <a:pt x="41" y="60"/>
                    <a:pt x="37" y="61"/>
                    <a:pt x="33" y="61"/>
                  </a:cubicBezTo>
                  <a:cubicBezTo>
                    <a:pt x="33" y="55"/>
                    <a:pt x="33" y="55"/>
                    <a:pt x="33" y="55"/>
                  </a:cubicBezTo>
                  <a:cubicBezTo>
                    <a:pt x="45" y="55"/>
                    <a:pt x="55" y="45"/>
                    <a:pt x="55" y="33"/>
                  </a:cubicBezTo>
                  <a:cubicBezTo>
                    <a:pt x="55" y="21"/>
                    <a:pt x="45" y="11"/>
                    <a:pt x="33" y="11"/>
                  </a:cubicBezTo>
                  <a:lnTo>
                    <a:pt x="33" y="0"/>
                  </a:lnTo>
                  <a:close/>
                  <a:moveTo>
                    <a:pt x="14" y="53"/>
                  </a:moveTo>
                  <a:cubicBezTo>
                    <a:pt x="10" y="57"/>
                    <a:pt x="10" y="57"/>
                    <a:pt x="10" y="57"/>
                  </a:cubicBezTo>
                  <a:cubicBezTo>
                    <a:pt x="7" y="54"/>
                    <a:pt x="4" y="50"/>
                    <a:pt x="3" y="46"/>
                  </a:cubicBezTo>
                  <a:cubicBezTo>
                    <a:pt x="7" y="44"/>
                    <a:pt x="7" y="44"/>
                    <a:pt x="7" y="44"/>
                  </a:cubicBezTo>
                  <a:cubicBezTo>
                    <a:pt x="6" y="41"/>
                    <a:pt x="5" y="37"/>
                    <a:pt x="5" y="33"/>
                  </a:cubicBezTo>
                  <a:cubicBezTo>
                    <a:pt x="0" y="33"/>
                    <a:pt x="0" y="33"/>
                    <a:pt x="0" y="33"/>
                  </a:cubicBezTo>
                  <a:cubicBezTo>
                    <a:pt x="0" y="29"/>
                    <a:pt x="1" y="24"/>
                    <a:pt x="3" y="20"/>
                  </a:cubicBezTo>
                  <a:cubicBezTo>
                    <a:pt x="7" y="22"/>
                    <a:pt x="7" y="22"/>
                    <a:pt x="7" y="22"/>
                  </a:cubicBezTo>
                  <a:cubicBezTo>
                    <a:pt x="9" y="19"/>
                    <a:pt x="11" y="16"/>
                    <a:pt x="14" y="13"/>
                  </a:cubicBezTo>
                  <a:cubicBezTo>
                    <a:pt x="10" y="9"/>
                    <a:pt x="10" y="9"/>
                    <a:pt x="10" y="9"/>
                  </a:cubicBezTo>
                  <a:cubicBezTo>
                    <a:pt x="13" y="6"/>
                    <a:pt x="17" y="4"/>
                    <a:pt x="21" y="2"/>
                  </a:cubicBezTo>
                  <a:cubicBezTo>
                    <a:pt x="23" y="7"/>
                    <a:pt x="23" y="7"/>
                    <a:pt x="23" y="7"/>
                  </a:cubicBezTo>
                  <a:cubicBezTo>
                    <a:pt x="26" y="6"/>
                    <a:pt x="30" y="5"/>
                    <a:pt x="33" y="5"/>
                  </a:cubicBezTo>
                  <a:cubicBezTo>
                    <a:pt x="33" y="0"/>
                    <a:pt x="33" y="0"/>
                    <a:pt x="33" y="0"/>
                  </a:cubicBezTo>
                  <a:cubicBezTo>
                    <a:pt x="33" y="0"/>
                    <a:pt x="33" y="0"/>
                    <a:pt x="33" y="0"/>
                  </a:cubicBezTo>
                  <a:cubicBezTo>
                    <a:pt x="33" y="11"/>
                    <a:pt x="33" y="11"/>
                    <a:pt x="33" y="11"/>
                  </a:cubicBezTo>
                  <a:cubicBezTo>
                    <a:pt x="33" y="11"/>
                    <a:pt x="33" y="11"/>
                    <a:pt x="33" y="11"/>
                  </a:cubicBezTo>
                  <a:cubicBezTo>
                    <a:pt x="21" y="11"/>
                    <a:pt x="12" y="21"/>
                    <a:pt x="12" y="33"/>
                  </a:cubicBezTo>
                  <a:cubicBezTo>
                    <a:pt x="12" y="45"/>
                    <a:pt x="21" y="55"/>
                    <a:pt x="33" y="55"/>
                  </a:cubicBezTo>
                  <a:cubicBezTo>
                    <a:pt x="33" y="55"/>
                    <a:pt x="33" y="55"/>
                    <a:pt x="33" y="55"/>
                  </a:cubicBezTo>
                  <a:cubicBezTo>
                    <a:pt x="33" y="61"/>
                    <a:pt x="33" y="61"/>
                    <a:pt x="33" y="61"/>
                  </a:cubicBezTo>
                  <a:cubicBezTo>
                    <a:pt x="33" y="61"/>
                    <a:pt x="33" y="61"/>
                    <a:pt x="33" y="61"/>
                  </a:cubicBezTo>
                  <a:cubicBezTo>
                    <a:pt x="33" y="67"/>
                    <a:pt x="33" y="67"/>
                    <a:pt x="33" y="67"/>
                  </a:cubicBezTo>
                  <a:cubicBezTo>
                    <a:pt x="29" y="67"/>
                    <a:pt x="25" y="66"/>
                    <a:pt x="21" y="64"/>
                  </a:cubicBezTo>
                  <a:cubicBezTo>
                    <a:pt x="23" y="59"/>
                    <a:pt x="23" y="59"/>
                    <a:pt x="23" y="59"/>
                  </a:cubicBezTo>
                  <a:cubicBezTo>
                    <a:pt x="19" y="58"/>
                    <a:pt x="16" y="56"/>
                    <a:pt x="14" y="5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34"/>
            <p:cNvSpPr>
              <a:spLocks/>
            </p:cNvSpPr>
            <p:nvPr/>
          </p:nvSpPr>
          <p:spPr bwMode="auto">
            <a:xfrm>
              <a:off x="1446635" y="2724755"/>
              <a:ext cx="595671" cy="583130"/>
            </a:xfrm>
            <a:custGeom>
              <a:avLst/>
              <a:gdLst>
                <a:gd name="T0" fmla="*/ 151 w 285"/>
                <a:gd name="T1" fmla="*/ 129 h 279"/>
                <a:gd name="T2" fmla="*/ 258 w 285"/>
                <a:gd name="T3" fmla="*/ 59 h 279"/>
                <a:gd name="T4" fmla="*/ 264 w 285"/>
                <a:gd name="T5" fmla="*/ 64 h 279"/>
                <a:gd name="T6" fmla="*/ 156 w 285"/>
                <a:gd name="T7" fmla="*/ 134 h 279"/>
                <a:gd name="T8" fmla="*/ 280 w 285"/>
                <a:gd name="T9" fmla="*/ 113 h 279"/>
                <a:gd name="T10" fmla="*/ 285 w 285"/>
                <a:gd name="T11" fmla="*/ 118 h 279"/>
                <a:gd name="T12" fmla="*/ 156 w 285"/>
                <a:gd name="T13" fmla="*/ 139 h 279"/>
                <a:gd name="T14" fmla="*/ 285 w 285"/>
                <a:gd name="T15" fmla="*/ 166 h 279"/>
                <a:gd name="T16" fmla="*/ 280 w 285"/>
                <a:gd name="T17" fmla="*/ 171 h 279"/>
                <a:gd name="T18" fmla="*/ 156 w 285"/>
                <a:gd name="T19" fmla="*/ 145 h 279"/>
                <a:gd name="T20" fmla="*/ 264 w 285"/>
                <a:gd name="T21" fmla="*/ 220 h 279"/>
                <a:gd name="T22" fmla="*/ 258 w 285"/>
                <a:gd name="T23" fmla="*/ 225 h 279"/>
                <a:gd name="T24" fmla="*/ 151 w 285"/>
                <a:gd name="T25" fmla="*/ 150 h 279"/>
                <a:gd name="T26" fmla="*/ 221 w 285"/>
                <a:gd name="T27" fmla="*/ 257 h 279"/>
                <a:gd name="T28" fmla="*/ 221 w 285"/>
                <a:gd name="T29" fmla="*/ 262 h 279"/>
                <a:gd name="T30" fmla="*/ 145 w 285"/>
                <a:gd name="T31" fmla="*/ 155 h 279"/>
                <a:gd name="T32" fmla="*/ 172 w 285"/>
                <a:gd name="T33" fmla="*/ 279 h 279"/>
                <a:gd name="T34" fmla="*/ 167 w 285"/>
                <a:gd name="T35" fmla="*/ 279 h 279"/>
                <a:gd name="T36" fmla="*/ 140 w 285"/>
                <a:gd name="T37" fmla="*/ 155 h 279"/>
                <a:gd name="T38" fmla="*/ 118 w 285"/>
                <a:gd name="T39" fmla="*/ 279 h 279"/>
                <a:gd name="T40" fmla="*/ 108 w 285"/>
                <a:gd name="T41" fmla="*/ 279 h 279"/>
                <a:gd name="T42" fmla="*/ 135 w 285"/>
                <a:gd name="T43" fmla="*/ 155 h 279"/>
                <a:gd name="T44" fmla="*/ 65 w 285"/>
                <a:gd name="T45" fmla="*/ 257 h 279"/>
                <a:gd name="T46" fmla="*/ 59 w 285"/>
                <a:gd name="T47" fmla="*/ 257 h 279"/>
                <a:gd name="T48" fmla="*/ 129 w 285"/>
                <a:gd name="T49" fmla="*/ 150 h 279"/>
                <a:gd name="T50" fmla="*/ 22 w 285"/>
                <a:gd name="T51" fmla="*/ 220 h 279"/>
                <a:gd name="T52" fmla="*/ 22 w 285"/>
                <a:gd name="T53" fmla="*/ 214 h 279"/>
                <a:gd name="T54" fmla="*/ 129 w 285"/>
                <a:gd name="T55" fmla="*/ 145 h 279"/>
                <a:gd name="T56" fmla="*/ 0 w 285"/>
                <a:gd name="T57" fmla="*/ 171 h 279"/>
                <a:gd name="T58" fmla="*/ 0 w 285"/>
                <a:gd name="T59" fmla="*/ 166 h 279"/>
                <a:gd name="T60" fmla="*/ 129 w 285"/>
                <a:gd name="T61" fmla="*/ 139 h 279"/>
                <a:gd name="T62" fmla="*/ 0 w 285"/>
                <a:gd name="T63" fmla="*/ 113 h 279"/>
                <a:gd name="T64" fmla="*/ 0 w 285"/>
                <a:gd name="T65" fmla="*/ 107 h 279"/>
                <a:gd name="T66" fmla="*/ 129 w 285"/>
                <a:gd name="T67" fmla="*/ 134 h 279"/>
                <a:gd name="T68" fmla="*/ 22 w 285"/>
                <a:gd name="T69" fmla="*/ 64 h 279"/>
                <a:gd name="T70" fmla="*/ 27 w 285"/>
                <a:gd name="T71" fmla="*/ 59 h 279"/>
                <a:gd name="T72" fmla="*/ 129 w 285"/>
                <a:gd name="T73" fmla="*/ 129 h 279"/>
                <a:gd name="T74" fmla="*/ 59 w 285"/>
                <a:gd name="T75" fmla="*/ 21 h 279"/>
                <a:gd name="T76" fmla="*/ 65 w 285"/>
                <a:gd name="T77" fmla="*/ 21 h 279"/>
                <a:gd name="T78" fmla="*/ 135 w 285"/>
                <a:gd name="T79" fmla="*/ 129 h 279"/>
                <a:gd name="T80" fmla="*/ 113 w 285"/>
                <a:gd name="T81" fmla="*/ 0 h 279"/>
                <a:gd name="T82" fmla="*/ 118 w 285"/>
                <a:gd name="T83" fmla="*/ 0 h 279"/>
                <a:gd name="T84" fmla="*/ 140 w 285"/>
                <a:gd name="T85" fmla="*/ 123 h 279"/>
                <a:gd name="T86" fmla="*/ 167 w 285"/>
                <a:gd name="T87" fmla="*/ 0 h 279"/>
                <a:gd name="T88" fmla="*/ 172 w 285"/>
                <a:gd name="T89" fmla="*/ 0 h 279"/>
                <a:gd name="T90" fmla="*/ 145 w 285"/>
                <a:gd name="T91" fmla="*/ 129 h 279"/>
                <a:gd name="T92" fmla="*/ 221 w 285"/>
                <a:gd name="T93" fmla="*/ 21 h 279"/>
                <a:gd name="T94" fmla="*/ 226 w 285"/>
                <a:gd name="T95" fmla="*/ 21 h 279"/>
                <a:gd name="T96" fmla="*/ 151 w 285"/>
                <a:gd name="T97" fmla="*/ 12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5" h="279">
                  <a:moveTo>
                    <a:pt x="151" y="129"/>
                  </a:moveTo>
                  <a:lnTo>
                    <a:pt x="258" y="59"/>
                  </a:lnTo>
                  <a:lnTo>
                    <a:pt x="264" y="64"/>
                  </a:lnTo>
                  <a:lnTo>
                    <a:pt x="156" y="134"/>
                  </a:lnTo>
                  <a:lnTo>
                    <a:pt x="280" y="113"/>
                  </a:lnTo>
                  <a:lnTo>
                    <a:pt x="285" y="118"/>
                  </a:lnTo>
                  <a:lnTo>
                    <a:pt x="156" y="139"/>
                  </a:lnTo>
                  <a:lnTo>
                    <a:pt x="285" y="166"/>
                  </a:lnTo>
                  <a:lnTo>
                    <a:pt x="280" y="171"/>
                  </a:lnTo>
                  <a:lnTo>
                    <a:pt x="156" y="145"/>
                  </a:lnTo>
                  <a:lnTo>
                    <a:pt x="264" y="220"/>
                  </a:lnTo>
                  <a:lnTo>
                    <a:pt x="258" y="225"/>
                  </a:lnTo>
                  <a:lnTo>
                    <a:pt x="151" y="150"/>
                  </a:lnTo>
                  <a:lnTo>
                    <a:pt x="221" y="257"/>
                  </a:lnTo>
                  <a:lnTo>
                    <a:pt x="221" y="262"/>
                  </a:lnTo>
                  <a:lnTo>
                    <a:pt x="145" y="155"/>
                  </a:lnTo>
                  <a:lnTo>
                    <a:pt x="172" y="279"/>
                  </a:lnTo>
                  <a:lnTo>
                    <a:pt x="167" y="279"/>
                  </a:lnTo>
                  <a:lnTo>
                    <a:pt x="140" y="155"/>
                  </a:lnTo>
                  <a:lnTo>
                    <a:pt x="118" y="279"/>
                  </a:lnTo>
                  <a:lnTo>
                    <a:pt x="108" y="279"/>
                  </a:lnTo>
                  <a:lnTo>
                    <a:pt x="135" y="155"/>
                  </a:lnTo>
                  <a:lnTo>
                    <a:pt x="65" y="257"/>
                  </a:lnTo>
                  <a:lnTo>
                    <a:pt x="59" y="257"/>
                  </a:lnTo>
                  <a:lnTo>
                    <a:pt x="129" y="150"/>
                  </a:lnTo>
                  <a:lnTo>
                    <a:pt x="22" y="220"/>
                  </a:lnTo>
                  <a:lnTo>
                    <a:pt x="22" y="214"/>
                  </a:lnTo>
                  <a:lnTo>
                    <a:pt x="129" y="145"/>
                  </a:lnTo>
                  <a:lnTo>
                    <a:pt x="0" y="171"/>
                  </a:lnTo>
                  <a:lnTo>
                    <a:pt x="0" y="166"/>
                  </a:lnTo>
                  <a:lnTo>
                    <a:pt x="129" y="139"/>
                  </a:lnTo>
                  <a:lnTo>
                    <a:pt x="0" y="113"/>
                  </a:lnTo>
                  <a:lnTo>
                    <a:pt x="0" y="107"/>
                  </a:lnTo>
                  <a:lnTo>
                    <a:pt x="129" y="134"/>
                  </a:lnTo>
                  <a:lnTo>
                    <a:pt x="22" y="64"/>
                  </a:lnTo>
                  <a:lnTo>
                    <a:pt x="27" y="59"/>
                  </a:lnTo>
                  <a:lnTo>
                    <a:pt x="129" y="129"/>
                  </a:lnTo>
                  <a:lnTo>
                    <a:pt x="59" y="21"/>
                  </a:lnTo>
                  <a:lnTo>
                    <a:pt x="65" y="21"/>
                  </a:lnTo>
                  <a:lnTo>
                    <a:pt x="135" y="129"/>
                  </a:lnTo>
                  <a:lnTo>
                    <a:pt x="113" y="0"/>
                  </a:lnTo>
                  <a:lnTo>
                    <a:pt x="118" y="0"/>
                  </a:lnTo>
                  <a:lnTo>
                    <a:pt x="140" y="123"/>
                  </a:lnTo>
                  <a:lnTo>
                    <a:pt x="167" y="0"/>
                  </a:lnTo>
                  <a:lnTo>
                    <a:pt x="172" y="0"/>
                  </a:lnTo>
                  <a:lnTo>
                    <a:pt x="145" y="129"/>
                  </a:lnTo>
                  <a:lnTo>
                    <a:pt x="221" y="21"/>
                  </a:lnTo>
                  <a:lnTo>
                    <a:pt x="226" y="21"/>
                  </a:lnTo>
                  <a:lnTo>
                    <a:pt x="151" y="129"/>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Oval 35"/>
            <p:cNvSpPr>
              <a:spLocks noChangeArrowheads="1"/>
            </p:cNvSpPr>
            <p:nvPr/>
          </p:nvSpPr>
          <p:spPr bwMode="auto">
            <a:xfrm>
              <a:off x="1716255" y="2994376"/>
              <a:ext cx="45982" cy="43891"/>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36"/>
            <p:cNvSpPr>
              <a:spLocks noEditPoints="1"/>
            </p:cNvSpPr>
            <p:nvPr/>
          </p:nvSpPr>
          <p:spPr bwMode="auto">
            <a:xfrm>
              <a:off x="850964" y="1247072"/>
              <a:ext cx="675094" cy="670914"/>
            </a:xfrm>
            <a:custGeom>
              <a:avLst/>
              <a:gdLst>
                <a:gd name="T0" fmla="*/ 30 w 60"/>
                <a:gd name="T1" fmla="*/ 5 h 60"/>
                <a:gd name="T2" fmla="*/ 38 w 60"/>
                <a:gd name="T3" fmla="*/ 6 h 60"/>
                <a:gd name="T4" fmla="*/ 39 w 60"/>
                <a:gd name="T5" fmla="*/ 1 h 60"/>
                <a:gd name="T6" fmla="*/ 49 w 60"/>
                <a:gd name="T7" fmla="*/ 7 h 60"/>
                <a:gd name="T8" fmla="*/ 46 w 60"/>
                <a:gd name="T9" fmla="*/ 11 h 60"/>
                <a:gd name="T10" fmla="*/ 52 w 60"/>
                <a:gd name="T11" fmla="*/ 18 h 60"/>
                <a:gd name="T12" fmla="*/ 57 w 60"/>
                <a:gd name="T13" fmla="*/ 16 h 60"/>
                <a:gd name="T14" fmla="*/ 60 w 60"/>
                <a:gd name="T15" fmla="*/ 28 h 60"/>
                <a:gd name="T16" fmla="*/ 55 w 60"/>
                <a:gd name="T17" fmla="*/ 28 h 60"/>
                <a:gd name="T18" fmla="*/ 54 w 60"/>
                <a:gd name="T19" fmla="*/ 38 h 60"/>
                <a:gd name="T20" fmla="*/ 58 w 60"/>
                <a:gd name="T21" fmla="*/ 39 h 60"/>
                <a:gd name="T22" fmla="*/ 52 w 60"/>
                <a:gd name="T23" fmla="*/ 49 h 60"/>
                <a:gd name="T24" fmla="*/ 49 w 60"/>
                <a:gd name="T25" fmla="*/ 46 h 60"/>
                <a:gd name="T26" fmla="*/ 41 w 60"/>
                <a:gd name="T27" fmla="*/ 52 h 60"/>
                <a:gd name="T28" fmla="*/ 43 w 60"/>
                <a:gd name="T29" fmla="*/ 57 h 60"/>
                <a:gd name="T30" fmla="*/ 32 w 60"/>
                <a:gd name="T31" fmla="*/ 60 h 60"/>
                <a:gd name="T32" fmla="*/ 31 w 60"/>
                <a:gd name="T33" fmla="*/ 55 h 60"/>
                <a:gd name="T34" fmla="*/ 30 w 60"/>
                <a:gd name="T35" fmla="*/ 55 h 60"/>
                <a:gd name="T36" fmla="*/ 30 w 60"/>
                <a:gd name="T37" fmla="*/ 42 h 60"/>
                <a:gd name="T38" fmla="*/ 41 w 60"/>
                <a:gd name="T39" fmla="*/ 34 h 60"/>
                <a:gd name="T40" fmla="*/ 34 w 60"/>
                <a:gd name="T41" fmla="*/ 18 h 60"/>
                <a:gd name="T42" fmla="*/ 30 w 60"/>
                <a:gd name="T43" fmla="*/ 18 h 60"/>
                <a:gd name="T44" fmla="*/ 30 w 60"/>
                <a:gd name="T45" fmla="*/ 5 h 60"/>
                <a:gd name="T46" fmla="*/ 7 w 60"/>
                <a:gd name="T47" fmla="*/ 41 h 60"/>
                <a:gd name="T48" fmla="*/ 3 w 60"/>
                <a:gd name="T49" fmla="*/ 43 h 60"/>
                <a:gd name="T50" fmla="*/ 0 w 60"/>
                <a:gd name="T51" fmla="*/ 32 h 60"/>
                <a:gd name="T52" fmla="*/ 4 w 60"/>
                <a:gd name="T53" fmla="*/ 32 h 60"/>
                <a:gd name="T54" fmla="*/ 6 w 60"/>
                <a:gd name="T55" fmla="*/ 22 h 60"/>
                <a:gd name="T56" fmla="*/ 1 w 60"/>
                <a:gd name="T57" fmla="*/ 20 h 60"/>
                <a:gd name="T58" fmla="*/ 7 w 60"/>
                <a:gd name="T59" fmla="*/ 10 h 60"/>
                <a:gd name="T60" fmla="*/ 11 w 60"/>
                <a:gd name="T61" fmla="*/ 13 h 60"/>
                <a:gd name="T62" fmla="*/ 18 w 60"/>
                <a:gd name="T63" fmla="*/ 7 h 60"/>
                <a:gd name="T64" fmla="*/ 16 w 60"/>
                <a:gd name="T65" fmla="*/ 3 h 60"/>
                <a:gd name="T66" fmla="*/ 28 w 60"/>
                <a:gd name="T67" fmla="*/ 0 h 60"/>
                <a:gd name="T68" fmla="*/ 28 w 60"/>
                <a:gd name="T69" fmla="*/ 5 h 60"/>
                <a:gd name="T70" fmla="*/ 30 w 60"/>
                <a:gd name="T71" fmla="*/ 5 h 60"/>
                <a:gd name="T72" fmla="*/ 30 w 60"/>
                <a:gd name="T73" fmla="*/ 18 h 60"/>
                <a:gd name="T74" fmla="*/ 18 w 60"/>
                <a:gd name="T75" fmla="*/ 26 h 60"/>
                <a:gd name="T76" fmla="*/ 26 w 60"/>
                <a:gd name="T77" fmla="*/ 41 h 60"/>
                <a:gd name="T78" fmla="*/ 30 w 60"/>
                <a:gd name="T79" fmla="*/ 42 h 60"/>
                <a:gd name="T80" fmla="*/ 30 w 60"/>
                <a:gd name="T81" fmla="*/ 55 h 60"/>
                <a:gd name="T82" fmla="*/ 22 w 60"/>
                <a:gd name="T83" fmla="*/ 54 h 60"/>
                <a:gd name="T84" fmla="*/ 20 w 60"/>
                <a:gd name="T85" fmla="*/ 58 h 60"/>
                <a:gd name="T86" fmla="*/ 10 w 60"/>
                <a:gd name="T87" fmla="*/ 52 h 60"/>
                <a:gd name="T88" fmla="*/ 13 w 60"/>
                <a:gd name="T89" fmla="*/ 49 h 60"/>
                <a:gd name="T90" fmla="*/ 7 w 60"/>
                <a:gd name="T91"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 h="60">
                  <a:moveTo>
                    <a:pt x="30" y="5"/>
                  </a:moveTo>
                  <a:cubicBezTo>
                    <a:pt x="32" y="5"/>
                    <a:pt x="35" y="5"/>
                    <a:pt x="38" y="6"/>
                  </a:cubicBezTo>
                  <a:cubicBezTo>
                    <a:pt x="39" y="1"/>
                    <a:pt x="39" y="1"/>
                    <a:pt x="39" y="1"/>
                  </a:cubicBezTo>
                  <a:cubicBezTo>
                    <a:pt x="43" y="3"/>
                    <a:pt x="46" y="5"/>
                    <a:pt x="49" y="7"/>
                  </a:cubicBezTo>
                  <a:cubicBezTo>
                    <a:pt x="46" y="11"/>
                    <a:pt x="46" y="11"/>
                    <a:pt x="46" y="11"/>
                  </a:cubicBezTo>
                  <a:cubicBezTo>
                    <a:pt x="49" y="13"/>
                    <a:pt x="51" y="16"/>
                    <a:pt x="52" y="18"/>
                  </a:cubicBezTo>
                  <a:cubicBezTo>
                    <a:pt x="57" y="16"/>
                    <a:pt x="57" y="16"/>
                    <a:pt x="57" y="16"/>
                  </a:cubicBezTo>
                  <a:cubicBezTo>
                    <a:pt x="58" y="20"/>
                    <a:pt x="59" y="24"/>
                    <a:pt x="60" y="28"/>
                  </a:cubicBezTo>
                  <a:cubicBezTo>
                    <a:pt x="55" y="28"/>
                    <a:pt x="55" y="28"/>
                    <a:pt x="55" y="28"/>
                  </a:cubicBezTo>
                  <a:cubicBezTo>
                    <a:pt x="55" y="31"/>
                    <a:pt x="55" y="34"/>
                    <a:pt x="54" y="38"/>
                  </a:cubicBezTo>
                  <a:cubicBezTo>
                    <a:pt x="58" y="39"/>
                    <a:pt x="58" y="39"/>
                    <a:pt x="58" y="39"/>
                  </a:cubicBezTo>
                  <a:cubicBezTo>
                    <a:pt x="57" y="43"/>
                    <a:pt x="55" y="47"/>
                    <a:pt x="52" y="49"/>
                  </a:cubicBezTo>
                  <a:cubicBezTo>
                    <a:pt x="49" y="46"/>
                    <a:pt x="49" y="46"/>
                    <a:pt x="49" y="46"/>
                  </a:cubicBezTo>
                  <a:cubicBezTo>
                    <a:pt x="47" y="49"/>
                    <a:pt x="44" y="51"/>
                    <a:pt x="41" y="52"/>
                  </a:cubicBezTo>
                  <a:cubicBezTo>
                    <a:pt x="43" y="57"/>
                    <a:pt x="43" y="57"/>
                    <a:pt x="43" y="57"/>
                  </a:cubicBezTo>
                  <a:cubicBezTo>
                    <a:pt x="40" y="58"/>
                    <a:pt x="36" y="59"/>
                    <a:pt x="32" y="60"/>
                  </a:cubicBezTo>
                  <a:cubicBezTo>
                    <a:pt x="31" y="55"/>
                    <a:pt x="31" y="55"/>
                    <a:pt x="31" y="55"/>
                  </a:cubicBezTo>
                  <a:cubicBezTo>
                    <a:pt x="31" y="55"/>
                    <a:pt x="30" y="55"/>
                    <a:pt x="30" y="55"/>
                  </a:cubicBezTo>
                  <a:cubicBezTo>
                    <a:pt x="30" y="42"/>
                    <a:pt x="30" y="42"/>
                    <a:pt x="30" y="42"/>
                  </a:cubicBezTo>
                  <a:cubicBezTo>
                    <a:pt x="35" y="42"/>
                    <a:pt x="40" y="39"/>
                    <a:pt x="41" y="34"/>
                  </a:cubicBezTo>
                  <a:cubicBezTo>
                    <a:pt x="43" y="27"/>
                    <a:pt x="40" y="20"/>
                    <a:pt x="34" y="18"/>
                  </a:cubicBezTo>
                  <a:cubicBezTo>
                    <a:pt x="32" y="18"/>
                    <a:pt x="31" y="18"/>
                    <a:pt x="30" y="18"/>
                  </a:cubicBezTo>
                  <a:lnTo>
                    <a:pt x="30" y="5"/>
                  </a:lnTo>
                  <a:close/>
                  <a:moveTo>
                    <a:pt x="7" y="41"/>
                  </a:moveTo>
                  <a:cubicBezTo>
                    <a:pt x="3" y="43"/>
                    <a:pt x="3" y="43"/>
                    <a:pt x="3" y="43"/>
                  </a:cubicBezTo>
                  <a:cubicBezTo>
                    <a:pt x="1" y="40"/>
                    <a:pt x="0" y="36"/>
                    <a:pt x="0" y="32"/>
                  </a:cubicBezTo>
                  <a:cubicBezTo>
                    <a:pt x="4" y="32"/>
                    <a:pt x="4" y="32"/>
                    <a:pt x="4" y="32"/>
                  </a:cubicBezTo>
                  <a:cubicBezTo>
                    <a:pt x="4" y="28"/>
                    <a:pt x="5" y="25"/>
                    <a:pt x="6" y="22"/>
                  </a:cubicBezTo>
                  <a:cubicBezTo>
                    <a:pt x="1" y="20"/>
                    <a:pt x="1" y="20"/>
                    <a:pt x="1" y="20"/>
                  </a:cubicBezTo>
                  <a:cubicBezTo>
                    <a:pt x="2" y="16"/>
                    <a:pt x="4" y="13"/>
                    <a:pt x="7" y="10"/>
                  </a:cubicBezTo>
                  <a:cubicBezTo>
                    <a:pt x="11" y="13"/>
                    <a:pt x="11" y="13"/>
                    <a:pt x="11" y="13"/>
                  </a:cubicBezTo>
                  <a:cubicBezTo>
                    <a:pt x="13" y="11"/>
                    <a:pt x="15" y="9"/>
                    <a:pt x="18" y="7"/>
                  </a:cubicBezTo>
                  <a:cubicBezTo>
                    <a:pt x="16" y="3"/>
                    <a:pt x="16" y="3"/>
                    <a:pt x="16" y="3"/>
                  </a:cubicBezTo>
                  <a:cubicBezTo>
                    <a:pt x="20" y="1"/>
                    <a:pt x="24" y="0"/>
                    <a:pt x="28" y="0"/>
                  </a:cubicBezTo>
                  <a:cubicBezTo>
                    <a:pt x="28" y="5"/>
                    <a:pt x="28" y="5"/>
                    <a:pt x="28" y="5"/>
                  </a:cubicBezTo>
                  <a:cubicBezTo>
                    <a:pt x="28" y="5"/>
                    <a:pt x="29" y="5"/>
                    <a:pt x="30" y="5"/>
                  </a:cubicBezTo>
                  <a:cubicBezTo>
                    <a:pt x="30" y="18"/>
                    <a:pt x="30" y="18"/>
                    <a:pt x="30" y="18"/>
                  </a:cubicBezTo>
                  <a:cubicBezTo>
                    <a:pt x="25" y="18"/>
                    <a:pt x="20" y="21"/>
                    <a:pt x="18" y="26"/>
                  </a:cubicBezTo>
                  <a:cubicBezTo>
                    <a:pt x="16" y="32"/>
                    <a:pt x="19" y="39"/>
                    <a:pt x="26" y="41"/>
                  </a:cubicBezTo>
                  <a:cubicBezTo>
                    <a:pt x="27" y="42"/>
                    <a:pt x="28" y="42"/>
                    <a:pt x="30" y="42"/>
                  </a:cubicBezTo>
                  <a:cubicBezTo>
                    <a:pt x="30" y="55"/>
                    <a:pt x="30" y="55"/>
                    <a:pt x="30" y="55"/>
                  </a:cubicBezTo>
                  <a:cubicBezTo>
                    <a:pt x="27" y="55"/>
                    <a:pt x="24" y="55"/>
                    <a:pt x="22" y="54"/>
                  </a:cubicBezTo>
                  <a:cubicBezTo>
                    <a:pt x="20" y="58"/>
                    <a:pt x="20" y="58"/>
                    <a:pt x="20" y="58"/>
                  </a:cubicBezTo>
                  <a:cubicBezTo>
                    <a:pt x="16" y="57"/>
                    <a:pt x="13" y="55"/>
                    <a:pt x="10" y="52"/>
                  </a:cubicBezTo>
                  <a:cubicBezTo>
                    <a:pt x="13" y="49"/>
                    <a:pt x="13" y="49"/>
                    <a:pt x="13" y="49"/>
                  </a:cubicBezTo>
                  <a:cubicBezTo>
                    <a:pt x="11" y="47"/>
                    <a:pt x="9" y="44"/>
                    <a:pt x="7" y="41"/>
                  </a:cubicBez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37"/>
            <p:cNvSpPr>
              <a:spLocks noEditPoints="1"/>
            </p:cNvSpPr>
            <p:nvPr/>
          </p:nvSpPr>
          <p:spPr bwMode="auto">
            <a:xfrm>
              <a:off x="2987021" y="1583574"/>
              <a:ext cx="459817" cy="470266"/>
            </a:xfrm>
            <a:custGeom>
              <a:avLst/>
              <a:gdLst>
                <a:gd name="T0" fmla="*/ 22 w 41"/>
                <a:gd name="T1" fmla="*/ 6 h 42"/>
                <a:gd name="T2" fmla="*/ 23 w 41"/>
                <a:gd name="T3" fmla="*/ 0 h 42"/>
                <a:gd name="T4" fmla="*/ 31 w 41"/>
                <a:gd name="T5" fmla="*/ 3 h 42"/>
                <a:gd name="T6" fmla="*/ 28 w 41"/>
                <a:gd name="T7" fmla="*/ 8 h 42"/>
                <a:gd name="T8" fmla="*/ 33 w 41"/>
                <a:gd name="T9" fmla="*/ 13 h 42"/>
                <a:gd name="T10" fmla="*/ 38 w 41"/>
                <a:gd name="T11" fmla="*/ 9 h 42"/>
                <a:gd name="T12" fmla="*/ 40 w 41"/>
                <a:gd name="T13" fmla="*/ 14 h 42"/>
                <a:gd name="T14" fmla="*/ 41 w 41"/>
                <a:gd name="T15" fmla="*/ 18 h 42"/>
                <a:gd name="T16" fmla="*/ 35 w 41"/>
                <a:gd name="T17" fmla="*/ 19 h 42"/>
                <a:gd name="T18" fmla="*/ 35 w 41"/>
                <a:gd name="T19" fmla="*/ 25 h 42"/>
                <a:gd name="T20" fmla="*/ 41 w 41"/>
                <a:gd name="T21" fmla="*/ 27 h 42"/>
                <a:gd name="T22" fmla="*/ 36 w 41"/>
                <a:gd name="T23" fmla="*/ 35 h 42"/>
                <a:gd name="T24" fmla="*/ 31 w 41"/>
                <a:gd name="T25" fmla="*/ 31 h 42"/>
                <a:gd name="T26" fmla="*/ 26 w 41"/>
                <a:gd name="T27" fmla="*/ 35 h 42"/>
                <a:gd name="T28" fmla="*/ 26 w 41"/>
                <a:gd name="T29" fmla="*/ 35 h 42"/>
                <a:gd name="T30" fmla="*/ 28 w 41"/>
                <a:gd name="T31" fmla="*/ 40 h 42"/>
                <a:gd name="T32" fmla="*/ 21 w 41"/>
                <a:gd name="T33" fmla="*/ 42 h 42"/>
                <a:gd name="T34" fmla="*/ 21 w 41"/>
                <a:gd name="T35" fmla="*/ 33 h 42"/>
                <a:gd name="T36" fmla="*/ 25 w 41"/>
                <a:gd name="T37" fmla="*/ 32 h 42"/>
                <a:gd name="T38" fmla="*/ 32 w 41"/>
                <a:gd name="T39" fmla="*/ 17 h 42"/>
                <a:gd name="T40" fmla="*/ 21 w 41"/>
                <a:gd name="T41" fmla="*/ 9 h 42"/>
                <a:gd name="T42" fmla="*/ 21 w 41"/>
                <a:gd name="T43" fmla="*/ 6 h 42"/>
                <a:gd name="T44" fmla="*/ 22 w 41"/>
                <a:gd name="T45" fmla="*/ 6 h 42"/>
                <a:gd name="T46" fmla="*/ 21 w 41"/>
                <a:gd name="T47" fmla="*/ 42 h 42"/>
                <a:gd name="T48" fmla="*/ 19 w 41"/>
                <a:gd name="T49" fmla="*/ 42 h 42"/>
                <a:gd name="T50" fmla="*/ 20 w 41"/>
                <a:gd name="T51" fmla="*/ 36 h 42"/>
                <a:gd name="T52" fmla="*/ 13 w 41"/>
                <a:gd name="T53" fmla="*/ 34 h 42"/>
                <a:gd name="T54" fmla="*/ 10 w 41"/>
                <a:gd name="T55" fmla="*/ 39 h 42"/>
                <a:gd name="T56" fmla="*/ 4 w 41"/>
                <a:gd name="T57" fmla="*/ 33 h 42"/>
                <a:gd name="T58" fmla="*/ 9 w 41"/>
                <a:gd name="T59" fmla="*/ 29 h 42"/>
                <a:gd name="T60" fmla="*/ 7 w 41"/>
                <a:gd name="T61" fmla="*/ 26 h 42"/>
                <a:gd name="T62" fmla="*/ 6 w 41"/>
                <a:gd name="T63" fmla="*/ 23 h 42"/>
                <a:gd name="T64" fmla="*/ 0 w 41"/>
                <a:gd name="T65" fmla="*/ 24 h 42"/>
                <a:gd name="T66" fmla="*/ 1 w 41"/>
                <a:gd name="T67" fmla="*/ 15 h 42"/>
                <a:gd name="T68" fmla="*/ 7 w 41"/>
                <a:gd name="T69" fmla="*/ 17 h 42"/>
                <a:gd name="T70" fmla="*/ 10 w 41"/>
                <a:gd name="T71" fmla="*/ 11 h 42"/>
                <a:gd name="T72" fmla="*/ 6 w 41"/>
                <a:gd name="T73" fmla="*/ 7 h 42"/>
                <a:gd name="T74" fmla="*/ 13 w 41"/>
                <a:gd name="T75" fmla="*/ 2 h 42"/>
                <a:gd name="T76" fmla="*/ 16 w 41"/>
                <a:gd name="T77" fmla="*/ 7 h 42"/>
                <a:gd name="T78" fmla="*/ 21 w 41"/>
                <a:gd name="T79" fmla="*/ 6 h 42"/>
                <a:gd name="T80" fmla="*/ 21 w 41"/>
                <a:gd name="T81" fmla="*/ 9 h 42"/>
                <a:gd name="T82" fmla="*/ 17 w 41"/>
                <a:gd name="T83" fmla="*/ 10 h 42"/>
                <a:gd name="T84" fmla="*/ 10 w 41"/>
                <a:gd name="T85" fmla="*/ 25 h 42"/>
                <a:gd name="T86" fmla="*/ 21 w 41"/>
                <a:gd name="T87" fmla="*/ 33 h 42"/>
                <a:gd name="T88" fmla="*/ 21 w 41"/>
                <a:gd name="T8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 h="42">
                  <a:moveTo>
                    <a:pt x="22" y="6"/>
                  </a:moveTo>
                  <a:cubicBezTo>
                    <a:pt x="23" y="0"/>
                    <a:pt x="23" y="0"/>
                    <a:pt x="23" y="0"/>
                  </a:cubicBezTo>
                  <a:cubicBezTo>
                    <a:pt x="26" y="1"/>
                    <a:pt x="29" y="2"/>
                    <a:pt x="31" y="3"/>
                  </a:cubicBezTo>
                  <a:cubicBezTo>
                    <a:pt x="28" y="8"/>
                    <a:pt x="28" y="8"/>
                    <a:pt x="28" y="8"/>
                  </a:cubicBezTo>
                  <a:cubicBezTo>
                    <a:pt x="30" y="10"/>
                    <a:pt x="32" y="11"/>
                    <a:pt x="33" y="13"/>
                  </a:cubicBezTo>
                  <a:cubicBezTo>
                    <a:pt x="38" y="9"/>
                    <a:pt x="38" y="9"/>
                    <a:pt x="38" y="9"/>
                  </a:cubicBezTo>
                  <a:cubicBezTo>
                    <a:pt x="39" y="11"/>
                    <a:pt x="40" y="12"/>
                    <a:pt x="40" y="14"/>
                  </a:cubicBezTo>
                  <a:cubicBezTo>
                    <a:pt x="41" y="15"/>
                    <a:pt x="41" y="17"/>
                    <a:pt x="41" y="18"/>
                  </a:cubicBezTo>
                  <a:cubicBezTo>
                    <a:pt x="35" y="19"/>
                    <a:pt x="35" y="19"/>
                    <a:pt x="35" y="19"/>
                  </a:cubicBezTo>
                  <a:cubicBezTo>
                    <a:pt x="36" y="21"/>
                    <a:pt x="35" y="23"/>
                    <a:pt x="35" y="25"/>
                  </a:cubicBezTo>
                  <a:cubicBezTo>
                    <a:pt x="41" y="27"/>
                    <a:pt x="41" y="27"/>
                    <a:pt x="41" y="27"/>
                  </a:cubicBezTo>
                  <a:cubicBezTo>
                    <a:pt x="40" y="30"/>
                    <a:pt x="38" y="33"/>
                    <a:pt x="36" y="35"/>
                  </a:cubicBezTo>
                  <a:cubicBezTo>
                    <a:pt x="31" y="31"/>
                    <a:pt x="31" y="31"/>
                    <a:pt x="31" y="31"/>
                  </a:cubicBezTo>
                  <a:cubicBezTo>
                    <a:pt x="30" y="33"/>
                    <a:pt x="28" y="34"/>
                    <a:pt x="26" y="35"/>
                  </a:cubicBezTo>
                  <a:cubicBezTo>
                    <a:pt x="26" y="35"/>
                    <a:pt x="26" y="35"/>
                    <a:pt x="26" y="35"/>
                  </a:cubicBezTo>
                  <a:cubicBezTo>
                    <a:pt x="28" y="40"/>
                    <a:pt x="28" y="40"/>
                    <a:pt x="28" y="40"/>
                  </a:cubicBezTo>
                  <a:cubicBezTo>
                    <a:pt x="26" y="41"/>
                    <a:pt x="23" y="42"/>
                    <a:pt x="21" y="42"/>
                  </a:cubicBezTo>
                  <a:cubicBezTo>
                    <a:pt x="21" y="33"/>
                    <a:pt x="21" y="33"/>
                    <a:pt x="21" y="33"/>
                  </a:cubicBezTo>
                  <a:cubicBezTo>
                    <a:pt x="22" y="33"/>
                    <a:pt x="24" y="33"/>
                    <a:pt x="25" y="32"/>
                  </a:cubicBezTo>
                  <a:cubicBezTo>
                    <a:pt x="31" y="30"/>
                    <a:pt x="35" y="23"/>
                    <a:pt x="32" y="17"/>
                  </a:cubicBezTo>
                  <a:cubicBezTo>
                    <a:pt x="30" y="12"/>
                    <a:pt x="26" y="9"/>
                    <a:pt x="21" y="9"/>
                  </a:cubicBezTo>
                  <a:cubicBezTo>
                    <a:pt x="21" y="6"/>
                    <a:pt x="21" y="6"/>
                    <a:pt x="21" y="6"/>
                  </a:cubicBezTo>
                  <a:cubicBezTo>
                    <a:pt x="21" y="6"/>
                    <a:pt x="22" y="6"/>
                    <a:pt x="22" y="6"/>
                  </a:cubicBezTo>
                  <a:close/>
                  <a:moveTo>
                    <a:pt x="21" y="42"/>
                  </a:moveTo>
                  <a:cubicBezTo>
                    <a:pt x="20" y="42"/>
                    <a:pt x="20" y="42"/>
                    <a:pt x="19" y="42"/>
                  </a:cubicBezTo>
                  <a:cubicBezTo>
                    <a:pt x="20" y="36"/>
                    <a:pt x="20" y="36"/>
                    <a:pt x="20" y="36"/>
                  </a:cubicBezTo>
                  <a:cubicBezTo>
                    <a:pt x="17" y="35"/>
                    <a:pt x="15" y="35"/>
                    <a:pt x="13" y="34"/>
                  </a:cubicBezTo>
                  <a:cubicBezTo>
                    <a:pt x="10" y="39"/>
                    <a:pt x="10" y="39"/>
                    <a:pt x="10" y="39"/>
                  </a:cubicBezTo>
                  <a:cubicBezTo>
                    <a:pt x="8" y="37"/>
                    <a:pt x="5" y="35"/>
                    <a:pt x="4" y="33"/>
                  </a:cubicBezTo>
                  <a:cubicBezTo>
                    <a:pt x="9" y="29"/>
                    <a:pt x="9" y="29"/>
                    <a:pt x="9" y="29"/>
                  </a:cubicBezTo>
                  <a:cubicBezTo>
                    <a:pt x="8" y="28"/>
                    <a:pt x="8" y="27"/>
                    <a:pt x="7" y="26"/>
                  </a:cubicBezTo>
                  <a:cubicBezTo>
                    <a:pt x="7" y="25"/>
                    <a:pt x="7" y="24"/>
                    <a:pt x="6" y="23"/>
                  </a:cubicBezTo>
                  <a:cubicBezTo>
                    <a:pt x="0" y="24"/>
                    <a:pt x="0" y="24"/>
                    <a:pt x="0" y="24"/>
                  </a:cubicBezTo>
                  <a:cubicBezTo>
                    <a:pt x="0" y="21"/>
                    <a:pt x="0" y="18"/>
                    <a:pt x="1" y="15"/>
                  </a:cubicBezTo>
                  <a:cubicBezTo>
                    <a:pt x="7" y="17"/>
                    <a:pt x="7" y="17"/>
                    <a:pt x="7" y="17"/>
                  </a:cubicBezTo>
                  <a:cubicBezTo>
                    <a:pt x="8" y="15"/>
                    <a:pt x="9" y="13"/>
                    <a:pt x="10" y="11"/>
                  </a:cubicBezTo>
                  <a:cubicBezTo>
                    <a:pt x="6" y="7"/>
                    <a:pt x="6" y="7"/>
                    <a:pt x="6" y="7"/>
                  </a:cubicBezTo>
                  <a:cubicBezTo>
                    <a:pt x="8" y="5"/>
                    <a:pt x="10" y="3"/>
                    <a:pt x="13" y="2"/>
                  </a:cubicBezTo>
                  <a:cubicBezTo>
                    <a:pt x="16" y="7"/>
                    <a:pt x="16" y="7"/>
                    <a:pt x="16" y="7"/>
                  </a:cubicBezTo>
                  <a:cubicBezTo>
                    <a:pt x="17" y="7"/>
                    <a:pt x="19" y="6"/>
                    <a:pt x="21" y="6"/>
                  </a:cubicBezTo>
                  <a:cubicBezTo>
                    <a:pt x="21" y="9"/>
                    <a:pt x="21" y="9"/>
                    <a:pt x="21" y="9"/>
                  </a:cubicBezTo>
                  <a:cubicBezTo>
                    <a:pt x="19" y="9"/>
                    <a:pt x="18" y="9"/>
                    <a:pt x="17" y="10"/>
                  </a:cubicBezTo>
                  <a:cubicBezTo>
                    <a:pt x="10" y="12"/>
                    <a:pt x="7" y="19"/>
                    <a:pt x="10" y="25"/>
                  </a:cubicBezTo>
                  <a:cubicBezTo>
                    <a:pt x="11" y="30"/>
                    <a:pt x="16" y="33"/>
                    <a:pt x="21" y="33"/>
                  </a:cubicBezTo>
                  <a:lnTo>
                    <a:pt x="21" y="42"/>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8"/>
            <p:cNvSpPr>
              <a:spLocks noEditPoints="1"/>
            </p:cNvSpPr>
            <p:nvPr/>
          </p:nvSpPr>
          <p:spPr bwMode="auto">
            <a:xfrm>
              <a:off x="1356762" y="866679"/>
              <a:ext cx="336502" cy="336502"/>
            </a:xfrm>
            <a:custGeom>
              <a:avLst/>
              <a:gdLst>
                <a:gd name="T0" fmla="*/ 20 w 30"/>
                <a:gd name="T1" fmla="*/ 5 h 30"/>
                <a:gd name="T2" fmla="*/ 21 w 30"/>
                <a:gd name="T3" fmla="*/ 1 h 30"/>
                <a:gd name="T4" fmla="*/ 27 w 30"/>
                <a:gd name="T5" fmla="*/ 5 h 30"/>
                <a:gd name="T6" fmla="*/ 23 w 30"/>
                <a:gd name="T7" fmla="*/ 8 h 30"/>
                <a:gd name="T8" fmla="*/ 25 w 30"/>
                <a:gd name="T9" fmla="*/ 12 h 30"/>
                <a:gd name="T10" fmla="*/ 30 w 30"/>
                <a:gd name="T11" fmla="*/ 11 h 30"/>
                <a:gd name="T12" fmla="*/ 30 w 30"/>
                <a:gd name="T13" fmla="*/ 15 h 30"/>
                <a:gd name="T14" fmla="*/ 30 w 30"/>
                <a:gd name="T15" fmla="*/ 18 h 30"/>
                <a:gd name="T16" fmla="*/ 25 w 30"/>
                <a:gd name="T17" fmla="*/ 17 h 30"/>
                <a:gd name="T18" fmla="*/ 23 w 30"/>
                <a:gd name="T19" fmla="*/ 21 h 30"/>
                <a:gd name="T20" fmla="*/ 27 w 30"/>
                <a:gd name="T21" fmla="*/ 24 h 30"/>
                <a:gd name="T22" fmla="*/ 21 w 30"/>
                <a:gd name="T23" fmla="*/ 28 h 30"/>
                <a:gd name="T24" fmla="*/ 20 w 30"/>
                <a:gd name="T25" fmla="*/ 24 h 30"/>
                <a:gd name="T26" fmla="*/ 15 w 30"/>
                <a:gd name="T27" fmla="*/ 25 h 30"/>
                <a:gd name="T28" fmla="*/ 15 w 30"/>
                <a:gd name="T29" fmla="*/ 21 h 30"/>
                <a:gd name="T30" fmla="*/ 21 w 30"/>
                <a:gd name="T31" fmla="*/ 15 h 30"/>
                <a:gd name="T32" fmla="*/ 15 w 30"/>
                <a:gd name="T33" fmla="*/ 8 h 30"/>
                <a:gd name="T34" fmla="*/ 15 w 30"/>
                <a:gd name="T35" fmla="*/ 4 h 30"/>
                <a:gd name="T36" fmla="*/ 20 w 30"/>
                <a:gd name="T37" fmla="*/ 5 h 30"/>
                <a:gd name="T38" fmla="*/ 15 w 30"/>
                <a:gd name="T39" fmla="*/ 25 h 30"/>
                <a:gd name="T40" fmla="*/ 15 w 30"/>
                <a:gd name="T41" fmla="*/ 25 h 30"/>
                <a:gd name="T42" fmla="*/ 15 w 30"/>
                <a:gd name="T43" fmla="*/ 30 h 30"/>
                <a:gd name="T44" fmla="*/ 9 w 30"/>
                <a:gd name="T45" fmla="*/ 28 h 30"/>
                <a:gd name="T46" fmla="*/ 10 w 30"/>
                <a:gd name="T47" fmla="*/ 24 h 30"/>
                <a:gd name="T48" fmla="*/ 7 w 30"/>
                <a:gd name="T49" fmla="*/ 21 h 30"/>
                <a:gd name="T50" fmla="*/ 3 w 30"/>
                <a:gd name="T51" fmla="*/ 24 h 30"/>
                <a:gd name="T52" fmla="*/ 0 w 30"/>
                <a:gd name="T53" fmla="*/ 18 h 30"/>
                <a:gd name="T54" fmla="*/ 5 w 30"/>
                <a:gd name="T55" fmla="*/ 17 h 30"/>
                <a:gd name="T56" fmla="*/ 5 w 30"/>
                <a:gd name="T57" fmla="*/ 15 h 30"/>
                <a:gd name="T58" fmla="*/ 5 w 30"/>
                <a:gd name="T59" fmla="*/ 12 h 30"/>
                <a:gd name="T60" fmla="*/ 0 w 30"/>
                <a:gd name="T61" fmla="*/ 11 h 30"/>
                <a:gd name="T62" fmla="*/ 3 w 30"/>
                <a:gd name="T63" fmla="*/ 5 h 30"/>
                <a:gd name="T64" fmla="*/ 7 w 30"/>
                <a:gd name="T65" fmla="*/ 8 h 30"/>
                <a:gd name="T66" fmla="*/ 10 w 30"/>
                <a:gd name="T67" fmla="*/ 5 h 30"/>
                <a:gd name="T68" fmla="*/ 9 w 30"/>
                <a:gd name="T69" fmla="*/ 1 h 30"/>
                <a:gd name="T70" fmla="*/ 15 w 30"/>
                <a:gd name="T71" fmla="*/ 0 h 30"/>
                <a:gd name="T72" fmla="*/ 15 w 30"/>
                <a:gd name="T73" fmla="*/ 4 h 30"/>
                <a:gd name="T74" fmla="*/ 15 w 30"/>
                <a:gd name="T75" fmla="*/ 8 h 30"/>
                <a:gd name="T76" fmla="*/ 9 w 30"/>
                <a:gd name="T77" fmla="*/ 15 h 30"/>
                <a:gd name="T78" fmla="*/ 15 w 30"/>
                <a:gd name="T79" fmla="*/ 21 h 30"/>
                <a:gd name="T80" fmla="*/ 15 w 30"/>
                <a:gd name="T81"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0">
                  <a:moveTo>
                    <a:pt x="20" y="5"/>
                  </a:moveTo>
                  <a:cubicBezTo>
                    <a:pt x="21" y="1"/>
                    <a:pt x="21" y="1"/>
                    <a:pt x="21" y="1"/>
                  </a:cubicBezTo>
                  <a:cubicBezTo>
                    <a:pt x="24" y="2"/>
                    <a:pt x="25" y="4"/>
                    <a:pt x="27" y="5"/>
                  </a:cubicBezTo>
                  <a:cubicBezTo>
                    <a:pt x="23" y="8"/>
                    <a:pt x="23" y="8"/>
                    <a:pt x="23" y="8"/>
                  </a:cubicBezTo>
                  <a:cubicBezTo>
                    <a:pt x="24" y="9"/>
                    <a:pt x="25" y="11"/>
                    <a:pt x="25" y="12"/>
                  </a:cubicBezTo>
                  <a:cubicBezTo>
                    <a:pt x="30" y="11"/>
                    <a:pt x="30" y="11"/>
                    <a:pt x="30" y="11"/>
                  </a:cubicBezTo>
                  <a:cubicBezTo>
                    <a:pt x="30" y="12"/>
                    <a:pt x="30" y="14"/>
                    <a:pt x="30" y="15"/>
                  </a:cubicBezTo>
                  <a:cubicBezTo>
                    <a:pt x="30" y="16"/>
                    <a:pt x="30" y="17"/>
                    <a:pt x="30" y="18"/>
                  </a:cubicBezTo>
                  <a:cubicBezTo>
                    <a:pt x="25" y="17"/>
                    <a:pt x="25" y="17"/>
                    <a:pt x="25" y="17"/>
                  </a:cubicBezTo>
                  <a:cubicBezTo>
                    <a:pt x="25" y="19"/>
                    <a:pt x="24" y="20"/>
                    <a:pt x="23" y="21"/>
                  </a:cubicBezTo>
                  <a:cubicBezTo>
                    <a:pt x="27" y="24"/>
                    <a:pt x="27" y="24"/>
                    <a:pt x="27" y="24"/>
                  </a:cubicBezTo>
                  <a:cubicBezTo>
                    <a:pt x="25" y="26"/>
                    <a:pt x="24" y="27"/>
                    <a:pt x="21" y="28"/>
                  </a:cubicBezTo>
                  <a:cubicBezTo>
                    <a:pt x="20" y="24"/>
                    <a:pt x="20" y="24"/>
                    <a:pt x="20" y="24"/>
                  </a:cubicBezTo>
                  <a:cubicBezTo>
                    <a:pt x="18" y="25"/>
                    <a:pt x="17" y="25"/>
                    <a:pt x="15" y="25"/>
                  </a:cubicBezTo>
                  <a:cubicBezTo>
                    <a:pt x="15" y="21"/>
                    <a:pt x="15" y="21"/>
                    <a:pt x="15" y="21"/>
                  </a:cubicBezTo>
                  <a:cubicBezTo>
                    <a:pt x="18" y="21"/>
                    <a:pt x="21" y="18"/>
                    <a:pt x="21" y="15"/>
                  </a:cubicBezTo>
                  <a:cubicBezTo>
                    <a:pt x="21" y="11"/>
                    <a:pt x="18" y="8"/>
                    <a:pt x="15" y="8"/>
                  </a:cubicBezTo>
                  <a:cubicBezTo>
                    <a:pt x="15" y="4"/>
                    <a:pt x="15" y="4"/>
                    <a:pt x="15" y="4"/>
                  </a:cubicBezTo>
                  <a:cubicBezTo>
                    <a:pt x="17" y="4"/>
                    <a:pt x="18" y="5"/>
                    <a:pt x="20" y="5"/>
                  </a:cubicBezTo>
                  <a:close/>
                  <a:moveTo>
                    <a:pt x="15" y="25"/>
                  </a:moveTo>
                  <a:cubicBezTo>
                    <a:pt x="15" y="25"/>
                    <a:pt x="15" y="25"/>
                    <a:pt x="15" y="25"/>
                  </a:cubicBezTo>
                  <a:cubicBezTo>
                    <a:pt x="15" y="30"/>
                    <a:pt x="15" y="30"/>
                    <a:pt x="15" y="30"/>
                  </a:cubicBezTo>
                  <a:cubicBezTo>
                    <a:pt x="13" y="30"/>
                    <a:pt x="10" y="29"/>
                    <a:pt x="9" y="28"/>
                  </a:cubicBezTo>
                  <a:cubicBezTo>
                    <a:pt x="10" y="24"/>
                    <a:pt x="10" y="24"/>
                    <a:pt x="10" y="24"/>
                  </a:cubicBezTo>
                  <a:cubicBezTo>
                    <a:pt x="9" y="23"/>
                    <a:pt x="8" y="22"/>
                    <a:pt x="7" y="21"/>
                  </a:cubicBezTo>
                  <a:cubicBezTo>
                    <a:pt x="3" y="24"/>
                    <a:pt x="3" y="24"/>
                    <a:pt x="3" y="24"/>
                  </a:cubicBezTo>
                  <a:cubicBezTo>
                    <a:pt x="2" y="22"/>
                    <a:pt x="1" y="20"/>
                    <a:pt x="0" y="18"/>
                  </a:cubicBezTo>
                  <a:cubicBezTo>
                    <a:pt x="5" y="17"/>
                    <a:pt x="5" y="17"/>
                    <a:pt x="5" y="17"/>
                  </a:cubicBezTo>
                  <a:cubicBezTo>
                    <a:pt x="5" y="16"/>
                    <a:pt x="5" y="16"/>
                    <a:pt x="5" y="15"/>
                  </a:cubicBezTo>
                  <a:cubicBezTo>
                    <a:pt x="5" y="14"/>
                    <a:pt x="5" y="13"/>
                    <a:pt x="5" y="12"/>
                  </a:cubicBezTo>
                  <a:cubicBezTo>
                    <a:pt x="0" y="11"/>
                    <a:pt x="0" y="11"/>
                    <a:pt x="0" y="11"/>
                  </a:cubicBezTo>
                  <a:cubicBezTo>
                    <a:pt x="1" y="9"/>
                    <a:pt x="2" y="7"/>
                    <a:pt x="3" y="5"/>
                  </a:cubicBezTo>
                  <a:cubicBezTo>
                    <a:pt x="7" y="8"/>
                    <a:pt x="7" y="8"/>
                    <a:pt x="7" y="8"/>
                  </a:cubicBezTo>
                  <a:cubicBezTo>
                    <a:pt x="8" y="7"/>
                    <a:pt x="9" y="6"/>
                    <a:pt x="10" y="5"/>
                  </a:cubicBezTo>
                  <a:cubicBezTo>
                    <a:pt x="9" y="1"/>
                    <a:pt x="9" y="1"/>
                    <a:pt x="9" y="1"/>
                  </a:cubicBezTo>
                  <a:cubicBezTo>
                    <a:pt x="10" y="0"/>
                    <a:pt x="13" y="0"/>
                    <a:pt x="15" y="0"/>
                  </a:cubicBezTo>
                  <a:cubicBezTo>
                    <a:pt x="15" y="4"/>
                    <a:pt x="15" y="4"/>
                    <a:pt x="15" y="4"/>
                  </a:cubicBezTo>
                  <a:cubicBezTo>
                    <a:pt x="15" y="8"/>
                    <a:pt x="15" y="8"/>
                    <a:pt x="15" y="8"/>
                  </a:cubicBezTo>
                  <a:cubicBezTo>
                    <a:pt x="11" y="8"/>
                    <a:pt x="9" y="11"/>
                    <a:pt x="9" y="15"/>
                  </a:cubicBezTo>
                  <a:cubicBezTo>
                    <a:pt x="9" y="18"/>
                    <a:pt x="11" y="21"/>
                    <a:pt x="15" y="21"/>
                  </a:cubicBezTo>
                  <a:lnTo>
                    <a:pt x="15" y="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39"/>
            <p:cNvSpPr>
              <a:spLocks noEditPoints="1"/>
            </p:cNvSpPr>
            <p:nvPr/>
          </p:nvSpPr>
          <p:spPr bwMode="auto">
            <a:xfrm>
              <a:off x="1053700" y="3218013"/>
              <a:ext cx="392934" cy="390843"/>
            </a:xfrm>
            <a:custGeom>
              <a:avLst/>
              <a:gdLst>
                <a:gd name="T0" fmla="*/ 22 w 35"/>
                <a:gd name="T1" fmla="*/ 6 h 35"/>
                <a:gd name="T2" fmla="*/ 25 w 35"/>
                <a:gd name="T3" fmla="*/ 1 h 35"/>
                <a:gd name="T4" fmla="*/ 31 w 35"/>
                <a:gd name="T5" fmla="*/ 6 h 35"/>
                <a:gd name="T6" fmla="*/ 27 w 35"/>
                <a:gd name="T7" fmla="*/ 10 h 35"/>
                <a:gd name="T8" fmla="*/ 29 w 35"/>
                <a:gd name="T9" fmla="*/ 15 h 35"/>
                <a:gd name="T10" fmla="*/ 34 w 35"/>
                <a:gd name="T11" fmla="*/ 13 h 35"/>
                <a:gd name="T12" fmla="*/ 35 w 35"/>
                <a:gd name="T13" fmla="*/ 17 h 35"/>
                <a:gd name="T14" fmla="*/ 34 w 35"/>
                <a:gd name="T15" fmla="*/ 21 h 35"/>
                <a:gd name="T16" fmla="*/ 29 w 35"/>
                <a:gd name="T17" fmla="*/ 20 h 35"/>
                <a:gd name="T18" fmla="*/ 27 w 35"/>
                <a:gd name="T19" fmla="*/ 25 h 35"/>
                <a:gd name="T20" fmla="*/ 31 w 35"/>
                <a:gd name="T21" fmla="*/ 29 h 35"/>
                <a:gd name="T22" fmla="*/ 25 w 35"/>
                <a:gd name="T23" fmla="*/ 34 h 35"/>
                <a:gd name="T24" fmla="*/ 22 w 35"/>
                <a:gd name="T25" fmla="*/ 29 h 35"/>
                <a:gd name="T26" fmla="*/ 17 w 35"/>
                <a:gd name="T27" fmla="*/ 30 h 35"/>
                <a:gd name="T28" fmla="*/ 17 w 35"/>
                <a:gd name="T29" fmla="*/ 25 h 35"/>
                <a:gd name="T30" fmla="*/ 24 w 35"/>
                <a:gd name="T31" fmla="*/ 17 h 35"/>
                <a:gd name="T32" fmla="*/ 17 w 35"/>
                <a:gd name="T33" fmla="*/ 10 h 35"/>
                <a:gd name="T34" fmla="*/ 17 w 35"/>
                <a:gd name="T35" fmla="*/ 5 h 35"/>
                <a:gd name="T36" fmla="*/ 22 w 35"/>
                <a:gd name="T37" fmla="*/ 6 h 35"/>
                <a:gd name="T38" fmla="*/ 17 w 35"/>
                <a:gd name="T39" fmla="*/ 30 h 35"/>
                <a:gd name="T40" fmla="*/ 17 w 35"/>
                <a:gd name="T41" fmla="*/ 30 h 35"/>
                <a:gd name="T42" fmla="*/ 17 w 35"/>
                <a:gd name="T43" fmla="*/ 35 h 35"/>
                <a:gd name="T44" fmla="*/ 9 w 35"/>
                <a:gd name="T45" fmla="*/ 34 h 35"/>
                <a:gd name="T46" fmla="*/ 11 w 35"/>
                <a:gd name="T47" fmla="*/ 29 h 35"/>
                <a:gd name="T48" fmla="*/ 7 w 35"/>
                <a:gd name="T49" fmla="*/ 25 h 35"/>
                <a:gd name="T50" fmla="*/ 3 w 35"/>
                <a:gd name="T51" fmla="*/ 29 h 35"/>
                <a:gd name="T52" fmla="*/ 0 w 35"/>
                <a:gd name="T53" fmla="*/ 21 h 35"/>
                <a:gd name="T54" fmla="*/ 5 w 35"/>
                <a:gd name="T55" fmla="*/ 20 h 35"/>
                <a:gd name="T56" fmla="*/ 4 w 35"/>
                <a:gd name="T57" fmla="*/ 17 h 35"/>
                <a:gd name="T58" fmla="*/ 5 w 35"/>
                <a:gd name="T59" fmla="*/ 15 h 35"/>
                <a:gd name="T60" fmla="*/ 0 w 35"/>
                <a:gd name="T61" fmla="*/ 13 h 35"/>
                <a:gd name="T62" fmla="*/ 3 w 35"/>
                <a:gd name="T63" fmla="*/ 6 h 35"/>
                <a:gd name="T64" fmla="*/ 7 w 35"/>
                <a:gd name="T65" fmla="*/ 10 h 35"/>
                <a:gd name="T66" fmla="*/ 11 w 35"/>
                <a:gd name="T67" fmla="*/ 6 h 35"/>
                <a:gd name="T68" fmla="*/ 9 w 35"/>
                <a:gd name="T69" fmla="*/ 1 h 35"/>
                <a:gd name="T70" fmla="*/ 17 w 35"/>
                <a:gd name="T71" fmla="*/ 0 h 35"/>
                <a:gd name="T72" fmla="*/ 17 w 35"/>
                <a:gd name="T73" fmla="*/ 5 h 35"/>
                <a:gd name="T74" fmla="*/ 17 w 35"/>
                <a:gd name="T75" fmla="*/ 10 h 35"/>
                <a:gd name="T76" fmla="*/ 9 w 35"/>
                <a:gd name="T77" fmla="*/ 17 h 35"/>
                <a:gd name="T78" fmla="*/ 17 w 35"/>
                <a:gd name="T79" fmla="*/ 25 h 35"/>
                <a:gd name="T80" fmla="*/ 17 w 35"/>
                <a:gd name="T8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 h="35">
                  <a:moveTo>
                    <a:pt x="22" y="6"/>
                  </a:moveTo>
                  <a:cubicBezTo>
                    <a:pt x="25" y="1"/>
                    <a:pt x="25" y="1"/>
                    <a:pt x="25" y="1"/>
                  </a:cubicBezTo>
                  <a:cubicBezTo>
                    <a:pt x="27" y="3"/>
                    <a:pt x="29" y="4"/>
                    <a:pt x="31" y="6"/>
                  </a:cubicBezTo>
                  <a:cubicBezTo>
                    <a:pt x="27" y="10"/>
                    <a:pt x="27" y="10"/>
                    <a:pt x="27" y="10"/>
                  </a:cubicBezTo>
                  <a:cubicBezTo>
                    <a:pt x="28" y="11"/>
                    <a:pt x="29" y="13"/>
                    <a:pt x="29" y="15"/>
                  </a:cubicBezTo>
                  <a:cubicBezTo>
                    <a:pt x="34" y="13"/>
                    <a:pt x="34" y="13"/>
                    <a:pt x="34" y="13"/>
                  </a:cubicBezTo>
                  <a:cubicBezTo>
                    <a:pt x="35" y="15"/>
                    <a:pt x="35" y="16"/>
                    <a:pt x="35" y="17"/>
                  </a:cubicBezTo>
                  <a:cubicBezTo>
                    <a:pt x="35" y="19"/>
                    <a:pt x="35" y="20"/>
                    <a:pt x="34" y="21"/>
                  </a:cubicBezTo>
                  <a:cubicBezTo>
                    <a:pt x="29" y="20"/>
                    <a:pt x="29" y="20"/>
                    <a:pt x="29" y="20"/>
                  </a:cubicBezTo>
                  <a:cubicBezTo>
                    <a:pt x="29" y="22"/>
                    <a:pt x="28" y="24"/>
                    <a:pt x="27" y="25"/>
                  </a:cubicBezTo>
                  <a:cubicBezTo>
                    <a:pt x="31" y="29"/>
                    <a:pt x="31" y="29"/>
                    <a:pt x="31" y="29"/>
                  </a:cubicBezTo>
                  <a:cubicBezTo>
                    <a:pt x="29" y="31"/>
                    <a:pt x="27" y="32"/>
                    <a:pt x="25" y="34"/>
                  </a:cubicBezTo>
                  <a:cubicBezTo>
                    <a:pt x="22" y="29"/>
                    <a:pt x="22" y="29"/>
                    <a:pt x="22" y="29"/>
                  </a:cubicBezTo>
                  <a:cubicBezTo>
                    <a:pt x="21" y="30"/>
                    <a:pt x="19" y="30"/>
                    <a:pt x="17" y="30"/>
                  </a:cubicBezTo>
                  <a:cubicBezTo>
                    <a:pt x="17" y="25"/>
                    <a:pt x="17" y="25"/>
                    <a:pt x="17" y="25"/>
                  </a:cubicBezTo>
                  <a:cubicBezTo>
                    <a:pt x="21" y="25"/>
                    <a:pt x="24" y="22"/>
                    <a:pt x="24" y="17"/>
                  </a:cubicBezTo>
                  <a:cubicBezTo>
                    <a:pt x="24" y="13"/>
                    <a:pt x="21" y="10"/>
                    <a:pt x="17" y="10"/>
                  </a:cubicBezTo>
                  <a:cubicBezTo>
                    <a:pt x="17" y="5"/>
                    <a:pt x="17" y="5"/>
                    <a:pt x="17" y="5"/>
                  </a:cubicBezTo>
                  <a:cubicBezTo>
                    <a:pt x="19" y="5"/>
                    <a:pt x="21" y="5"/>
                    <a:pt x="22" y="6"/>
                  </a:cubicBezTo>
                  <a:close/>
                  <a:moveTo>
                    <a:pt x="17" y="30"/>
                  </a:moveTo>
                  <a:cubicBezTo>
                    <a:pt x="17" y="30"/>
                    <a:pt x="17" y="30"/>
                    <a:pt x="17" y="30"/>
                  </a:cubicBezTo>
                  <a:cubicBezTo>
                    <a:pt x="17" y="35"/>
                    <a:pt x="17" y="35"/>
                    <a:pt x="17" y="35"/>
                  </a:cubicBezTo>
                  <a:cubicBezTo>
                    <a:pt x="14" y="35"/>
                    <a:pt x="12" y="35"/>
                    <a:pt x="9" y="34"/>
                  </a:cubicBezTo>
                  <a:cubicBezTo>
                    <a:pt x="11" y="29"/>
                    <a:pt x="11" y="29"/>
                    <a:pt x="11" y="29"/>
                  </a:cubicBezTo>
                  <a:cubicBezTo>
                    <a:pt x="10" y="28"/>
                    <a:pt x="8" y="27"/>
                    <a:pt x="7" y="25"/>
                  </a:cubicBezTo>
                  <a:cubicBezTo>
                    <a:pt x="3" y="29"/>
                    <a:pt x="3" y="29"/>
                    <a:pt x="3" y="29"/>
                  </a:cubicBezTo>
                  <a:cubicBezTo>
                    <a:pt x="1" y="27"/>
                    <a:pt x="0" y="24"/>
                    <a:pt x="0" y="21"/>
                  </a:cubicBezTo>
                  <a:cubicBezTo>
                    <a:pt x="5" y="20"/>
                    <a:pt x="5" y="20"/>
                    <a:pt x="5" y="20"/>
                  </a:cubicBezTo>
                  <a:cubicBezTo>
                    <a:pt x="5" y="19"/>
                    <a:pt x="4" y="18"/>
                    <a:pt x="4" y="17"/>
                  </a:cubicBezTo>
                  <a:cubicBezTo>
                    <a:pt x="4" y="17"/>
                    <a:pt x="5" y="16"/>
                    <a:pt x="5" y="15"/>
                  </a:cubicBezTo>
                  <a:cubicBezTo>
                    <a:pt x="0" y="13"/>
                    <a:pt x="0" y="13"/>
                    <a:pt x="0" y="13"/>
                  </a:cubicBezTo>
                  <a:cubicBezTo>
                    <a:pt x="0" y="11"/>
                    <a:pt x="1" y="8"/>
                    <a:pt x="3" y="6"/>
                  </a:cubicBezTo>
                  <a:cubicBezTo>
                    <a:pt x="7" y="10"/>
                    <a:pt x="7" y="10"/>
                    <a:pt x="7" y="10"/>
                  </a:cubicBezTo>
                  <a:cubicBezTo>
                    <a:pt x="8" y="8"/>
                    <a:pt x="10" y="7"/>
                    <a:pt x="11" y="6"/>
                  </a:cubicBezTo>
                  <a:cubicBezTo>
                    <a:pt x="9" y="1"/>
                    <a:pt x="9" y="1"/>
                    <a:pt x="9" y="1"/>
                  </a:cubicBezTo>
                  <a:cubicBezTo>
                    <a:pt x="12" y="0"/>
                    <a:pt x="14" y="0"/>
                    <a:pt x="17" y="0"/>
                  </a:cubicBezTo>
                  <a:cubicBezTo>
                    <a:pt x="17" y="5"/>
                    <a:pt x="17" y="5"/>
                    <a:pt x="17" y="5"/>
                  </a:cubicBezTo>
                  <a:cubicBezTo>
                    <a:pt x="17" y="10"/>
                    <a:pt x="17" y="10"/>
                    <a:pt x="17" y="10"/>
                  </a:cubicBezTo>
                  <a:cubicBezTo>
                    <a:pt x="13" y="10"/>
                    <a:pt x="9" y="13"/>
                    <a:pt x="9" y="17"/>
                  </a:cubicBezTo>
                  <a:cubicBezTo>
                    <a:pt x="9" y="22"/>
                    <a:pt x="13" y="25"/>
                    <a:pt x="17" y="25"/>
                  </a:cubicBezTo>
                  <a:lnTo>
                    <a:pt x="17" y="3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40"/>
            <p:cNvSpPr>
              <a:spLocks noEditPoints="1"/>
            </p:cNvSpPr>
            <p:nvPr/>
          </p:nvSpPr>
          <p:spPr bwMode="auto">
            <a:xfrm>
              <a:off x="2683959" y="3966260"/>
              <a:ext cx="280070" cy="292611"/>
            </a:xfrm>
            <a:custGeom>
              <a:avLst/>
              <a:gdLst>
                <a:gd name="T0" fmla="*/ 12 w 25"/>
                <a:gd name="T1" fmla="*/ 26 h 26"/>
                <a:gd name="T2" fmla="*/ 14 w 25"/>
                <a:gd name="T3" fmla="*/ 26 h 26"/>
                <a:gd name="T4" fmla="*/ 14 w 25"/>
                <a:gd name="T5" fmla="*/ 24 h 26"/>
                <a:gd name="T6" fmla="*/ 19 w 25"/>
                <a:gd name="T7" fmla="*/ 22 h 26"/>
                <a:gd name="T8" fmla="*/ 20 w 25"/>
                <a:gd name="T9" fmla="*/ 24 h 26"/>
                <a:gd name="T10" fmla="*/ 23 w 25"/>
                <a:gd name="T11" fmla="*/ 21 h 26"/>
                <a:gd name="T12" fmla="*/ 22 w 25"/>
                <a:gd name="T13" fmla="*/ 19 h 26"/>
                <a:gd name="T14" fmla="*/ 23 w 25"/>
                <a:gd name="T15" fmla="*/ 15 h 26"/>
                <a:gd name="T16" fmla="*/ 25 w 25"/>
                <a:gd name="T17" fmla="*/ 15 h 26"/>
                <a:gd name="T18" fmla="*/ 25 w 25"/>
                <a:gd name="T19" fmla="*/ 11 h 26"/>
                <a:gd name="T20" fmla="*/ 23 w 25"/>
                <a:gd name="T21" fmla="*/ 11 h 26"/>
                <a:gd name="T22" fmla="*/ 22 w 25"/>
                <a:gd name="T23" fmla="*/ 7 h 26"/>
                <a:gd name="T24" fmla="*/ 23 w 25"/>
                <a:gd name="T25" fmla="*/ 5 h 26"/>
                <a:gd name="T26" fmla="*/ 20 w 25"/>
                <a:gd name="T27" fmla="*/ 2 h 26"/>
                <a:gd name="T28" fmla="*/ 19 w 25"/>
                <a:gd name="T29" fmla="*/ 4 h 26"/>
                <a:gd name="T30" fmla="*/ 14 w 25"/>
                <a:gd name="T31" fmla="*/ 2 h 26"/>
                <a:gd name="T32" fmla="*/ 14 w 25"/>
                <a:gd name="T33" fmla="*/ 0 h 26"/>
                <a:gd name="T34" fmla="*/ 12 w 25"/>
                <a:gd name="T35" fmla="*/ 0 h 26"/>
                <a:gd name="T36" fmla="*/ 12 w 25"/>
                <a:gd name="T37" fmla="*/ 4 h 26"/>
                <a:gd name="T38" fmla="*/ 22 w 25"/>
                <a:gd name="T39" fmla="*/ 13 h 26"/>
                <a:gd name="T40" fmla="*/ 12 w 25"/>
                <a:gd name="T41" fmla="*/ 22 h 26"/>
                <a:gd name="T42" fmla="*/ 12 w 25"/>
                <a:gd name="T43" fmla="*/ 26 h 26"/>
                <a:gd name="T44" fmla="*/ 3 w 25"/>
                <a:gd name="T45" fmla="*/ 19 h 26"/>
                <a:gd name="T46" fmla="*/ 2 w 25"/>
                <a:gd name="T47" fmla="*/ 21 h 26"/>
                <a:gd name="T48" fmla="*/ 5 w 25"/>
                <a:gd name="T49" fmla="*/ 24 h 26"/>
                <a:gd name="T50" fmla="*/ 6 w 25"/>
                <a:gd name="T51" fmla="*/ 22 h 26"/>
                <a:gd name="T52" fmla="*/ 10 w 25"/>
                <a:gd name="T53" fmla="*/ 24 h 26"/>
                <a:gd name="T54" fmla="*/ 10 w 25"/>
                <a:gd name="T55" fmla="*/ 26 h 26"/>
                <a:gd name="T56" fmla="*/ 12 w 25"/>
                <a:gd name="T57" fmla="*/ 26 h 26"/>
                <a:gd name="T58" fmla="*/ 12 w 25"/>
                <a:gd name="T59" fmla="*/ 22 h 26"/>
                <a:gd name="T60" fmla="*/ 12 w 25"/>
                <a:gd name="T61" fmla="*/ 22 h 26"/>
                <a:gd name="T62" fmla="*/ 3 w 25"/>
                <a:gd name="T63" fmla="*/ 13 h 26"/>
                <a:gd name="T64" fmla="*/ 12 w 25"/>
                <a:gd name="T65" fmla="*/ 4 h 26"/>
                <a:gd name="T66" fmla="*/ 12 w 25"/>
                <a:gd name="T67" fmla="*/ 4 h 26"/>
                <a:gd name="T68" fmla="*/ 12 w 25"/>
                <a:gd name="T69" fmla="*/ 4 h 26"/>
                <a:gd name="T70" fmla="*/ 12 w 25"/>
                <a:gd name="T71" fmla="*/ 0 h 26"/>
                <a:gd name="T72" fmla="*/ 10 w 25"/>
                <a:gd name="T73" fmla="*/ 0 h 26"/>
                <a:gd name="T74" fmla="*/ 10 w 25"/>
                <a:gd name="T75" fmla="*/ 2 h 26"/>
                <a:gd name="T76" fmla="*/ 6 w 25"/>
                <a:gd name="T77" fmla="*/ 4 h 26"/>
                <a:gd name="T78" fmla="*/ 5 w 25"/>
                <a:gd name="T79" fmla="*/ 2 h 26"/>
                <a:gd name="T80" fmla="*/ 2 w 25"/>
                <a:gd name="T81" fmla="*/ 5 h 26"/>
                <a:gd name="T82" fmla="*/ 3 w 25"/>
                <a:gd name="T83" fmla="*/ 7 h 26"/>
                <a:gd name="T84" fmla="*/ 2 w 25"/>
                <a:gd name="T85" fmla="*/ 11 h 26"/>
                <a:gd name="T86" fmla="*/ 0 w 25"/>
                <a:gd name="T87" fmla="*/ 11 h 26"/>
                <a:gd name="T88" fmla="*/ 0 w 25"/>
                <a:gd name="T89" fmla="*/ 15 h 26"/>
                <a:gd name="T90" fmla="*/ 2 w 25"/>
                <a:gd name="T91" fmla="*/ 15 h 26"/>
                <a:gd name="T92" fmla="*/ 3 w 25"/>
                <a:gd name="T9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 h="26">
                  <a:moveTo>
                    <a:pt x="12" y="26"/>
                  </a:moveTo>
                  <a:cubicBezTo>
                    <a:pt x="14" y="26"/>
                    <a:pt x="14" y="26"/>
                    <a:pt x="14" y="26"/>
                  </a:cubicBezTo>
                  <a:cubicBezTo>
                    <a:pt x="14" y="24"/>
                    <a:pt x="14" y="24"/>
                    <a:pt x="14" y="24"/>
                  </a:cubicBezTo>
                  <a:cubicBezTo>
                    <a:pt x="16" y="24"/>
                    <a:pt x="18" y="23"/>
                    <a:pt x="19" y="22"/>
                  </a:cubicBezTo>
                  <a:cubicBezTo>
                    <a:pt x="20" y="24"/>
                    <a:pt x="20" y="24"/>
                    <a:pt x="20" y="24"/>
                  </a:cubicBezTo>
                  <a:cubicBezTo>
                    <a:pt x="23" y="21"/>
                    <a:pt x="23" y="21"/>
                    <a:pt x="23" y="21"/>
                  </a:cubicBezTo>
                  <a:cubicBezTo>
                    <a:pt x="22" y="19"/>
                    <a:pt x="22" y="19"/>
                    <a:pt x="22" y="19"/>
                  </a:cubicBezTo>
                  <a:cubicBezTo>
                    <a:pt x="23" y="18"/>
                    <a:pt x="23" y="17"/>
                    <a:pt x="23" y="15"/>
                  </a:cubicBezTo>
                  <a:cubicBezTo>
                    <a:pt x="25" y="15"/>
                    <a:pt x="25" y="15"/>
                    <a:pt x="25" y="15"/>
                  </a:cubicBezTo>
                  <a:cubicBezTo>
                    <a:pt x="25" y="11"/>
                    <a:pt x="25" y="11"/>
                    <a:pt x="25" y="11"/>
                  </a:cubicBezTo>
                  <a:cubicBezTo>
                    <a:pt x="23" y="11"/>
                    <a:pt x="23" y="11"/>
                    <a:pt x="23" y="11"/>
                  </a:cubicBezTo>
                  <a:cubicBezTo>
                    <a:pt x="23" y="9"/>
                    <a:pt x="23" y="8"/>
                    <a:pt x="22" y="7"/>
                  </a:cubicBezTo>
                  <a:cubicBezTo>
                    <a:pt x="23" y="5"/>
                    <a:pt x="23" y="5"/>
                    <a:pt x="23" y="5"/>
                  </a:cubicBezTo>
                  <a:cubicBezTo>
                    <a:pt x="20" y="2"/>
                    <a:pt x="20" y="2"/>
                    <a:pt x="20" y="2"/>
                  </a:cubicBezTo>
                  <a:cubicBezTo>
                    <a:pt x="19" y="4"/>
                    <a:pt x="19" y="4"/>
                    <a:pt x="19" y="4"/>
                  </a:cubicBezTo>
                  <a:cubicBezTo>
                    <a:pt x="18" y="3"/>
                    <a:pt x="16" y="2"/>
                    <a:pt x="14" y="2"/>
                  </a:cubicBezTo>
                  <a:cubicBezTo>
                    <a:pt x="14" y="0"/>
                    <a:pt x="14" y="0"/>
                    <a:pt x="14" y="0"/>
                  </a:cubicBezTo>
                  <a:cubicBezTo>
                    <a:pt x="12" y="0"/>
                    <a:pt x="12" y="0"/>
                    <a:pt x="12" y="0"/>
                  </a:cubicBezTo>
                  <a:cubicBezTo>
                    <a:pt x="12" y="4"/>
                    <a:pt x="12" y="4"/>
                    <a:pt x="12" y="4"/>
                  </a:cubicBezTo>
                  <a:cubicBezTo>
                    <a:pt x="18" y="4"/>
                    <a:pt x="22" y="8"/>
                    <a:pt x="22" y="13"/>
                  </a:cubicBezTo>
                  <a:cubicBezTo>
                    <a:pt x="22" y="18"/>
                    <a:pt x="18" y="22"/>
                    <a:pt x="12" y="22"/>
                  </a:cubicBezTo>
                  <a:lnTo>
                    <a:pt x="12" y="26"/>
                  </a:lnTo>
                  <a:close/>
                  <a:moveTo>
                    <a:pt x="3" y="19"/>
                  </a:moveTo>
                  <a:cubicBezTo>
                    <a:pt x="2" y="21"/>
                    <a:pt x="2" y="21"/>
                    <a:pt x="2" y="21"/>
                  </a:cubicBezTo>
                  <a:cubicBezTo>
                    <a:pt x="5" y="24"/>
                    <a:pt x="5" y="24"/>
                    <a:pt x="5" y="24"/>
                  </a:cubicBezTo>
                  <a:cubicBezTo>
                    <a:pt x="6" y="22"/>
                    <a:pt x="6" y="22"/>
                    <a:pt x="6" y="22"/>
                  </a:cubicBezTo>
                  <a:cubicBezTo>
                    <a:pt x="7" y="23"/>
                    <a:pt x="9" y="24"/>
                    <a:pt x="10" y="24"/>
                  </a:cubicBezTo>
                  <a:cubicBezTo>
                    <a:pt x="10" y="26"/>
                    <a:pt x="10" y="26"/>
                    <a:pt x="10" y="26"/>
                  </a:cubicBezTo>
                  <a:cubicBezTo>
                    <a:pt x="12" y="26"/>
                    <a:pt x="12" y="26"/>
                    <a:pt x="12" y="26"/>
                  </a:cubicBezTo>
                  <a:cubicBezTo>
                    <a:pt x="12" y="22"/>
                    <a:pt x="12" y="22"/>
                    <a:pt x="12" y="22"/>
                  </a:cubicBezTo>
                  <a:cubicBezTo>
                    <a:pt x="12" y="22"/>
                    <a:pt x="12" y="22"/>
                    <a:pt x="12" y="22"/>
                  </a:cubicBezTo>
                  <a:cubicBezTo>
                    <a:pt x="7" y="22"/>
                    <a:pt x="3" y="18"/>
                    <a:pt x="3" y="13"/>
                  </a:cubicBezTo>
                  <a:cubicBezTo>
                    <a:pt x="3" y="8"/>
                    <a:pt x="7" y="4"/>
                    <a:pt x="12" y="4"/>
                  </a:cubicBezTo>
                  <a:cubicBezTo>
                    <a:pt x="12" y="4"/>
                    <a:pt x="12" y="4"/>
                    <a:pt x="12" y="4"/>
                  </a:cubicBezTo>
                  <a:cubicBezTo>
                    <a:pt x="12" y="4"/>
                    <a:pt x="12" y="4"/>
                    <a:pt x="12" y="4"/>
                  </a:cubicBezTo>
                  <a:cubicBezTo>
                    <a:pt x="12" y="0"/>
                    <a:pt x="12" y="0"/>
                    <a:pt x="12" y="0"/>
                  </a:cubicBezTo>
                  <a:cubicBezTo>
                    <a:pt x="10" y="0"/>
                    <a:pt x="10" y="0"/>
                    <a:pt x="10" y="0"/>
                  </a:cubicBezTo>
                  <a:cubicBezTo>
                    <a:pt x="10" y="2"/>
                    <a:pt x="10" y="2"/>
                    <a:pt x="10" y="2"/>
                  </a:cubicBezTo>
                  <a:cubicBezTo>
                    <a:pt x="9" y="2"/>
                    <a:pt x="7" y="3"/>
                    <a:pt x="6" y="4"/>
                  </a:cubicBezTo>
                  <a:cubicBezTo>
                    <a:pt x="5" y="2"/>
                    <a:pt x="5" y="2"/>
                    <a:pt x="5" y="2"/>
                  </a:cubicBezTo>
                  <a:cubicBezTo>
                    <a:pt x="2" y="5"/>
                    <a:pt x="2" y="5"/>
                    <a:pt x="2" y="5"/>
                  </a:cubicBezTo>
                  <a:cubicBezTo>
                    <a:pt x="3" y="7"/>
                    <a:pt x="3" y="7"/>
                    <a:pt x="3" y="7"/>
                  </a:cubicBezTo>
                  <a:cubicBezTo>
                    <a:pt x="2" y="8"/>
                    <a:pt x="2" y="9"/>
                    <a:pt x="2" y="11"/>
                  </a:cubicBezTo>
                  <a:cubicBezTo>
                    <a:pt x="0" y="11"/>
                    <a:pt x="0" y="11"/>
                    <a:pt x="0" y="11"/>
                  </a:cubicBezTo>
                  <a:cubicBezTo>
                    <a:pt x="0" y="15"/>
                    <a:pt x="0" y="15"/>
                    <a:pt x="0" y="15"/>
                  </a:cubicBezTo>
                  <a:cubicBezTo>
                    <a:pt x="2" y="15"/>
                    <a:pt x="2" y="15"/>
                    <a:pt x="2" y="15"/>
                  </a:cubicBezTo>
                  <a:cubicBezTo>
                    <a:pt x="2" y="17"/>
                    <a:pt x="2" y="18"/>
                    <a:pt x="3" y="1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41"/>
            <p:cNvSpPr>
              <a:spLocks noEditPoints="1"/>
            </p:cNvSpPr>
            <p:nvPr/>
          </p:nvSpPr>
          <p:spPr bwMode="auto">
            <a:xfrm>
              <a:off x="2727852" y="4022693"/>
              <a:ext cx="179746" cy="179747"/>
            </a:xfrm>
            <a:custGeom>
              <a:avLst/>
              <a:gdLst>
                <a:gd name="T0" fmla="*/ 8 w 16"/>
                <a:gd name="T1" fmla="*/ 0 h 16"/>
                <a:gd name="T2" fmla="*/ 16 w 16"/>
                <a:gd name="T3" fmla="*/ 8 h 16"/>
                <a:gd name="T4" fmla="*/ 8 w 16"/>
                <a:gd name="T5" fmla="*/ 16 h 16"/>
                <a:gd name="T6" fmla="*/ 8 w 16"/>
                <a:gd name="T7" fmla="*/ 16 h 16"/>
                <a:gd name="T8" fmla="*/ 8 w 16"/>
                <a:gd name="T9" fmla="*/ 15 h 16"/>
                <a:gd name="T10" fmla="*/ 8 w 16"/>
                <a:gd name="T11" fmla="*/ 15 h 16"/>
                <a:gd name="T12" fmla="*/ 15 w 16"/>
                <a:gd name="T13" fmla="*/ 8 h 16"/>
                <a:gd name="T14" fmla="*/ 8 w 16"/>
                <a:gd name="T15" fmla="*/ 1 h 16"/>
                <a:gd name="T16" fmla="*/ 8 w 16"/>
                <a:gd name="T17" fmla="*/ 1 h 16"/>
                <a:gd name="T18" fmla="*/ 8 w 16"/>
                <a:gd name="T19" fmla="*/ 0 h 16"/>
                <a:gd name="T20" fmla="*/ 8 w 16"/>
                <a:gd name="T21" fmla="*/ 16 h 16"/>
                <a:gd name="T22" fmla="*/ 0 w 16"/>
                <a:gd name="T23" fmla="*/ 8 h 16"/>
                <a:gd name="T24" fmla="*/ 8 w 16"/>
                <a:gd name="T25" fmla="*/ 0 h 16"/>
                <a:gd name="T26" fmla="*/ 8 w 16"/>
                <a:gd name="T27" fmla="*/ 1 h 16"/>
                <a:gd name="T28" fmla="*/ 2 w 16"/>
                <a:gd name="T29" fmla="*/ 8 h 16"/>
                <a:gd name="T30" fmla="*/ 8 w 16"/>
                <a:gd name="T31" fmla="*/ 15 h 16"/>
                <a:gd name="T32" fmla="*/ 8 w 16"/>
                <a:gd name="T3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6">
                  <a:moveTo>
                    <a:pt x="8" y="0"/>
                  </a:moveTo>
                  <a:cubicBezTo>
                    <a:pt x="13" y="0"/>
                    <a:pt x="16" y="4"/>
                    <a:pt x="16" y="8"/>
                  </a:cubicBezTo>
                  <a:cubicBezTo>
                    <a:pt x="16" y="12"/>
                    <a:pt x="13" y="16"/>
                    <a:pt x="8" y="16"/>
                  </a:cubicBezTo>
                  <a:cubicBezTo>
                    <a:pt x="8" y="16"/>
                    <a:pt x="8" y="16"/>
                    <a:pt x="8" y="16"/>
                  </a:cubicBezTo>
                  <a:cubicBezTo>
                    <a:pt x="8" y="15"/>
                    <a:pt x="8" y="15"/>
                    <a:pt x="8" y="15"/>
                  </a:cubicBezTo>
                  <a:cubicBezTo>
                    <a:pt x="8" y="15"/>
                    <a:pt x="8" y="15"/>
                    <a:pt x="8" y="15"/>
                  </a:cubicBezTo>
                  <a:cubicBezTo>
                    <a:pt x="12" y="15"/>
                    <a:pt x="15" y="12"/>
                    <a:pt x="15" y="8"/>
                  </a:cubicBezTo>
                  <a:cubicBezTo>
                    <a:pt x="15" y="4"/>
                    <a:pt x="12" y="1"/>
                    <a:pt x="8" y="1"/>
                  </a:cubicBezTo>
                  <a:cubicBezTo>
                    <a:pt x="8" y="1"/>
                    <a:pt x="8" y="1"/>
                    <a:pt x="8" y="1"/>
                  </a:cubicBezTo>
                  <a:cubicBezTo>
                    <a:pt x="8" y="0"/>
                    <a:pt x="8" y="0"/>
                    <a:pt x="8" y="0"/>
                  </a:cubicBezTo>
                  <a:close/>
                  <a:moveTo>
                    <a:pt x="8" y="16"/>
                  </a:moveTo>
                  <a:cubicBezTo>
                    <a:pt x="4" y="16"/>
                    <a:pt x="0" y="12"/>
                    <a:pt x="0" y="8"/>
                  </a:cubicBezTo>
                  <a:cubicBezTo>
                    <a:pt x="0" y="4"/>
                    <a:pt x="4" y="0"/>
                    <a:pt x="8" y="0"/>
                  </a:cubicBezTo>
                  <a:cubicBezTo>
                    <a:pt x="8" y="1"/>
                    <a:pt x="8" y="1"/>
                    <a:pt x="8" y="1"/>
                  </a:cubicBezTo>
                  <a:cubicBezTo>
                    <a:pt x="5" y="1"/>
                    <a:pt x="2" y="4"/>
                    <a:pt x="2" y="8"/>
                  </a:cubicBezTo>
                  <a:cubicBezTo>
                    <a:pt x="2" y="12"/>
                    <a:pt x="5" y="15"/>
                    <a:pt x="8" y="15"/>
                  </a:cubicBezTo>
                  <a:lnTo>
                    <a:pt x="8" y="16"/>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42"/>
            <p:cNvSpPr>
              <a:spLocks noEditPoints="1"/>
            </p:cNvSpPr>
            <p:nvPr/>
          </p:nvSpPr>
          <p:spPr bwMode="auto">
            <a:xfrm>
              <a:off x="2773833" y="4348745"/>
              <a:ext cx="436825" cy="434736"/>
            </a:xfrm>
            <a:custGeom>
              <a:avLst/>
              <a:gdLst>
                <a:gd name="T0" fmla="*/ 20 w 39"/>
                <a:gd name="T1" fmla="*/ 3 h 39"/>
                <a:gd name="T2" fmla="*/ 20 w 39"/>
                <a:gd name="T3" fmla="*/ 0 h 39"/>
                <a:gd name="T4" fmla="*/ 27 w 39"/>
                <a:gd name="T5" fmla="*/ 2 h 39"/>
                <a:gd name="T6" fmla="*/ 26 w 39"/>
                <a:gd name="T7" fmla="*/ 4 h 39"/>
                <a:gd name="T8" fmla="*/ 32 w 39"/>
                <a:gd name="T9" fmla="*/ 8 h 39"/>
                <a:gd name="T10" fmla="*/ 34 w 39"/>
                <a:gd name="T11" fmla="*/ 6 h 39"/>
                <a:gd name="T12" fmla="*/ 38 w 39"/>
                <a:gd name="T13" fmla="*/ 12 h 39"/>
                <a:gd name="T14" fmla="*/ 35 w 39"/>
                <a:gd name="T15" fmla="*/ 13 h 39"/>
                <a:gd name="T16" fmla="*/ 36 w 39"/>
                <a:gd name="T17" fmla="*/ 20 h 39"/>
                <a:gd name="T18" fmla="*/ 39 w 39"/>
                <a:gd name="T19" fmla="*/ 20 h 39"/>
                <a:gd name="T20" fmla="*/ 38 w 39"/>
                <a:gd name="T21" fmla="*/ 27 h 39"/>
                <a:gd name="T22" fmla="*/ 35 w 39"/>
                <a:gd name="T23" fmla="*/ 26 h 39"/>
                <a:gd name="T24" fmla="*/ 32 w 39"/>
                <a:gd name="T25" fmla="*/ 31 h 39"/>
                <a:gd name="T26" fmla="*/ 34 w 39"/>
                <a:gd name="T27" fmla="*/ 33 h 39"/>
                <a:gd name="T28" fmla="*/ 27 w 39"/>
                <a:gd name="T29" fmla="*/ 38 h 39"/>
                <a:gd name="T30" fmla="*/ 26 w 39"/>
                <a:gd name="T31" fmla="*/ 35 h 39"/>
                <a:gd name="T32" fmla="*/ 20 w 39"/>
                <a:gd name="T33" fmla="*/ 36 h 39"/>
                <a:gd name="T34" fmla="*/ 20 w 39"/>
                <a:gd name="T35" fmla="*/ 32 h 39"/>
                <a:gd name="T36" fmla="*/ 33 w 39"/>
                <a:gd name="T37" fmla="*/ 20 h 39"/>
                <a:gd name="T38" fmla="*/ 20 w 39"/>
                <a:gd name="T39" fmla="*/ 7 h 39"/>
                <a:gd name="T40" fmla="*/ 20 w 39"/>
                <a:gd name="T41" fmla="*/ 3 h 39"/>
                <a:gd name="T42" fmla="*/ 8 w 39"/>
                <a:gd name="T43" fmla="*/ 31 h 39"/>
                <a:gd name="T44" fmla="*/ 6 w 39"/>
                <a:gd name="T45" fmla="*/ 33 h 39"/>
                <a:gd name="T46" fmla="*/ 2 w 39"/>
                <a:gd name="T47" fmla="*/ 27 h 39"/>
                <a:gd name="T48" fmla="*/ 5 w 39"/>
                <a:gd name="T49" fmla="*/ 26 h 39"/>
                <a:gd name="T50" fmla="*/ 4 w 39"/>
                <a:gd name="T51" fmla="*/ 20 h 39"/>
                <a:gd name="T52" fmla="*/ 0 w 39"/>
                <a:gd name="T53" fmla="*/ 20 h 39"/>
                <a:gd name="T54" fmla="*/ 2 w 39"/>
                <a:gd name="T55" fmla="*/ 12 h 39"/>
                <a:gd name="T56" fmla="*/ 5 w 39"/>
                <a:gd name="T57" fmla="*/ 13 h 39"/>
                <a:gd name="T58" fmla="*/ 8 w 39"/>
                <a:gd name="T59" fmla="*/ 8 h 39"/>
                <a:gd name="T60" fmla="*/ 6 w 39"/>
                <a:gd name="T61" fmla="*/ 6 h 39"/>
                <a:gd name="T62" fmla="*/ 12 w 39"/>
                <a:gd name="T63" fmla="*/ 2 h 39"/>
                <a:gd name="T64" fmla="*/ 14 w 39"/>
                <a:gd name="T65" fmla="*/ 4 h 39"/>
                <a:gd name="T66" fmla="*/ 20 w 39"/>
                <a:gd name="T67" fmla="*/ 3 h 39"/>
                <a:gd name="T68" fmla="*/ 20 w 39"/>
                <a:gd name="T69" fmla="*/ 7 h 39"/>
                <a:gd name="T70" fmla="*/ 7 w 39"/>
                <a:gd name="T71" fmla="*/ 20 h 39"/>
                <a:gd name="T72" fmla="*/ 20 w 39"/>
                <a:gd name="T73" fmla="*/ 32 h 39"/>
                <a:gd name="T74" fmla="*/ 20 w 39"/>
                <a:gd name="T75" fmla="*/ 36 h 39"/>
                <a:gd name="T76" fmla="*/ 20 w 39"/>
                <a:gd name="T77" fmla="*/ 39 h 39"/>
                <a:gd name="T78" fmla="*/ 12 w 39"/>
                <a:gd name="T79" fmla="*/ 38 h 39"/>
                <a:gd name="T80" fmla="*/ 14 w 39"/>
                <a:gd name="T81" fmla="*/ 35 h 39"/>
                <a:gd name="T82" fmla="*/ 8 w 39"/>
                <a:gd name="T83"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 h="39">
                  <a:moveTo>
                    <a:pt x="20" y="3"/>
                  </a:moveTo>
                  <a:cubicBezTo>
                    <a:pt x="20" y="0"/>
                    <a:pt x="20" y="0"/>
                    <a:pt x="20" y="0"/>
                  </a:cubicBezTo>
                  <a:cubicBezTo>
                    <a:pt x="23" y="0"/>
                    <a:pt x="25" y="1"/>
                    <a:pt x="27" y="2"/>
                  </a:cubicBezTo>
                  <a:cubicBezTo>
                    <a:pt x="26" y="4"/>
                    <a:pt x="26" y="4"/>
                    <a:pt x="26" y="4"/>
                  </a:cubicBezTo>
                  <a:cubicBezTo>
                    <a:pt x="28" y="5"/>
                    <a:pt x="30" y="7"/>
                    <a:pt x="32" y="8"/>
                  </a:cubicBezTo>
                  <a:cubicBezTo>
                    <a:pt x="34" y="6"/>
                    <a:pt x="34" y="6"/>
                    <a:pt x="34" y="6"/>
                  </a:cubicBezTo>
                  <a:cubicBezTo>
                    <a:pt x="36" y="8"/>
                    <a:pt x="37" y="10"/>
                    <a:pt x="38" y="12"/>
                  </a:cubicBezTo>
                  <a:cubicBezTo>
                    <a:pt x="35" y="13"/>
                    <a:pt x="35" y="13"/>
                    <a:pt x="35" y="13"/>
                  </a:cubicBezTo>
                  <a:cubicBezTo>
                    <a:pt x="36" y="15"/>
                    <a:pt x="36" y="17"/>
                    <a:pt x="36" y="20"/>
                  </a:cubicBezTo>
                  <a:cubicBezTo>
                    <a:pt x="39" y="20"/>
                    <a:pt x="39" y="20"/>
                    <a:pt x="39" y="20"/>
                  </a:cubicBezTo>
                  <a:cubicBezTo>
                    <a:pt x="39" y="22"/>
                    <a:pt x="39" y="25"/>
                    <a:pt x="38" y="27"/>
                  </a:cubicBezTo>
                  <a:cubicBezTo>
                    <a:pt x="35" y="26"/>
                    <a:pt x="35" y="26"/>
                    <a:pt x="35" y="26"/>
                  </a:cubicBezTo>
                  <a:cubicBezTo>
                    <a:pt x="34" y="28"/>
                    <a:pt x="33" y="30"/>
                    <a:pt x="32" y="31"/>
                  </a:cubicBezTo>
                  <a:cubicBezTo>
                    <a:pt x="34" y="33"/>
                    <a:pt x="34" y="33"/>
                    <a:pt x="34" y="33"/>
                  </a:cubicBezTo>
                  <a:cubicBezTo>
                    <a:pt x="32" y="35"/>
                    <a:pt x="30" y="37"/>
                    <a:pt x="27" y="38"/>
                  </a:cubicBezTo>
                  <a:cubicBezTo>
                    <a:pt x="26" y="35"/>
                    <a:pt x="26" y="35"/>
                    <a:pt x="26" y="35"/>
                  </a:cubicBezTo>
                  <a:cubicBezTo>
                    <a:pt x="24" y="36"/>
                    <a:pt x="22" y="36"/>
                    <a:pt x="20" y="36"/>
                  </a:cubicBezTo>
                  <a:cubicBezTo>
                    <a:pt x="20" y="32"/>
                    <a:pt x="20" y="32"/>
                    <a:pt x="20" y="32"/>
                  </a:cubicBezTo>
                  <a:cubicBezTo>
                    <a:pt x="27" y="32"/>
                    <a:pt x="33" y="27"/>
                    <a:pt x="33" y="20"/>
                  </a:cubicBezTo>
                  <a:cubicBezTo>
                    <a:pt x="33" y="13"/>
                    <a:pt x="27" y="7"/>
                    <a:pt x="20" y="7"/>
                  </a:cubicBezTo>
                  <a:lnTo>
                    <a:pt x="20" y="3"/>
                  </a:lnTo>
                  <a:close/>
                  <a:moveTo>
                    <a:pt x="8" y="31"/>
                  </a:moveTo>
                  <a:cubicBezTo>
                    <a:pt x="6" y="33"/>
                    <a:pt x="6" y="33"/>
                    <a:pt x="6" y="33"/>
                  </a:cubicBezTo>
                  <a:cubicBezTo>
                    <a:pt x="4" y="32"/>
                    <a:pt x="3" y="29"/>
                    <a:pt x="2" y="27"/>
                  </a:cubicBezTo>
                  <a:cubicBezTo>
                    <a:pt x="5" y="26"/>
                    <a:pt x="5" y="26"/>
                    <a:pt x="5" y="26"/>
                  </a:cubicBezTo>
                  <a:cubicBezTo>
                    <a:pt x="4" y="24"/>
                    <a:pt x="4" y="22"/>
                    <a:pt x="4" y="20"/>
                  </a:cubicBezTo>
                  <a:cubicBezTo>
                    <a:pt x="0" y="20"/>
                    <a:pt x="0" y="20"/>
                    <a:pt x="0" y="20"/>
                  </a:cubicBezTo>
                  <a:cubicBezTo>
                    <a:pt x="0" y="17"/>
                    <a:pt x="1" y="14"/>
                    <a:pt x="2" y="12"/>
                  </a:cubicBezTo>
                  <a:cubicBezTo>
                    <a:pt x="5" y="13"/>
                    <a:pt x="5" y="13"/>
                    <a:pt x="5" y="13"/>
                  </a:cubicBezTo>
                  <a:cubicBezTo>
                    <a:pt x="6" y="11"/>
                    <a:pt x="7" y="10"/>
                    <a:pt x="8" y="8"/>
                  </a:cubicBezTo>
                  <a:cubicBezTo>
                    <a:pt x="6" y="6"/>
                    <a:pt x="6" y="6"/>
                    <a:pt x="6" y="6"/>
                  </a:cubicBezTo>
                  <a:cubicBezTo>
                    <a:pt x="8" y="4"/>
                    <a:pt x="10" y="3"/>
                    <a:pt x="12" y="2"/>
                  </a:cubicBezTo>
                  <a:cubicBezTo>
                    <a:pt x="14" y="4"/>
                    <a:pt x="14" y="4"/>
                    <a:pt x="14" y="4"/>
                  </a:cubicBezTo>
                  <a:cubicBezTo>
                    <a:pt x="16" y="4"/>
                    <a:pt x="18" y="3"/>
                    <a:pt x="20" y="3"/>
                  </a:cubicBezTo>
                  <a:cubicBezTo>
                    <a:pt x="20" y="7"/>
                    <a:pt x="20" y="7"/>
                    <a:pt x="20" y="7"/>
                  </a:cubicBezTo>
                  <a:cubicBezTo>
                    <a:pt x="13" y="7"/>
                    <a:pt x="7" y="13"/>
                    <a:pt x="7" y="20"/>
                  </a:cubicBezTo>
                  <a:cubicBezTo>
                    <a:pt x="7" y="27"/>
                    <a:pt x="13" y="32"/>
                    <a:pt x="20" y="32"/>
                  </a:cubicBezTo>
                  <a:cubicBezTo>
                    <a:pt x="20" y="36"/>
                    <a:pt x="20" y="36"/>
                    <a:pt x="20" y="36"/>
                  </a:cubicBezTo>
                  <a:cubicBezTo>
                    <a:pt x="20" y="39"/>
                    <a:pt x="20" y="39"/>
                    <a:pt x="20" y="39"/>
                  </a:cubicBezTo>
                  <a:cubicBezTo>
                    <a:pt x="17" y="39"/>
                    <a:pt x="15" y="39"/>
                    <a:pt x="12" y="38"/>
                  </a:cubicBezTo>
                  <a:cubicBezTo>
                    <a:pt x="14" y="35"/>
                    <a:pt x="14" y="35"/>
                    <a:pt x="14" y="35"/>
                  </a:cubicBezTo>
                  <a:cubicBezTo>
                    <a:pt x="12" y="34"/>
                    <a:pt x="10" y="33"/>
                    <a:pt x="8"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43"/>
            <p:cNvSpPr>
              <a:spLocks/>
            </p:cNvSpPr>
            <p:nvPr/>
          </p:nvSpPr>
          <p:spPr bwMode="auto">
            <a:xfrm>
              <a:off x="2830265" y="4392636"/>
              <a:ext cx="336502" cy="346953"/>
            </a:xfrm>
            <a:custGeom>
              <a:avLst/>
              <a:gdLst>
                <a:gd name="T0" fmla="*/ 86 w 161"/>
                <a:gd name="T1" fmla="*/ 80 h 166"/>
                <a:gd name="T2" fmla="*/ 150 w 161"/>
                <a:gd name="T3" fmla="*/ 37 h 166"/>
                <a:gd name="T4" fmla="*/ 150 w 161"/>
                <a:gd name="T5" fmla="*/ 37 h 166"/>
                <a:gd name="T6" fmla="*/ 86 w 161"/>
                <a:gd name="T7" fmla="*/ 80 h 166"/>
                <a:gd name="T8" fmla="*/ 161 w 161"/>
                <a:gd name="T9" fmla="*/ 64 h 166"/>
                <a:gd name="T10" fmla="*/ 161 w 161"/>
                <a:gd name="T11" fmla="*/ 70 h 166"/>
                <a:gd name="T12" fmla="*/ 91 w 161"/>
                <a:gd name="T13" fmla="*/ 86 h 166"/>
                <a:gd name="T14" fmla="*/ 161 w 161"/>
                <a:gd name="T15" fmla="*/ 96 h 166"/>
                <a:gd name="T16" fmla="*/ 161 w 161"/>
                <a:gd name="T17" fmla="*/ 102 h 166"/>
                <a:gd name="T18" fmla="*/ 86 w 161"/>
                <a:gd name="T19" fmla="*/ 86 h 166"/>
                <a:gd name="T20" fmla="*/ 150 w 161"/>
                <a:gd name="T21" fmla="*/ 128 h 166"/>
                <a:gd name="T22" fmla="*/ 150 w 161"/>
                <a:gd name="T23" fmla="*/ 134 h 166"/>
                <a:gd name="T24" fmla="*/ 86 w 161"/>
                <a:gd name="T25" fmla="*/ 91 h 166"/>
                <a:gd name="T26" fmla="*/ 129 w 161"/>
                <a:gd name="T27" fmla="*/ 150 h 166"/>
                <a:gd name="T28" fmla="*/ 123 w 161"/>
                <a:gd name="T29" fmla="*/ 155 h 166"/>
                <a:gd name="T30" fmla="*/ 86 w 161"/>
                <a:gd name="T31" fmla="*/ 91 h 166"/>
                <a:gd name="T32" fmla="*/ 96 w 161"/>
                <a:gd name="T33" fmla="*/ 166 h 166"/>
                <a:gd name="T34" fmla="*/ 96 w 161"/>
                <a:gd name="T35" fmla="*/ 166 h 166"/>
                <a:gd name="T36" fmla="*/ 80 w 161"/>
                <a:gd name="T37" fmla="*/ 91 h 166"/>
                <a:gd name="T38" fmla="*/ 64 w 161"/>
                <a:gd name="T39" fmla="*/ 166 h 166"/>
                <a:gd name="T40" fmla="*/ 59 w 161"/>
                <a:gd name="T41" fmla="*/ 166 h 166"/>
                <a:gd name="T42" fmla="*/ 75 w 161"/>
                <a:gd name="T43" fmla="*/ 91 h 166"/>
                <a:gd name="T44" fmla="*/ 32 w 161"/>
                <a:gd name="T45" fmla="*/ 155 h 166"/>
                <a:gd name="T46" fmla="*/ 32 w 161"/>
                <a:gd name="T47" fmla="*/ 150 h 166"/>
                <a:gd name="T48" fmla="*/ 75 w 161"/>
                <a:gd name="T49" fmla="*/ 91 h 166"/>
                <a:gd name="T50" fmla="*/ 10 w 161"/>
                <a:gd name="T51" fmla="*/ 128 h 166"/>
                <a:gd name="T52" fmla="*/ 10 w 161"/>
                <a:gd name="T53" fmla="*/ 128 h 166"/>
                <a:gd name="T54" fmla="*/ 69 w 161"/>
                <a:gd name="T55" fmla="*/ 86 h 166"/>
                <a:gd name="T56" fmla="*/ 0 w 161"/>
                <a:gd name="T57" fmla="*/ 102 h 166"/>
                <a:gd name="T58" fmla="*/ 0 w 161"/>
                <a:gd name="T59" fmla="*/ 96 h 166"/>
                <a:gd name="T60" fmla="*/ 69 w 161"/>
                <a:gd name="T61" fmla="*/ 86 h 166"/>
                <a:gd name="T62" fmla="*/ 0 w 161"/>
                <a:gd name="T63" fmla="*/ 70 h 166"/>
                <a:gd name="T64" fmla="*/ 0 w 161"/>
                <a:gd name="T65" fmla="*/ 64 h 166"/>
                <a:gd name="T66" fmla="*/ 69 w 161"/>
                <a:gd name="T67" fmla="*/ 80 h 166"/>
                <a:gd name="T68" fmla="*/ 10 w 161"/>
                <a:gd name="T69" fmla="*/ 37 h 166"/>
                <a:gd name="T70" fmla="*/ 10 w 161"/>
                <a:gd name="T71" fmla="*/ 37 h 166"/>
                <a:gd name="T72" fmla="*/ 75 w 161"/>
                <a:gd name="T73" fmla="*/ 75 h 166"/>
                <a:gd name="T74" fmla="*/ 32 w 161"/>
                <a:gd name="T75" fmla="*/ 16 h 166"/>
                <a:gd name="T76" fmla="*/ 37 w 161"/>
                <a:gd name="T77" fmla="*/ 11 h 166"/>
                <a:gd name="T78" fmla="*/ 75 w 161"/>
                <a:gd name="T79" fmla="*/ 75 h 166"/>
                <a:gd name="T80" fmla="*/ 64 w 161"/>
                <a:gd name="T81" fmla="*/ 0 h 166"/>
                <a:gd name="T82" fmla="*/ 64 w 161"/>
                <a:gd name="T83" fmla="*/ 0 h 166"/>
                <a:gd name="T84" fmla="*/ 80 w 161"/>
                <a:gd name="T85" fmla="*/ 75 h 166"/>
                <a:gd name="T86" fmla="*/ 96 w 161"/>
                <a:gd name="T87" fmla="*/ 0 h 166"/>
                <a:gd name="T88" fmla="*/ 96 w 161"/>
                <a:gd name="T89" fmla="*/ 0 h 166"/>
                <a:gd name="T90" fmla="*/ 86 w 161"/>
                <a:gd name="T91" fmla="*/ 75 h 166"/>
                <a:gd name="T92" fmla="*/ 123 w 161"/>
                <a:gd name="T93" fmla="*/ 16 h 166"/>
                <a:gd name="T94" fmla="*/ 129 w 161"/>
                <a:gd name="T95" fmla="*/ 16 h 166"/>
                <a:gd name="T96" fmla="*/ 86 w 161"/>
                <a:gd name="T97" fmla="*/ 8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1" h="166">
                  <a:moveTo>
                    <a:pt x="86" y="80"/>
                  </a:moveTo>
                  <a:lnTo>
                    <a:pt x="150" y="37"/>
                  </a:lnTo>
                  <a:lnTo>
                    <a:pt x="150" y="37"/>
                  </a:lnTo>
                  <a:lnTo>
                    <a:pt x="86" y="80"/>
                  </a:lnTo>
                  <a:lnTo>
                    <a:pt x="161" y="64"/>
                  </a:lnTo>
                  <a:lnTo>
                    <a:pt x="161" y="70"/>
                  </a:lnTo>
                  <a:lnTo>
                    <a:pt x="91" y="86"/>
                  </a:lnTo>
                  <a:lnTo>
                    <a:pt x="161" y="96"/>
                  </a:lnTo>
                  <a:lnTo>
                    <a:pt x="161" y="102"/>
                  </a:lnTo>
                  <a:lnTo>
                    <a:pt x="86" y="86"/>
                  </a:lnTo>
                  <a:lnTo>
                    <a:pt x="150" y="128"/>
                  </a:lnTo>
                  <a:lnTo>
                    <a:pt x="150" y="134"/>
                  </a:lnTo>
                  <a:lnTo>
                    <a:pt x="86" y="91"/>
                  </a:lnTo>
                  <a:lnTo>
                    <a:pt x="129" y="150"/>
                  </a:lnTo>
                  <a:lnTo>
                    <a:pt x="123" y="155"/>
                  </a:lnTo>
                  <a:lnTo>
                    <a:pt x="86" y="91"/>
                  </a:lnTo>
                  <a:lnTo>
                    <a:pt x="96" y="166"/>
                  </a:lnTo>
                  <a:lnTo>
                    <a:pt x="96" y="166"/>
                  </a:lnTo>
                  <a:lnTo>
                    <a:pt x="80" y="91"/>
                  </a:lnTo>
                  <a:lnTo>
                    <a:pt x="64" y="166"/>
                  </a:lnTo>
                  <a:lnTo>
                    <a:pt x="59" y="166"/>
                  </a:lnTo>
                  <a:lnTo>
                    <a:pt x="75" y="91"/>
                  </a:lnTo>
                  <a:lnTo>
                    <a:pt x="32" y="155"/>
                  </a:lnTo>
                  <a:lnTo>
                    <a:pt x="32" y="150"/>
                  </a:lnTo>
                  <a:lnTo>
                    <a:pt x="75" y="91"/>
                  </a:lnTo>
                  <a:lnTo>
                    <a:pt x="10" y="128"/>
                  </a:lnTo>
                  <a:lnTo>
                    <a:pt x="10" y="128"/>
                  </a:lnTo>
                  <a:lnTo>
                    <a:pt x="69" y="86"/>
                  </a:lnTo>
                  <a:lnTo>
                    <a:pt x="0" y="102"/>
                  </a:lnTo>
                  <a:lnTo>
                    <a:pt x="0" y="96"/>
                  </a:lnTo>
                  <a:lnTo>
                    <a:pt x="69" y="86"/>
                  </a:lnTo>
                  <a:lnTo>
                    <a:pt x="0" y="70"/>
                  </a:lnTo>
                  <a:lnTo>
                    <a:pt x="0" y="64"/>
                  </a:lnTo>
                  <a:lnTo>
                    <a:pt x="69" y="80"/>
                  </a:lnTo>
                  <a:lnTo>
                    <a:pt x="10" y="37"/>
                  </a:lnTo>
                  <a:lnTo>
                    <a:pt x="10" y="37"/>
                  </a:lnTo>
                  <a:lnTo>
                    <a:pt x="75" y="75"/>
                  </a:lnTo>
                  <a:lnTo>
                    <a:pt x="32" y="16"/>
                  </a:lnTo>
                  <a:lnTo>
                    <a:pt x="37" y="11"/>
                  </a:lnTo>
                  <a:lnTo>
                    <a:pt x="75" y="75"/>
                  </a:lnTo>
                  <a:lnTo>
                    <a:pt x="64" y="0"/>
                  </a:lnTo>
                  <a:lnTo>
                    <a:pt x="64" y="0"/>
                  </a:lnTo>
                  <a:lnTo>
                    <a:pt x="80" y="75"/>
                  </a:lnTo>
                  <a:lnTo>
                    <a:pt x="96" y="0"/>
                  </a:lnTo>
                  <a:lnTo>
                    <a:pt x="96" y="0"/>
                  </a:lnTo>
                  <a:lnTo>
                    <a:pt x="86" y="75"/>
                  </a:lnTo>
                  <a:lnTo>
                    <a:pt x="123" y="16"/>
                  </a:lnTo>
                  <a:lnTo>
                    <a:pt x="129" y="16"/>
                  </a:lnTo>
                  <a:lnTo>
                    <a:pt x="86" y="8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Oval 44"/>
            <p:cNvSpPr>
              <a:spLocks noChangeArrowheads="1"/>
            </p:cNvSpPr>
            <p:nvPr/>
          </p:nvSpPr>
          <p:spPr bwMode="auto">
            <a:xfrm>
              <a:off x="2987021" y="4549392"/>
              <a:ext cx="22990" cy="33441"/>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45"/>
            <p:cNvSpPr>
              <a:spLocks noEditPoints="1"/>
            </p:cNvSpPr>
            <p:nvPr/>
          </p:nvSpPr>
          <p:spPr bwMode="auto">
            <a:xfrm>
              <a:off x="683758" y="1974419"/>
              <a:ext cx="470266" cy="459817"/>
            </a:xfrm>
            <a:custGeom>
              <a:avLst/>
              <a:gdLst>
                <a:gd name="T0" fmla="*/ 21 w 42"/>
                <a:gd name="T1" fmla="*/ 41 h 41"/>
                <a:gd name="T2" fmla="*/ 24 w 42"/>
                <a:gd name="T3" fmla="*/ 41 h 41"/>
                <a:gd name="T4" fmla="*/ 24 w 42"/>
                <a:gd name="T5" fmla="*/ 38 h 41"/>
                <a:gd name="T6" fmla="*/ 31 w 42"/>
                <a:gd name="T7" fmla="*/ 35 h 41"/>
                <a:gd name="T8" fmla="*/ 33 w 42"/>
                <a:gd name="T9" fmla="*/ 37 h 41"/>
                <a:gd name="T10" fmla="*/ 38 w 42"/>
                <a:gd name="T11" fmla="*/ 33 h 41"/>
                <a:gd name="T12" fmla="*/ 36 w 42"/>
                <a:gd name="T13" fmla="*/ 30 h 41"/>
                <a:gd name="T14" fmla="*/ 38 w 42"/>
                <a:gd name="T15" fmla="*/ 24 h 41"/>
                <a:gd name="T16" fmla="*/ 42 w 42"/>
                <a:gd name="T17" fmla="*/ 24 h 41"/>
                <a:gd name="T18" fmla="*/ 42 w 42"/>
                <a:gd name="T19" fmla="*/ 17 h 41"/>
                <a:gd name="T20" fmla="*/ 38 w 42"/>
                <a:gd name="T21" fmla="*/ 17 h 41"/>
                <a:gd name="T22" fmla="*/ 36 w 42"/>
                <a:gd name="T23" fmla="*/ 10 h 41"/>
                <a:gd name="T24" fmla="*/ 38 w 42"/>
                <a:gd name="T25" fmla="*/ 8 h 41"/>
                <a:gd name="T26" fmla="*/ 33 w 42"/>
                <a:gd name="T27" fmla="*/ 3 h 41"/>
                <a:gd name="T28" fmla="*/ 31 w 42"/>
                <a:gd name="T29" fmla="*/ 6 h 41"/>
                <a:gd name="T30" fmla="*/ 24 w 42"/>
                <a:gd name="T31" fmla="*/ 3 h 41"/>
                <a:gd name="T32" fmla="*/ 24 w 42"/>
                <a:gd name="T33" fmla="*/ 0 h 41"/>
                <a:gd name="T34" fmla="*/ 21 w 42"/>
                <a:gd name="T35" fmla="*/ 0 h 41"/>
                <a:gd name="T36" fmla="*/ 21 w 42"/>
                <a:gd name="T37" fmla="*/ 6 h 41"/>
                <a:gd name="T38" fmla="*/ 35 w 42"/>
                <a:gd name="T39" fmla="*/ 20 h 41"/>
                <a:gd name="T40" fmla="*/ 21 w 42"/>
                <a:gd name="T41" fmla="*/ 35 h 41"/>
                <a:gd name="T42" fmla="*/ 21 w 42"/>
                <a:gd name="T43" fmla="*/ 41 h 41"/>
                <a:gd name="T44" fmla="*/ 6 w 42"/>
                <a:gd name="T45" fmla="*/ 30 h 41"/>
                <a:gd name="T46" fmla="*/ 4 w 42"/>
                <a:gd name="T47" fmla="*/ 33 h 41"/>
                <a:gd name="T48" fmla="*/ 9 w 42"/>
                <a:gd name="T49" fmla="*/ 37 h 41"/>
                <a:gd name="T50" fmla="*/ 11 w 42"/>
                <a:gd name="T51" fmla="*/ 35 h 41"/>
                <a:gd name="T52" fmla="*/ 18 w 42"/>
                <a:gd name="T53" fmla="*/ 38 h 41"/>
                <a:gd name="T54" fmla="*/ 18 w 42"/>
                <a:gd name="T55" fmla="*/ 41 h 41"/>
                <a:gd name="T56" fmla="*/ 21 w 42"/>
                <a:gd name="T57" fmla="*/ 41 h 41"/>
                <a:gd name="T58" fmla="*/ 21 w 42"/>
                <a:gd name="T59" fmla="*/ 35 h 41"/>
                <a:gd name="T60" fmla="*/ 21 w 42"/>
                <a:gd name="T61" fmla="*/ 35 h 41"/>
                <a:gd name="T62" fmla="*/ 6 w 42"/>
                <a:gd name="T63" fmla="*/ 20 h 41"/>
                <a:gd name="T64" fmla="*/ 21 w 42"/>
                <a:gd name="T65" fmla="*/ 6 h 41"/>
                <a:gd name="T66" fmla="*/ 21 w 42"/>
                <a:gd name="T67" fmla="*/ 6 h 41"/>
                <a:gd name="T68" fmla="*/ 21 w 42"/>
                <a:gd name="T69" fmla="*/ 6 h 41"/>
                <a:gd name="T70" fmla="*/ 21 w 42"/>
                <a:gd name="T71" fmla="*/ 0 h 41"/>
                <a:gd name="T72" fmla="*/ 18 w 42"/>
                <a:gd name="T73" fmla="*/ 0 h 41"/>
                <a:gd name="T74" fmla="*/ 18 w 42"/>
                <a:gd name="T75" fmla="*/ 3 h 41"/>
                <a:gd name="T76" fmla="*/ 11 w 42"/>
                <a:gd name="T77" fmla="*/ 6 h 41"/>
                <a:gd name="T78" fmla="*/ 9 w 42"/>
                <a:gd name="T79" fmla="*/ 3 h 41"/>
                <a:gd name="T80" fmla="*/ 4 w 42"/>
                <a:gd name="T81" fmla="*/ 8 h 41"/>
                <a:gd name="T82" fmla="*/ 6 w 42"/>
                <a:gd name="T83" fmla="*/ 10 h 41"/>
                <a:gd name="T84" fmla="*/ 3 w 42"/>
                <a:gd name="T85" fmla="*/ 17 h 41"/>
                <a:gd name="T86" fmla="*/ 0 w 42"/>
                <a:gd name="T87" fmla="*/ 17 h 41"/>
                <a:gd name="T88" fmla="*/ 0 w 42"/>
                <a:gd name="T89" fmla="*/ 24 h 41"/>
                <a:gd name="T90" fmla="*/ 3 w 42"/>
                <a:gd name="T91" fmla="*/ 24 h 41"/>
                <a:gd name="T92" fmla="*/ 6 w 42"/>
                <a:gd name="T93"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 h="41">
                  <a:moveTo>
                    <a:pt x="21" y="41"/>
                  </a:moveTo>
                  <a:cubicBezTo>
                    <a:pt x="24" y="41"/>
                    <a:pt x="24" y="41"/>
                    <a:pt x="24" y="41"/>
                  </a:cubicBezTo>
                  <a:cubicBezTo>
                    <a:pt x="24" y="38"/>
                    <a:pt x="24" y="38"/>
                    <a:pt x="24" y="38"/>
                  </a:cubicBezTo>
                  <a:cubicBezTo>
                    <a:pt x="27" y="37"/>
                    <a:pt x="29" y="36"/>
                    <a:pt x="31" y="35"/>
                  </a:cubicBezTo>
                  <a:cubicBezTo>
                    <a:pt x="33" y="37"/>
                    <a:pt x="33" y="37"/>
                    <a:pt x="33" y="37"/>
                  </a:cubicBezTo>
                  <a:cubicBezTo>
                    <a:pt x="38" y="33"/>
                    <a:pt x="38" y="33"/>
                    <a:pt x="38" y="33"/>
                  </a:cubicBezTo>
                  <a:cubicBezTo>
                    <a:pt x="36" y="30"/>
                    <a:pt x="36" y="30"/>
                    <a:pt x="36" y="30"/>
                  </a:cubicBezTo>
                  <a:cubicBezTo>
                    <a:pt x="37" y="28"/>
                    <a:pt x="38" y="26"/>
                    <a:pt x="38" y="24"/>
                  </a:cubicBezTo>
                  <a:cubicBezTo>
                    <a:pt x="42" y="24"/>
                    <a:pt x="42" y="24"/>
                    <a:pt x="42" y="24"/>
                  </a:cubicBezTo>
                  <a:cubicBezTo>
                    <a:pt x="42" y="17"/>
                    <a:pt x="42" y="17"/>
                    <a:pt x="42" y="17"/>
                  </a:cubicBezTo>
                  <a:cubicBezTo>
                    <a:pt x="38" y="17"/>
                    <a:pt x="38" y="17"/>
                    <a:pt x="38" y="17"/>
                  </a:cubicBezTo>
                  <a:cubicBezTo>
                    <a:pt x="38" y="15"/>
                    <a:pt x="37" y="12"/>
                    <a:pt x="36" y="10"/>
                  </a:cubicBezTo>
                  <a:cubicBezTo>
                    <a:pt x="38" y="8"/>
                    <a:pt x="38" y="8"/>
                    <a:pt x="38" y="8"/>
                  </a:cubicBezTo>
                  <a:cubicBezTo>
                    <a:pt x="33" y="3"/>
                    <a:pt x="33" y="3"/>
                    <a:pt x="33" y="3"/>
                  </a:cubicBezTo>
                  <a:cubicBezTo>
                    <a:pt x="31" y="6"/>
                    <a:pt x="31" y="6"/>
                    <a:pt x="31" y="6"/>
                  </a:cubicBezTo>
                  <a:cubicBezTo>
                    <a:pt x="29" y="4"/>
                    <a:pt x="27" y="3"/>
                    <a:pt x="24" y="3"/>
                  </a:cubicBezTo>
                  <a:cubicBezTo>
                    <a:pt x="24" y="0"/>
                    <a:pt x="24" y="0"/>
                    <a:pt x="24" y="0"/>
                  </a:cubicBezTo>
                  <a:cubicBezTo>
                    <a:pt x="21" y="0"/>
                    <a:pt x="21" y="0"/>
                    <a:pt x="21" y="0"/>
                  </a:cubicBezTo>
                  <a:cubicBezTo>
                    <a:pt x="21" y="6"/>
                    <a:pt x="21" y="6"/>
                    <a:pt x="21" y="6"/>
                  </a:cubicBezTo>
                  <a:cubicBezTo>
                    <a:pt x="29" y="6"/>
                    <a:pt x="35" y="12"/>
                    <a:pt x="35" y="20"/>
                  </a:cubicBezTo>
                  <a:cubicBezTo>
                    <a:pt x="35" y="28"/>
                    <a:pt x="29" y="35"/>
                    <a:pt x="21" y="35"/>
                  </a:cubicBezTo>
                  <a:lnTo>
                    <a:pt x="21" y="41"/>
                  </a:lnTo>
                  <a:close/>
                  <a:moveTo>
                    <a:pt x="6" y="30"/>
                  </a:moveTo>
                  <a:cubicBezTo>
                    <a:pt x="4" y="33"/>
                    <a:pt x="4" y="33"/>
                    <a:pt x="4" y="33"/>
                  </a:cubicBezTo>
                  <a:cubicBezTo>
                    <a:pt x="9" y="37"/>
                    <a:pt x="9" y="37"/>
                    <a:pt x="9" y="37"/>
                  </a:cubicBezTo>
                  <a:cubicBezTo>
                    <a:pt x="11" y="35"/>
                    <a:pt x="11" y="35"/>
                    <a:pt x="11" y="35"/>
                  </a:cubicBezTo>
                  <a:cubicBezTo>
                    <a:pt x="13" y="36"/>
                    <a:pt x="15" y="37"/>
                    <a:pt x="18" y="38"/>
                  </a:cubicBezTo>
                  <a:cubicBezTo>
                    <a:pt x="18" y="41"/>
                    <a:pt x="18" y="41"/>
                    <a:pt x="18" y="41"/>
                  </a:cubicBezTo>
                  <a:cubicBezTo>
                    <a:pt x="21" y="41"/>
                    <a:pt x="21" y="41"/>
                    <a:pt x="21" y="41"/>
                  </a:cubicBezTo>
                  <a:cubicBezTo>
                    <a:pt x="21" y="35"/>
                    <a:pt x="21" y="35"/>
                    <a:pt x="21" y="35"/>
                  </a:cubicBezTo>
                  <a:cubicBezTo>
                    <a:pt x="21" y="35"/>
                    <a:pt x="21" y="35"/>
                    <a:pt x="21" y="35"/>
                  </a:cubicBezTo>
                  <a:cubicBezTo>
                    <a:pt x="13" y="35"/>
                    <a:pt x="6" y="28"/>
                    <a:pt x="6" y="20"/>
                  </a:cubicBezTo>
                  <a:cubicBezTo>
                    <a:pt x="6" y="12"/>
                    <a:pt x="13" y="6"/>
                    <a:pt x="21" y="6"/>
                  </a:cubicBezTo>
                  <a:cubicBezTo>
                    <a:pt x="21" y="6"/>
                    <a:pt x="21" y="6"/>
                    <a:pt x="21" y="6"/>
                  </a:cubicBezTo>
                  <a:cubicBezTo>
                    <a:pt x="21" y="6"/>
                    <a:pt x="21" y="6"/>
                    <a:pt x="21" y="6"/>
                  </a:cubicBezTo>
                  <a:cubicBezTo>
                    <a:pt x="21" y="0"/>
                    <a:pt x="21" y="0"/>
                    <a:pt x="21" y="0"/>
                  </a:cubicBezTo>
                  <a:cubicBezTo>
                    <a:pt x="18" y="0"/>
                    <a:pt x="18" y="0"/>
                    <a:pt x="18" y="0"/>
                  </a:cubicBezTo>
                  <a:cubicBezTo>
                    <a:pt x="18" y="3"/>
                    <a:pt x="18" y="3"/>
                    <a:pt x="18" y="3"/>
                  </a:cubicBezTo>
                  <a:cubicBezTo>
                    <a:pt x="15" y="3"/>
                    <a:pt x="13" y="4"/>
                    <a:pt x="11" y="6"/>
                  </a:cubicBezTo>
                  <a:cubicBezTo>
                    <a:pt x="9" y="3"/>
                    <a:pt x="9" y="3"/>
                    <a:pt x="9" y="3"/>
                  </a:cubicBezTo>
                  <a:cubicBezTo>
                    <a:pt x="4" y="8"/>
                    <a:pt x="4" y="8"/>
                    <a:pt x="4" y="8"/>
                  </a:cubicBezTo>
                  <a:cubicBezTo>
                    <a:pt x="6" y="10"/>
                    <a:pt x="6" y="10"/>
                    <a:pt x="6" y="10"/>
                  </a:cubicBezTo>
                  <a:cubicBezTo>
                    <a:pt x="5" y="12"/>
                    <a:pt x="4" y="15"/>
                    <a:pt x="3" y="17"/>
                  </a:cubicBezTo>
                  <a:cubicBezTo>
                    <a:pt x="0" y="17"/>
                    <a:pt x="0" y="17"/>
                    <a:pt x="0" y="17"/>
                  </a:cubicBezTo>
                  <a:cubicBezTo>
                    <a:pt x="0" y="24"/>
                    <a:pt x="0" y="24"/>
                    <a:pt x="0" y="24"/>
                  </a:cubicBezTo>
                  <a:cubicBezTo>
                    <a:pt x="3" y="24"/>
                    <a:pt x="3" y="24"/>
                    <a:pt x="3" y="24"/>
                  </a:cubicBezTo>
                  <a:cubicBezTo>
                    <a:pt x="4" y="26"/>
                    <a:pt x="5" y="28"/>
                    <a:pt x="6" y="3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46"/>
            <p:cNvSpPr>
              <a:spLocks noEditPoints="1"/>
            </p:cNvSpPr>
            <p:nvPr/>
          </p:nvSpPr>
          <p:spPr bwMode="auto">
            <a:xfrm>
              <a:off x="773630" y="2064291"/>
              <a:ext cx="290520" cy="280070"/>
            </a:xfrm>
            <a:custGeom>
              <a:avLst/>
              <a:gdLst>
                <a:gd name="T0" fmla="*/ 13 w 26"/>
                <a:gd name="T1" fmla="*/ 0 h 25"/>
                <a:gd name="T2" fmla="*/ 26 w 26"/>
                <a:gd name="T3" fmla="*/ 12 h 25"/>
                <a:gd name="T4" fmla="*/ 13 w 26"/>
                <a:gd name="T5" fmla="*/ 25 h 25"/>
                <a:gd name="T6" fmla="*/ 13 w 26"/>
                <a:gd name="T7" fmla="*/ 23 h 25"/>
                <a:gd name="T8" fmla="*/ 24 w 26"/>
                <a:gd name="T9" fmla="*/ 12 h 25"/>
                <a:gd name="T10" fmla="*/ 13 w 26"/>
                <a:gd name="T11" fmla="*/ 1 h 25"/>
                <a:gd name="T12" fmla="*/ 13 w 26"/>
                <a:gd name="T13" fmla="*/ 0 h 25"/>
                <a:gd name="T14" fmla="*/ 13 w 26"/>
                <a:gd name="T15" fmla="*/ 0 h 25"/>
                <a:gd name="T16" fmla="*/ 13 w 26"/>
                <a:gd name="T17" fmla="*/ 0 h 25"/>
                <a:gd name="T18" fmla="*/ 13 w 26"/>
                <a:gd name="T19" fmla="*/ 1 h 25"/>
                <a:gd name="T20" fmla="*/ 13 w 26"/>
                <a:gd name="T21" fmla="*/ 1 h 25"/>
                <a:gd name="T22" fmla="*/ 2 w 26"/>
                <a:gd name="T23" fmla="*/ 12 h 25"/>
                <a:gd name="T24" fmla="*/ 13 w 26"/>
                <a:gd name="T25" fmla="*/ 23 h 25"/>
                <a:gd name="T26" fmla="*/ 13 w 26"/>
                <a:gd name="T27" fmla="*/ 23 h 25"/>
                <a:gd name="T28" fmla="*/ 13 w 26"/>
                <a:gd name="T29" fmla="*/ 25 h 25"/>
                <a:gd name="T30" fmla="*/ 13 w 26"/>
                <a:gd name="T31" fmla="*/ 25 h 25"/>
                <a:gd name="T32" fmla="*/ 0 w 26"/>
                <a:gd name="T33" fmla="*/ 12 h 25"/>
                <a:gd name="T34" fmla="*/ 13 w 26"/>
                <a:gd name="T3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5">
                  <a:moveTo>
                    <a:pt x="13" y="0"/>
                  </a:moveTo>
                  <a:cubicBezTo>
                    <a:pt x="20" y="0"/>
                    <a:pt x="26" y="5"/>
                    <a:pt x="26" y="12"/>
                  </a:cubicBezTo>
                  <a:cubicBezTo>
                    <a:pt x="26" y="19"/>
                    <a:pt x="20" y="25"/>
                    <a:pt x="13" y="25"/>
                  </a:cubicBezTo>
                  <a:cubicBezTo>
                    <a:pt x="13" y="23"/>
                    <a:pt x="13" y="23"/>
                    <a:pt x="13" y="23"/>
                  </a:cubicBezTo>
                  <a:cubicBezTo>
                    <a:pt x="19" y="23"/>
                    <a:pt x="24" y="18"/>
                    <a:pt x="24" y="12"/>
                  </a:cubicBezTo>
                  <a:cubicBezTo>
                    <a:pt x="24" y="6"/>
                    <a:pt x="19" y="1"/>
                    <a:pt x="13" y="1"/>
                  </a:cubicBezTo>
                  <a:lnTo>
                    <a:pt x="13" y="0"/>
                  </a:lnTo>
                  <a:close/>
                  <a:moveTo>
                    <a:pt x="13" y="0"/>
                  </a:moveTo>
                  <a:cubicBezTo>
                    <a:pt x="13" y="0"/>
                    <a:pt x="13" y="0"/>
                    <a:pt x="13" y="0"/>
                  </a:cubicBezTo>
                  <a:cubicBezTo>
                    <a:pt x="13" y="1"/>
                    <a:pt x="13" y="1"/>
                    <a:pt x="13" y="1"/>
                  </a:cubicBezTo>
                  <a:cubicBezTo>
                    <a:pt x="13" y="1"/>
                    <a:pt x="13" y="1"/>
                    <a:pt x="13" y="1"/>
                  </a:cubicBezTo>
                  <a:cubicBezTo>
                    <a:pt x="7" y="1"/>
                    <a:pt x="2" y="6"/>
                    <a:pt x="2" y="12"/>
                  </a:cubicBezTo>
                  <a:cubicBezTo>
                    <a:pt x="2" y="18"/>
                    <a:pt x="7" y="23"/>
                    <a:pt x="13" y="23"/>
                  </a:cubicBezTo>
                  <a:cubicBezTo>
                    <a:pt x="13" y="23"/>
                    <a:pt x="13" y="23"/>
                    <a:pt x="13" y="23"/>
                  </a:cubicBezTo>
                  <a:cubicBezTo>
                    <a:pt x="13" y="25"/>
                    <a:pt x="13" y="25"/>
                    <a:pt x="13" y="25"/>
                  </a:cubicBezTo>
                  <a:cubicBezTo>
                    <a:pt x="13" y="25"/>
                    <a:pt x="13" y="25"/>
                    <a:pt x="13" y="25"/>
                  </a:cubicBezTo>
                  <a:cubicBezTo>
                    <a:pt x="6" y="25"/>
                    <a:pt x="0" y="19"/>
                    <a:pt x="0" y="12"/>
                  </a:cubicBezTo>
                  <a:cubicBezTo>
                    <a:pt x="0" y="5"/>
                    <a:pt x="6" y="0"/>
                    <a:pt x="13" y="0"/>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47"/>
            <p:cNvSpPr>
              <a:spLocks noEditPoints="1"/>
            </p:cNvSpPr>
            <p:nvPr/>
          </p:nvSpPr>
          <p:spPr bwMode="auto">
            <a:xfrm>
              <a:off x="761090" y="2490667"/>
              <a:ext cx="595671" cy="581041"/>
            </a:xfrm>
            <a:custGeom>
              <a:avLst/>
              <a:gdLst>
                <a:gd name="T0" fmla="*/ 27 w 53"/>
                <a:gd name="T1" fmla="*/ 52 h 52"/>
                <a:gd name="T2" fmla="*/ 31 w 53"/>
                <a:gd name="T3" fmla="*/ 52 h 52"/>
                <a:gd name="T4" fmla="*/ 31 w 53"/>
                <a:gd name="T5" fmla="*/ 49 h 52"/>
                <a:gd name="T6" fmla="*/ 39 w 53"/>
                <a:gd name="T7" fmla="*/ 45 h 52"/>
                <a:gd name="T8" fmla="*/ 42 w 53"/>
                <a:gd name="T9" fmla="*/ 48 h 52"/>
                <a:gd name="T10" fmla="*/ 48 w 53"/>
                <a:gd name="T11" fmla="*/ 42 h 52"/>
                <a:gd name="T12" fmla="*/ 45 w 53"/>
                <a:gd name="T13" fmla="*/ 39 h 52"/>
                <a:gd name="T14" fmla="*/ 49 w 53"/>
                <a:gd name="T15" fmla="*/ 30 h 52"/>
                <a:gd name="T16" fmla="*/ 53 w 53"/>
                <a:gd name="T17" fmla="*/ 30 h 52"/>
                <a:gd name="T18" fmla="*/ 53 w 53"/>
                <a:gd name="T19" fmla="*/ 22 h 52"/>
                <a:gd name="T20" fmla="*/ 49 w 53"/>
                <a:gd name="T21" fmla="*/ 22 h 52"/>
                <a:gd name="T22" fmla="*/ 45 w 53"/>
                <a:gd name="T23" fmla="*/ 14 h 52"/>
                <a:gd name="T24" fmla="*/ 48 w 53"/>
                <a:gd name="T25" fmla="*/ 11 h 52"/>
                <a:gd name="T26" fmla="*/ 42 w 53"/>
                <a:gd name="T27" fmla="*/ 5 h 52"/>
                <a:gd name="T28" fmla="*/ 39 w 53"/>
                <a:gd name="T29" fmla="*/ 8 h 52"/>
                <a:gd name="T30" fmla="*/ 31 w 53"/>
                <a:gd name="T31" fmla="*/ 4 h 52"/>
                <a:gd name="T32" fmla="*/ 31 w 53"/>
                <a:gd name="T33" fmla="*/ 0 h 52"/>
                <a:gd name="T34" fmla="*/ 27 w 53"/>
                <a:gd name="T35" fmla="*/ 0 h 52"/>
                <a:gd name="T36" fmla="*/ 27 w 53"/>
                <a:gd name="T37" fmla="*/ 5 h 52"/>
                <a:gd name="T38" fmla="*/ 47 w 53"/>
                <a:gd name="T39" fmla="*/ 26 h 52"/>
                <a:gd name="T40" fmla="*/ 27 w 53"/>
                <a:gd name="T41" fmla="*/ 47 h 52"/>
                <a:gd name="T42" fmla="*/ 27 w 53"/>
                <a:gd name="T43" fmla="*/ 52 h 52"/>
                <a:gd name="T44" fmla="*/ 8 w 53"/>
                <a:gd name="T45" fmla="*/ 39 h 52"/>
                <a:gd name="T46" fmla="*/ 5 w 53"/>
                <a:gd name="T47" fmla="*/ 42 h 52"/>
                <a:gd name="T48" fmla="*/ 11 w 53"/>
                <a:gd name="T49" fmla="*/ 48 h 52"/>
                <a:gd name="T50" fmla="*/ 14 w 53"/>
                <a:gd name="T51" fmla="*/ 45 h 52"/>
                <a:gd name="T52" fmla="*/ 23 w 53"/>
                <a:gd name="T53" fmla="*/ 49 h 52"/>
                <a:gd name="T54" fmla="*/ 23 w 53"/>
                <a:gd name="T55" fmla="*/ 52 h 52"/>
                <a:gd name="T56" fmla="*/ 27 w 53"/>
                <a:gd name="T57" fmla="*/ 52 h 52"/>
                <a:gd name="T58" fmla="*/ 27 w 53"/>
                <a:gd name="T59" fmla="*/ 47 h 52"/>
                <a:gd name="T60" fmla="*/ 27 w 53"/>
                <a:gd name="T61" fmla="*/ 47 h 52"/>
                <a:gd name="T62" fmla="*/ 6 w 53"/>
                <a:gd name="T63" fmla="*/ 26 h 52"/>
                <a:gd name="T64" fmla="*/ 27 w 53"/>
                <a:gd name="T65" fmla="*/ 5 h 52"/>
                <a:gd name="T66" fmla="*/ 27 w 53"/>
                <a:gd name="T67" fmla="*/ 5 h 52"/>
                <a:gd name="T68" fmla="*/ 27 w 53"/>
                <a:gd name="T69" fmla="*/ 5 h 52"/>
                <a:gd name="T70" fmla="*/ 27 w 53"/>
                <a:gd name="T71" fmla="*/ 0 h 52"/>
                <a:gd name="T72" fmla="*/ 23 w 53"/>
                <a:gd name="T73" fmla="*/ 0 h 52"/>
                <a:gd name="T74" fmla="*/ 23 w 53"/>
                <a:gd name="T75" fmla="*/ 4 h 52"/>
                <a:gd name="T76" fmla="*/ 14 w 53"/>
                <a:gd name="T77" fmla="*/ 8 h 52"/>
                <a:gd name="T78" fmla="*/ 11 w 53"/>
                <a:gd name="T79" fmla="*/ 5 h 52"/>
                <a:gd name="T80" fmla="*/ 5 w 53"/>
                <a:gd name="T81" fmla="*/ 11 h 52"/>
                <a:gd name="T82" fmla="*/ 8 w 53"/>
                <a:gd name="T83" fmla="*/ 14 h 52"/>
                <a:gd name="T84" fmla="*/ 4 w 53"/>
                <a:gd name="T85" fmla="*/ 22 h 52"/>
                <a:gd name="T86" fmla="*/ 0 w 53"/>
                <a:gd name="T87" fmla="*/ 22 h 52"/>
                <a:gd name="T88" fmla="*/ 0 w 53"/>
                <a:gd name="T89" fmla="*/ 30 h 52"/>
                <a:gd name="T90" fmla="*/ 4 w 53"/>
                <a:gd name="T91" fmla="*/ 30 h 52"/>
                <a:gd name="T92" fmla="*/ 8 w 53"/>
                <a:gd name="T93"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52">
                  <a:moveTo>
                    <a:pt x="27" y="52"/>
                  </a:moveTo>
                  <a:cubicBezTo>
                    <a:pt x="31" y="52"/>
                    <a:pt x="31" y="52"/>
                    <a:pt x="31" y="52"/>
                  </a:cubicBezTo>
                  <a:cubicBezTo>
                    <a:pt x="31" y="49"/>
                    <a:pt x="31" y="49"/>
                    <a:pt x="31" y="49"/>
                  </a:cubicBezTo>
                  <a:cubicBezTo>
                    <a:pt x="34" y="48"/>
                    <a:pt x="37" y="47"/>
                    <a:pt x="39" y="45"/>
                  </a:cubicBezTo>
                  <a:cubicBezTo>
                    <a:pt x="42" y="48"/>
                    <a:pt x="42" y="48"/>
                    <a:pt x="42" y="48"/>
                  </a:cubicBezTo>
                  <a:cubicBezTo>
                    <a:pt x="48" y="42"/>
                    <a:pt x="48" y="42"/>
                    <a:pt x="48" y="42"/>
                  </a:cubicBezTo>
                  <a:cubicBezTo>
                    <a:pt x="45" y="39"/>
                    <a:pt x="45" y="39"/>
                    <a:pt x="45" y="39"/>
                  </a:cubicBezTo>
                  <a:cubicBezTo>
                    <a:pt x="47" y="37"/>
                    <a:pt x="48" y="34"/>
                    <a:pt x="49" y="30"/>
                  </a:cubicBezTo>
                  <a:cubicBezTo>
                    <a:pt x="53" y="30"/>
                    <a:pt x="53" y="30"/>
                    <a:pt x="53" y="30"/>
                  </a:cubicBezTo>
                  <a:cubicBezTo>
                    <a:pt x="53" y="22"/>
                    <a:pt x="53" y="22"/>
                    <a:pt x="53" y="22"/>
                  </a:cubicBezTo>
                  <a:cubicBezTo>
                    <a:pt x="49" y="22"/>
                    <a:pt x="49" y="22"/>
                    <a:pt x="49" y="22"/>
                  </a:cubicBezTo>
                  <a:cubicBezTo>
                    <a:pt x="48" y="19"/>
                    <a:pt x="47" y="16"/>
                    <a:pt x="45" y="14"/>
                  </a:cubicBezTo>
                  <a:cubicBezTo>
                    <a:pt x="48" y="11"/>
                    <a:pt x="48" y="11"/>
                    <a:pt x="48" y="11"/>
                  </a:cubicBezTo>
                  <a:cubicBezTo>
                    <a:pt x="42" y="5"/>
                    <a:pt x="42" y="5"/>
                    <a:pt x="42" y="5"/>
                  </a:cubicBezTo>
                  <a:cubicBezTo>
                    <a:pt x="39" y="8"/>
                    <a:pt x="39" y="8"/>
                    <a:pt x="39" y="8"/>
                  </a:cubicBezTo>
                  <a:cubicBezTo>
                    <a:pt x="37" y="6"/>
                    <a:pt x="34" y="5"/>
                    <a:pt x="31" y="4"/>
                  </a:cubicBezTo>
                  <a:cubicBezTo>
                    <a:pt x="31" y="0"/>
                    <a:pt x="31" y="0"/>
                    <a:pt x="31" y="0"/>
                  </a:cubicBezTo>
                  <a:cubicBezTo>
                    <a:pt x="27" y="0"/>
                    <a:pt x="27" y="0"/>
                    <a:pt x="27" y="0"/>
                  </a:cubicBezTo>
                  <a:cubicBezTo>
                    <a:pt x="27" y="5"/>
                    <a:pt x="27" y="5"/>
                    <a:pt x="27" y="5"/>
                  </a:cubicBezTo>
                  <a:cubicBezTo>
                    <a:pt x="38" y="5"/>
                    <a:pt x="47" y="15"/>
                    <a:pt x="47" y="26"/>
                  </a:cubicBezTo>
                  <a:cubicBezTo>
                    <a:pt x="47" y="38"/>
                    <a:pt x="38" y="47"/>
                    <a:pt x="27" y="47"/>
                  </a:cubicBezTo>
                  <a:lnTo>
                    <a:pt x="27" y="52"/>
                  </a:lnTo>
                  <a:close/>
                  <a:moveTo>
                    <a:pt x="8" y="39"/>
                  </a:moveTo>
                  <a:cubicBezTo>
                    <a:pt x="5" y="42"/>
                    <a:pt x="5" y="42"/>
                    <a:pt x="5" y="42"/>
                  </a:cubicBezTo>
                  <a:cubicBezTo>
                    <a:pt x="11" y="48"/>
                    <a:pt x="11" y="48"/>
                    <a:pt x="11" y="48"/>
                  </a:cubicBezTo>
                  <a:cubicBezTo>
                    <a:pt x="14" y="45"/>
                    <a:pt x="14" y="45"/>
                    <a:pt x="14" y="45"/>
                  </a:cubicBezTo>
                  <a:cubicBezTo>
                    <a:pt x="16" y="47"/>
                    <a:pt x="19" y="48"/>
                    <a:pt x="23" y="49"/>
                  </a:cubicBezTo>
                  <a:cubicBezTo>
                    <a:pt x="23" y="52"/>
                    <a:pt x="23" y="52"/>
                    <a:pt x="23" y="52"/>
                  </a:cubicBezTo>
                  <a:cubicBezTo>
                    <a:pt x="27" y="52"/>
                    <a:pt x="27" y="52"/>
                    <a:pt x="27" y="52"/>
                  </a:cubicBezTo>
                  <a:cubicBezTo>
                    <a:pt x="27" y="47"/>
                    <a:pt x="27" y="47"/>
                    <a:pt x="27" y="47"/>
                  </a:cubicBezTo>
                  <a:cubicBezTo>
                    <a:pt x="27" y="47"/>
                    <a:pt x="27" y="47"/>
                    <a:pt x="27" y="47"/>
                  </a:cubicBezTo>
                  <a:cubicBezTo>
                    <a:pt x="15" y="47"/>
                    <a:pt x="6" y="38"/>
                    <a:pt x="6" y="26"/>
                  </a:cubicBezTo>
                  <a:cubicBezTo>
                    <a:pt x="6" y="15"/>
                    <a:pt x="15" y="5"/>
                    <a:pt x="27" y="5"/>
                  </a:cubicBezTo>
                  <a:cubicBezTo>
                    <a:pt x="27" y="5"/>
                    <a:pt x="27" y="5"/>
                    <a:pt x="27" y="5"/>
                  </a:cubicBezTo>
                  <a:cubicBezTo>
                    <a:pt x="27" y="5"/>
                    <a:pt x="27" y="5"/>
                    <a:pt x="27" y="5"/>
                  </a:cubicBezTo>
                  <a:cubicBezTo>
                    <a:pt x="27" y="0"/>
                    <a:pt x="27" y="0"/>
                    <a:pt x="27" y="0"/>
                  </a:cubicBezTo>
                  <a:cubicBezTo>
                    <a:pt x="23" y="0"/>
                    <a:pt x="23" y="0"/>
                    <a:pt x="23" y="0"/>
                  </a:cubicBezTo>
                  <a:cubicBezTo>
                    <a:pt x="23" y="4"/>
                    <a:pt x="23" y="4"/>
                    <a:pt x="23" y="4"/>
                  </a:cubicBezTo>
                  <a:cubicBezTo>
                    <a:pt x="19" y="5"/>
                    <a:pt x="16" y="6"/>
                    <a:pt x="14" y="8"/>
                  </a:cubicBezTo>
                  <a:cubicBezTo>
                    <a:pt x="11" y="5"/>
                    <a:pt x="11" y="5"/>
                    <a:pt x="11" y="5"/>
                  </a:cubicBezTo>
                  <a:cubicBezTo>
                    <a:pt x="5" y="11"/>
                    <a:pt x="5" y="11"/>
                    <a:pt x="5" y="11"/>
                  </a:cubicBezTo>
                  <a:cubicBezTo>
                    <a:pt x="8" y="14"/>
                    <a:pt x="8" y="14"/>
                    <a:pt x="8" y="14"/>
                  </a:cubicBezTo>
                  <a:cubicBezTo>
                    <a:pt x="6" y="16"/>
                    <a:pt x="5" y="19"/>
                    <a:pt x="4" y="22"/>
                  </a:cubicBezTo>
                  <a:cubicBezTo>
                    <a:pt x="0" y="22"/>
                    <a:pt x="0" y="22"/>
                    <a:pt x="0" y="22"/>
                  </a:cubicBezTo>
                  <a:cubicBezTo>
                    <a:pt x="0" y="30"/>
                    <a:pt x="0" y="30"/>
                    <a:pt x="0" y="30"/>
                  </a:cubicBezTo>
                  <a:cubicBezTo>
                    <a:pt x="4" y="30"/>
                    <a:pt x="4" y="30"/>
                    <a:pt x="4" y="30"/>
                  </a:cubicBezTo>
                  <a:cubicBezTo>
                    <a:pt x="5" y="34"/>
                    <a:pt x="6" y="37"/>
                    <a:pt x="8" y="39"/>
                  </a:cubicBez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48"/>
            <p:cNvSpPr>
              <a:spLocks noEditPoints="1"/>
            </p:cNvSpPr>
            <p:nvPr/>
          </p:nvSpPr>
          <p:spPr bwMode="auto">
            <a:xfrm>
              <a:off x="1446635" y="4382186"/>
              <a:ext cx="392934" cy="390843"/>
            </a:xfrm>
            <a:custGeom>
              <a:avLst/>
              <a:gdLst>
                <a:gd name="T0" fmla="*/ 22 w 35"/>
                <a:gd name="T1" fmla="*/ 7 h 35"/>
                <a:gd name="T2" fmla="*/ 25 w 35"/>
                <a:gd name="T3" fmla="*/ 2 h 35"/>
                <a:gd name="T4" fmla="*/ 31 w 35"/>
                <a:gd name="T5" fmla="*/ 7 h 35"/>
                <a:gd name="T6" fmla="*/ 27 w 35"/>
                <a:gd name="T7" fmla="*/ 10 h 35"/>
                <a:gd name="T8" fmla="*/ 29 w 35"/>
                <a:gd name="T9" fmla="*/ 15 h 35"/>
                <a:gd name="T10" fmla="*/ 34 w 35"/>
                <a:gd name="T11" fmla="*/ 14 h 35"/>
                <a:gd name="T12" fmla="*/ 35 w 35"/>
                <a:gd name="T13" fmla="*/ 18 h 35"/>
                <a:gd name="T14" fmla="*/ 34 w 35"/>
                <a:gd name="T15" fmla="*/ 22 h 35"/>
                <a:gd name="T16" fmla="*/ 29 w 35"/>
                <a:gd name="T17" fmla="*/ 21 h 35"/>
                <a:gd name="T18" fmla="*/ 27 w 35"/>
                <a:gd name="T19" fmla="*/ 25 h 35"/>
                <a:gd name="T20" fmla="*/ 31 w 35"/>
                <a:gd name="T21" fmla="*/ 29 h 35"/>
                <a:gd name="T22" fmla="*/ 25 w 35"/>
                <a:gd name="T23" fmla="*/ 34 h 35"/>
                <a:gd name="T24" fmla="*/ 22 w 35"/>
                <a:gd name="T25" fmla="*/ 29 h 35"/>
                <a:gd name="T26" fmla="*/ 17 w 35"/>
                <a:gd name="T27" fmla="*/ 30 h 35"/>
                <a:gd name="T28" fmla="*/ 17 w 35"/>
                <a:gd name="T29" fmla="*/ 28 h 35"/>
                <a:gd name="T30" fmla="*/ 27 w 35"/>
                <a:gd name="T31" fmla="*/ 18 h 35"/>
                <a:gd name="T32" fmla="*/ 17 w 35"/>
                <a:gd name="T33" fmla="*/ 8 h 35"/>
                <a:gd name="T34" fmla="*/ 17 w 35"/>
                <a:gd name="T35" fmla="*/ 5 h 35"/>
                <a:gd name="T36" fmla="*/ 22 w 35"/>
                <a:gd name="T37" fmla="*/ 7 h 35"/>
                <a:gd name="T38" fmla="*/ 17 w 35"/>
                <a:gd name="T39" fmla="*/ 30 h 35"/>
                <a:gd name="T40" fmla="*/ 17 w 35"/>
                <a:gd name="T41" fmla="*/ 30 h 35"/>
                <a:gd name="T42" fmla="*/ 17 w 35"/>
                <a:gd name="T43" fmla="*/ 35 h 35"/>
                <a:gd name="T44" fmla="*/ 9 w 35"/>
                <a:gd name="T45" fmla="*/ 34 h 35"/>
                <a:gd name="T46" fmla="*/ 12 w 35"/>
                <a:gd name="T47" fmla="*/ 29 h 35"/>
                <a:gd name="T48" fmla="*/ 7 w 35"/>
                <a:gd name="T49" fmla="*/ 25 h 35"/>
                <a:gd name="T50" fmla="*/ 3 w 35"/>
                <a:gd name="T51" fmla="*/ 29 h 35"/>
                <a:gd name="T52" fmla="*/ 0 w 35"/>
                <a:gd name="T53" fmla="*/ 22 h 35"/>
                <a:gd name="T54" fmla="*/ 5 w 35"/>
                <a:gd name="T55" fmla="*/ 21 h 35"/>
                <a:gd name="T56" fmla="*/ 5 w 35"/>
                <a:gd name="T57" fmla="*/ 18 h 35"/>
                <a:gd name="T58" fmla="*/ 5 w 35"/>
                <a:gd name="T59" fmla="*/ 15 h 35"/>
                <a:gd name="T60" fmla="*/ 0 w 35"/>
                <a:gd name="T61" fmla="*/ 14 h 35"/>
                <a:gd name="T62" fmla="*/ 3 w 35"/>
                <a:gd name="T63" fmla="*/ 7 h 35"/>
                <a:gd name="T64" fmla="*/ 7 w 35"/>
                <a:gd name="T65" fmla="*/ 10 h 35"/>
                <a:gd name="T66" fmla="*/ 12 w 35"/>
                <a:gd name="T67" fmla="*/ 7 h 35"/>
                <a:gd name="T68" fmla="*/ 9 w 35"/>
                <a:gd name="T69" fmla="*/ 2 h 35"/>
                <a:gd name="T70" fmla="*/ 17 w 35"/>
                <a:gd name="T71" fmla="*/ 0 h 35"/>
                <a:gd name="T72" fmla="*/ 17 w 35"/>
                <a:gd name="T73" fmla="*/ 5 h 35"/>
                <a:gd name="T74" fmla="*/ 17 w 35"/>
                <a:gd name="T75" fmla="*/ 8 h 35"/>
                <a:gd name="T76" fmla="*/ 7 w 35"/>
                <a:gd name="T77" fmla="*/ 18 h 35"/>
                <a:gd name="T78" fmla="*/ 17 w 35"/>
                <a:gd name="T79" fmla="*/ 28 h 35"/>
                <a:gd name="T80" fmla="*/ 17 w 35"/>
                <a:gd name="T8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 h="35">
                  <a:moveTo>
                    <a:pt x="22" y="7"/>
                  </a:moveTo>
                  <a:cubicBezTo>
                    <a:pt x="25" y="2"/>
                    <a:pt x="25" y="2"/>
                    <a:pt x="25" y="2"/>
                  </a:cubicBezTo>
                  <a:cubicBezTo>
                    <a:pt x="27" y="3"/>
                    <a:pt x="29" y="5"/>
                    <a:pt x="31" y="7"/>
                  </a:cubicBezTo>
                  <a:cubicBezTo>
                    <a:pt x="27" y="10"/>
                    <a:pt x="27" y="10"/>
                    <a:pt x="27" y="10"/>
                  </a:cubicBezTo>
                  <a:cubicBezTo>
                    <a:pt x="28" y="12"/>
                    <a:pt x="29" y="13"/>
                    <a:pt x="29" y="15"/>
                  </a:cubicBezTo>
                  <a:cubicBezTo>
                    <a:pt x="34" y="14"/>
                    <a:pt x="34" y="14"/>
                    <a:pt x="34" y="14"/>
                  </a:cubicBezTo>
                  <a:cubicBezTo>
                    <a:pt x="34" y="15"/>
                    <a:pt x="35" y="16"/>
                    <a:pt x="35" y="18"/>
                  </a:cubicBezTo>
                  <a:cubicBezTo>
                    <a:pt x="35" y="19"/>
                    <a:pt x="34" y="20"/>
                    <a:pt x="34" y="22"/>
                  </a:cubicBezTo>
                  <a:cubicBezTo>
                    <a:pt x="29" y="21"/>
                    <a:pt x="29" y="21"/>
                    <a:pt x="29" y="21"/>
                  </a:cubicBezTo>
                  <a:cubicBezTo>
                    <a:pt x="29" y="22"/>
                    <a:pt x="28" y="24"/>
                    <a:pt x="27" y="25"/>
                  </a:cubicBezTo>
                  <a:cubicBezTo>
                    <a:pt x="31" y="29"/>
                    <a:pt x="31" y="29"/>
                    <a:pt x="31" y="29"/>
                  </a:cubicBezTo>
                  <a:cubicBezTo>
                    <a:pt x="29" y="31"/>
                    <a:pt x="27" y="32"/>
                    <a:pt x="25" y="34"/>
                  </a:cubicBezTo>
                  <a:cubicBezTo>
                    <a:pt x="22" y="29"/>
                    <a:pt x="22" y="29"/>
                    <a:pt x="22" y="29"/>
                  </a:cubicBezTo>
                  <a:cubicBezTo>
                    <a:pt x="21" y="30"/>
                    <a:pt x="19" y="30"/>
                    <a:pt x="17" y="30"/>
                  </a:cubicBezTo>
                  <a:cubicBezTo>
                    <a:pt x="17" y="28"/>
                    <a:pt x="17" y="28"/>
                    <a:pt x="17" y="28"/>
                  </a:cubicBezTo>
                  <a:cubicBezTo>
                    <a:pt x="23" y="28"/>
                    <a:pt x="27" y="23"/>
                    <a:pt x="27" y="18"/>
                  </a:cubicBezTo>
                  <a:cubicBezTo>
                    <a:pt x="27" y="12"/>
                    <a:pt x="23" y="8"/>
                    <a:pt x="17" y="8"/>
                  </a:cubicBezTo>
                  <a:cubicBezTo>
                    <a:pt x="17" y="5"/>
                    <a:pt x="17" y="5"/>
                    <a:pt x="17" y="5"/>
                  </a:cubicBezTo>
                  <a:cubicBezTo>
                    <a:pt x="19" y="5"/>
                    <a:pt x="21" y="6"/>
                    <a:pt x="22" y="7"/>
                  </a:cubicBezTo>
                  <a:close/>
                  <a:moveTo>
                    <a:pt x="17" y="30"/>
                  </a:moveTo>
                  <a:cubicBezTo>
                    <a:pt x="17" y="30"/>
                    <a:pt x="17" y="30"/>
                    <a:pt x="17" y="30"/>
                  </a:cubicBezTo>
                  <a:cubicBezTo>
                    <a:pt x="17" y="35"/>
                    <a:pt x="17" y="35"/>
                    <a:pt x="17" y="35"/>
                  </a:cubicBezTo>
                  <a:cubicBezTo>
                    <a:pt x="14" y="35"/>
                    <a:pt x="12" y="35"/>
                    <a:pt x="9" y="34"/>
                  </a:cubicBezTo>
                  <a:cubicBezTo>
                    <a:pt x="12" y="29"/>
                    <a:pt x="12" y="29"/>
                    <a:pt x="12" y="29"/>
                  </a:cubicBezTo>
                  <a:cubicBezTo>
                    <a:pt x="10" y="28"/>
                    <a:pt x="9" y="27"/>
                    <a:pt x="7" y="25"/>
                  </a:cubicBezTo>
                  <a:cubicBezTo>
                    <a:pt x="3" y="29"/>
                    <a:pt x="3" y="29"/>
                    <a:pt x="3" y="29"/>
                  </a:cubicBezTo>
                  <a:cubicBezTo>
                    <a:pt x="2" y="27"/>
                    <a:pt x="0" y="24"/>
                    <a:pt x="0" y="22"/>
                  </a:cubicBezTo>
                  <a:cubicBezTo>
                    <a:pt x="5" y="21"/>
                    <a:pt x="5" y="21"/>
                    <a:pt x="5" y="21"/>
                  </a:cubicBezTo>
                  <a:cubicBezTo>
                    <a:pt x="5" y="20"/>
                    <a:pt x="5" y="19"/>
                    <a:pt x="5" y="18"/>
                  </a:cubicBezTo>
                  <a:cubicBezTo>
                    <a:pt x="5" y="17"/>
                    <a:pt x="5" y="16"/>
                    <a:pt x="5" y="15"/>
                  </a:cubicBezTo>
                  <a:cubicBezTo>
                    <a:pt x="0" y="14"/>
                    <a:pt x="0" y="14"/>
                    <a:pt x="0" y="14"/>
                  </a:cubicBezTo>
                  <a:cubicBezTo>
                    <a:pt x="0" y="11"/>
                    <a:pt x="2" y="9"/>
                    <a:pt x="3" y="7"/>
                  </a:cubicBezTo>
                  <a:cubicBezTo>
                    <a:pt x="7" y="10"/>
                    <a:pt x="7" y="10"/>
                    <a:pt x="7" y="10"/>
                  </a:cubicBezTo>
                  <a:cubicBezTo>
                    <a:pt x="9" y="9"/>
                    <a:pt x="10" y="8"/>
                    <a:pt x="12" y="7"/>
                  </a:cubicBezTo>
                  <a:cubicBezTo>
                    <a:pt x="9" y="2"/>
                    <a:pt x="9" y="2"/>
                    <a:pt x="9" y="2"/>
                  </a:cubicBezTo>
                  <a:cubicBezTo>
                    <a:pt x="12" y="1"/>
                    <a:pt x="14" y="0"/>
                    <a:pt x="17" y="0"/>
                  </a:cubicBezTo>
                  <a:cubicBezTo>
                    <a:pt x="17" y="5"/>
                    <a:pt x="17" y="5"/>
                    <a:pt x="17" y="5"/>
                  </a:cubicBezTo>
                  <a:cubicBezTo>
                    <a:pt x="17" y="8"/>
                    <a:pt x="17" y="8"/>
                    <a:pt x="17" y="8"/>
                  </a:cubicBezTo>
                  <a:cubicBezTo>
                    <a:pt x="11" y="8"/>
                    <a:pt x="7" y="12"/>
                    <a:pt x="7" y="18"/>
                  </a:cubicBezTo>
                  <a:cubicBezTo>
                    <a:pt x="7" y="23"/>
                    <a:pt x="11" y="28"/>
                    <a:pt x="17" y="28"/>
                  </a:cubicBezTo>
                  <a:lnTo>
                    <a:pt x="17" y="3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49"/>
            <p:cNvSpPr>
              <a:spLocks noEditPoints="1"/>
            </p:cNvSpPr>
            <p:nvPr/>
          </p:nvSpPr>
          <p:spPr bwMode="auto">
            <a:xfrm>
              <a:off x="3390405" y="2914953"/>
              <a:ext cx="326052" cy="336502"/>
            </a:xfrm>
            <a:custGeom>
              <a:avLst/>
              <a:gdLst>
                <a:gd name="T0" fmla="*/ 19 w 29"/>
                <a:gd name="T1" fmla="*/ 6 h 30"/>
                <a:gd name="T2" fmla="*/ 21 w 29"/>
                <a:gd name="T3" fmla="*/ 2 h 30"/>
                <a:gd name="T4" fmla="*/ 26 w 29"/>
                <a:gd name="T5" fmla="*/ 6 h 30"/>
                <a:gd name="T6" fmla="*/ 23 w 29"/>
                <a:gd name="T7" fmla="*/ 9 h 30"/>
                <a:gd name="T8" fmla="*/ 25 w 29"/>
                <a:gd name="T9" fmla="*/ 13 h 30"/>
                <a:gd name="T10" fmla="*/ 29 w 29"/>
                <a:gd name="T11" fmla="*/ 12 h 30"/>
                <a:gd name="T12" fmla="*/ 29 w 29"/>
                <a:gd name="T13" fmla="*/ 15 h 30"/>
                <a:gd name="T14" fmla="*/ 29 w 29"/>
                <a:gd name="T15" fmla="*/ 19 h 30"/>
                <a:gd name="T16" fmla="*/ 25 w 29"/>
                <a:gd name="T17" fmla="*/ 18 h 30"/>
                <a:gd name="T18" fmla="*/ 23 w 29"/>
                <a:gd name="T19" fmla="*/ 22 h 30"/>
                <a:gd name="T20" fmla="*/ 26 w 29"/>
                <a:gd name="T21" fmla="*/ 25 h 30"/>
                <a:gd name="T22" fmla="*/ 21 w 29"/>
                <a:gd name="T23" fmla="*/ 29 h 30"/>
                <a:gd name="T24" fmla="*/ 19 w 29"/>
                <a:gd name="T25" fmla="*/ 25 h 30"/>
                <a:gd name="T26" fmla="*/ 14 w 29"/>
                <a:gd name="T27" fmla="*/ 26 h 30"/>
                <a:gd name="T28" fmla="*/ 14 w 29"/>
                <a:gd name="T29" fmla="*/ 22 h 30"/>
                <a:gd name="T30" fmla="*/ 21 w 29"/>
                <a:gd name="T31" fmla="*/ 15 h 30"/>
                <a:gd name="T32" fmla="*/ 14 w 29"/>
                <a:gd name="T33" fmla="*/ 9 h 30"/>
                <a:gd name="T34" fmla="*/ 14 w 29"/>
                <a:gd name="T35" fmla="*/ 5 h 30"/>
                <a:gd name="T36" fmla="*/ 19 w 29"/>
                <a:gd name="T37" fmla="*/ 6 h 30"/>
                <a:gd name="T38" fmla="*/ 14 w 29"/>
                <a:gd name="T39" fmla="*/ 26 h 30"/>
                <a:gd name="T40" fmla="*/ 14 w 29"/>
                <a:gd name="T41" fmla="*/ 26 h 30"/>
                <a:gd name="T42" fmla="*/ 14 w 29"/>
                <a:gd name="T43" fmla="*/ 30 h 30"/>
                <a:gd name="T44" fmla="*/ 8 w 29"/>
                <a:gd name="T45" fmla="*/ 29 h 30"/>
                <a:gd name="T46" fmla="*/ 10 w 29"/>
                <a:gd name="T47" fmla="*/ 25 h 30"/>
                <a:gd name="T48" fmla="*/ 6 w 29"/>
                <a:gd name="T49" fmla="*/ 22 h 30"/>
                <a:gd name="T50" fmla="*/ 3 w 29"/>
                <a:gd name="T51" fmla="*/ 25 h 30"/>
                <a:gd name="T52" fmla="*/ 0 w 29"/>
                <a:gd name="T53" fmla="*/ 19 h 30"/>
                <a:gd name="T54" fmla="*/ 4 w 29"/>
                <a:gd name="T55" fmla="*/ 18 h 30"/>
                <a:gd name="T56" fmla="*/ 4 w 29"/>
                <a:gd name="T57" fmla="*/ 15 h 30"/>
                <a:gd name="T58" fmla="*/ 4 w 29"/>
                <a:gd name="T59" fmla="*/ 13 h 30"/>
                <a:gd name="T60" fmla="*/ 0 w 29"/>
                <a:gd name="T61" fmla="*/ 12 h 30"/>
                <a:gd name="T62" fmla="*/ 3 w 29"/>
                <a:gd name="T63" fmla="*/ 6 h 30"/>
                <a:gd name="T64" fmla="*/ 6 w 29"/>
                <a:gd name="T65" fmla="*/ 9 h 30"/>
                <a:gd name="T66" fmla="*/ 10 w 29"/>
                <a:gd name="T67" fmla="*/ 6 h 30"/>
                <a:gd name="T68" fmla="*/ 8 w 29"/>
                <a:gd name="T69" fmla="*/ 2 h 30"/>
                <a:gd name="T70" fmla="*/ 14 w 29"/>
                <a:gd name="T71" fmla="*/ 0 h 30"/>
                <a:gd name="T72" fmla="*/ 14 w 29"/>
                <a:gd name="T73" fmla="*/ 5 h 30"/>
                <a:gd name="T74" fmla="*/ 14 w 29"/>
                <a:gd name="T75" fmla="*/ 9 h 30"/>
                <a:gd name="T76" fmla="*/ 8 w 29"/>
                <a:gd name="T77" fmla="*/ 15 h 30"/>
                <a:gd name="T78" fmla="*/ 14 w 29"/>
                <a:gd name="T79" fmla="*/ 22 h 30"/>
                <a:gd name="T80" fmla="*/ 14 w 29"/>
                <a:gd name="T81"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30">
                  <a:moveTo>
                    <a:pt x="19" y="6"/>
                  </a:moveTo>
                  <a:cubicBezTo>
                    <a:pt x="21" y="2"/>
                    <a:pt x="21" y="2"/>
                    <a:pt x="21" y="2"/>
                  </a:cubicBezTo>
                  <a:cubicBezTo>
                    <a:pt x="23" y="3"/>
                    <a:pt x="25" y="4"/>
                    <a:pt x="26" y="6"/>
                  </a:cubicBezTo>
                  <a:cubicBezTo>
                    <a:pt x="23" y="9"/>
                    <a:pt x="23" y="9"/>
                    <a:pt x="23" y="9"/>
                  </a:cubicBezTo>
                  <a:cubicBezTo>
                    <a:pt x="24" y="10"/>
                    <a:pt x="24" y="11"/>
                    <a:pt x="25" y="13"/>
                  </a:cubicBezTo>
                  <a:cubicBezTo>
                    <a:pt x="29" y="12"/>
                    <a:pt x="29" y="12"/>
                    <a:pt x="29" y="12"/>
                  </a:cubicBezTo>
                  <a:cubicBezTo>
                    <a:pt x="29" y="13"/>
                    <a:pt x="29" y="14"/>
                    <a:pt x="29" y="15"/>
                  </a:cubicBezTo>
                  <a:cubicBezTo>
                    <a:pt x="29" y="16"/>
                    <a:pt x="29" y="17"/>
                    <a:pt x="29" y="19"/>
                  </a:cubicBezTo>
                  <a:cubicBezTo>
                    <a:pt x="25" y="18"/>
                    <a:pt x="25" y="18"/>
                    <a:pt x="25" y="18"/>
                  </a:cubicBezTo>
                  <a:cubicBezTo>
                    <a:pt x="24" y="19"/>
                    <a:pt x="24" y="21"/>
                    <a:pt x="23" y="22"/>
                  </a:cubicBezTo>
                  <a:cubicBezTo>
                    <a:pt x="26" y="25"/>
                    <a:pt x="26" y="25"/>
                    <a:pt x="26" y="25"/>
                  </a:cubicBezTo>
                  <a:cubicBezTo>
                    <a:pt x="25" y="26"/>
                    <a:pt x="23" y="28"/>
                    <a:pt x="21" y="29"/>
                  </a:cubicBezTo>
                  <a:cubicBezTo>
                    <a:pt x="19" y="25"/>
                    <a:pt x="19" y="25"/>
                    <a:pt x="19" y="25"/>
                  </a:cubicBezTo>
                  <a:cubicBezTo>
                    <a:pt x="18" y="25"/>
                    <a:pt x="16" y="26"/>
                    <a:pt x="14" y="26"/>
                  </a:cubicBezTo>
                  <a:cubicBezTo>
                    <a:pt x="14" y="22"/>
                    <a:pt x="14" y="22"/>
                    <a:pt x="14" y="22"/>
                  </a:cubicBezTo>
                  <a:cubicBezTo>
                    <a:pt x="18" y="22"/>
                    <a:pt x="21" y="19"/>
                    <a:pt x="21" y="15"/>
                  </a:cubicBezTo>
                  <a:cubicBezTo>
                    <a:pt x="21" y="12"/>
                    <a:pt x="18" y="9"/>
                    <a:pt x="14" y="9"/>
                  </a:cubicBezTo>
                  <a:cubicBezTo>
                    <a:pt x="14" y="5"/>
                    <a:pt x="14" y="5"/>
                    <a:pt x="14" y="5"/>
                  </a:cubicBezTo>
                  <a:cubicBezTo>
                    <a:pt x="16" y="5"/>
                    <a:pt x="18" y="5"/>
                    <a:pt x="19" y="6"/>
                  </a:cubicBezTo>
                  <a:close/>
                  <a:moveTo>
                    <a:pt x="14" y="26"/>
                  </a:moveTo>
                  <a:cubicBezTo>
                    <a:pt x="14" y="26"/>
                    <a:pt x="14" y="26"/>
                    <a:pt x="14" y="26"/>
                  </a:cubicBezTo>
                  <a:cubicBezTo>
                    <a:pt x="14" y="30"/>
                    <a:pt x="14" y="30"/>
                    <a:pt x="14" y="30"/>
                  </a:cubicBezTo>
                  <a:cubicBezTo>
                    <a:pt x="12" y="30"/>
                    <a:pt x="10" y="30"/>
                    <a:pt x="8" y="29"/>
                  </a:cubicBezTo>
                  <a:cubicBezTo>
                    <a:pt x="10" y="25"/>
                    <a:pt x="10" y="25"/>
                    <a:pt x="10" y="25"/>
                  </a:cubicBezTo>
                  <a:cubicBezTo>
                    <a:pt x="8" y="24"/>
                    <a:pt x="7" y="23"/>
                    <a:pt x="6" y="22"/>
                  </a:cubicBezTo>
                  <a:cubicBezTo>
                    <a:pt x="3" y="25"/>
                    <a:pt x="3" y="25"/>
                    <a:pt x="3" y="25"/>
                  </a:cubicBezTo>
                  <a:cubicBezTo>
                    <a:pt x="1" y="23"/>
                    <a:pt x="0" y="21"/>
                    <a:pt x="0" y="19"/>
                  </a:cubicBezTo>
                  <a:cubicBezTo>
                    <a:pt x="4" y="18"/>
                    <a:pt x="4" y="18"/>
                    <a:pt x="4" y="18"/>
                  </a:cubicBezTo>
                  <a:cubicBezTo>
                    <a:pt x="4" y="17"/>
                    <a:pt x="4" y="16"/>
                    <a:pt x="4" y="15"/>
                  </a:cubicBezTo>
                  <a:cubicBezTo>
                    <a:pt x="4" y="14"/>
                    <a:pt x="4" y="14"/>
                    <a:pt x="4" y="13"/>
                  </a:cubicBezTo>
                  <a:cubicBezTo>
                    <a:pt x="0" y="12"/>
                    <a:pt x="0" y="12"/>
                    <a:pt x="0" y="12"/>
                  </a:cubicBezTo>
                  <a:cubicBezTo>
                    <a:pt x="0" y="10"/>
                    <a:pt x="1" y="8"/>
                    <a:pt x="3" y="6"/>
                  </a:cubicBezTo>
                  <a:cubicBezTo>
                    <a:pt x="6" y="9"/>
                    <a:pt x="6" y="9"/>
                    <a:pt x="6" y="9"/>
                  </a:cubicBezTo>
                  <a:cubicBezTo>
                    <a:pt x="7" y="7"/>
                    <a:pt x="8" y="6"/>
                    <a:pt x="10" y="6"/>
                  </a:cubicBezTo>
                  <a:cubicBezTo>
                    <a:pt x="8" y="2"/>
                    <a:pt x="8" y="2"/>
                    <a:pt x="8" y="2"/>
                  </a:cubicBezTo>
                  <a:cubicBezTo>
                    <a:pt x="10" y="1"/>
                    <a:pt x="12" y="0"/>
                    <a:pt x="14" y="0"/>
                  </a:cubicBezTo>
                  <a:cubicBezTo>
                    <a:pt x="14" y="5"/>
                    <a:pt x="14" y="5"/>
                    <a:pt x="14" y="5"/>
                  </a:cubicBezTo>
                  <a:cubicBezTo>
                    <a:pt x="14" y="9"/>
                    <a:pt x="14" y="9"/>
                    <a:pt x="14" y="9"/>
                  </a:cubicBezTo>
                  <a:cubicBezTo>
                    <a:pt x="11" y="9"/>
                    <a:pt x="8" y="12"/>
                    <a:pt x="8" y="15"/>
                  </a:cubicBezTo>
                  <a:cubicBezTo>
                    <a:pt x="8" y="19"/>
                    <a:pt x="11" y="22"/>
                    <a:pt x="14" y="22"/>
                  </a:cubicBezTo>
                  <a:lnTo>
                    <a:pt x="14" y="2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50"/>
            <p:cNvSpPr>
              <a:spLocks noEditPoints="1"/>
            </p:cNvSpPr>
            <p:nvPr/>
          </p:nvSpPr>
          <p:spPr bwMode="auto">
            <a:xfrm>
              <a:off x="3030912" y="3385219"/>
              <a:ext cx="472357" cy="459817"/>
            </a:xfrm>
            <a:custGeom>
              <a:avLst/>
              <a:gdLst>
                <a:gd name="T0" fmla="*/ 21 w 42"/>
                <a:gd name="T1" fmla="*/ 3 h 41"/>
                <a:gd name="T2" fmla="*/ 21 w 42"/>
                <a:gd name="T3" fmla="*/ 0 h 41"/>
                <a:gd name="T4" fmla="*/ 29 w 42"/>
                <a:gd name="T5" fmla="*/ 1 h 41"/>
                <a:gd name="T6" fmla="*/ 28 w 42"/>
                <a:gd name="T7" fmla="*/ 4 h 41"/>
                <a:gd name="T8" fmla="*/ 33 w 42"/>
                <a:gd name="T9" fmla="*/ 8 h 41"/>
                <a:gd name="T10" fmla="*/ 36 w 42"/>
                <a:gd name="T11" fmla="*/ 6 h 41"/>
                <a:gd name="T12" fmla="*/ 40 w 42"/>
                <a:gd name="T13" fmla="*/ 12 h 41"/>
                <a:gd name="T14" fmla="*/ 37 w 42"/>
                <a:gd name="T15" fmla="*/ 14 h 41"/>
                <a:gd name="T16" fmla="*/ 39 w 42"/>
                <a:gd name="T17" fmla="*/ 20 h 41"/>
                <a:gd name="T18" fmla="*/ 42 w 42"/>
                <a:gd name="T19" fmla="*/ 20 h 41"/>
                <a:gd name="T20" fmla="*/ 40 w 42"/>
                <a:gd name="T21" fmla="*/ 28 h 41"/>
                <a:gd name="T22" fmla="*/ 37 w 42"/>
                <a:gd name="T23" fmla="*/ 27 h 41"/>
                <a:gd name="T24" fmla="*/ 33 w 42"/>
                <a:gd name="T25" fmla="*/ 33 h 41"/>
                <a:gd name="T26" fmla="*/ 36 w 42"/>
                <a:gd name="T27" fmla="*/ 35 h 41"/>
                <a:gd name="T28" fmla="*/ 29 w 42"/>
                <a:gd name="T29" fmla="*/ 39 h 41"/>
                <a:gd name="T30" fmla="*/ 28 w 42"/>
                <a:gd name="T31" fmla="*/ 36 h 41"/>
                <a:gd name="T32" fmla="*/ 21 w 42"/>
                <a:gd name="T33" fmla="*/ 38 h 41"/>
                <a:gd name="T34" fmla="*/ 21 w 42"/>
                <a:gd name="T35" fmla="*/ 34 h 41"/>
                <a:gd name="T36" fmla="*/ 35 w 42"/>
                <a:gd name="T37" fmla="*/ 20 h 41"/>
                <a:gd name="T38" fmla="*/ 21 w 42"/>
                <a:gd name="T39" fmla="*/ 7 h 41"/>
                <a:gd name="T40" fmla="*/ 21 w 42"/>
                <a:gd name="T41" fmla="*/ 3 h 41"/>
                <a:gd name="T42" fmla="*/ 9 w 42"/>
                <a:gd name="T43" fmla="*/ 33 h 41"/>
                <a:gd name="T44" fmla="*/ 6 w 42"/>
                <a:gd name="T45" fmla="*/ 35 h 41"/>
                <a:gd name="T46" fmla="*/ 2 w 42"/>
                <a:gd name="T47" fmla="*/ 28 h 41"/>
                <a:gd name="T48" fmla="*/ 5 w 42"/>
                <a:gd name="T49" fmla="*/ 27 h 41"/>
                <a:gd name="T50" fmla="*/ 4 w 42"/>
                <a:gd name="T51" fmla="*/ 20 h 41"/>
                <a:gd name="T52" fmla="*/ 0 w 42"/>
                <a:gd name="T53" fmla="*/ 20 h 41"/>
                <a:gd name="T54" fmla="*/ 2 w 42"/>
                <a:gd name="T55" fmla="*/ 12 h 41"/>
                <a:gd name="T56" fmla="*/ 5 w 42"/>
                <a:gd name="T57" fmla="*/ 14 h 41"/>
                <a:gd name="T58" fmla="*/ 9 w 42"/>
                <a:gd name="T59" fmla="*/ 8 h 41"/>
                <a:gd name="T60" fmla="*/ 6 w 42"/>
                <a:gd name="T61" fmla="*/ 6 h 41"/>
                <a:gd name="T62" fmla="*/ 13 w 42"/>
                <a:gd name="T63" fmla="*/ 1 h 41"/>
                <a:gd name="T64" fmla="*/ 14 w 42"/>
                <a:gd name="T65" fmla="*/ 4 h 41"/>
                <a:gd name="T66" fmla="*/ 21 w 42"/>
                <a:gd name="T67" fmla="*/ 3 h 41"/>
                <a:gd name="T68" fmla="*/ 21 w 42"/>
                <a:gd name="T69" fmla="*/ 7 h 41"/>
                <a:gd name="T70" fmla="*/ 8 w 42"/>
                <a:gd name="T71" fmla="*/ 20 h 41"/>
                <a:gd name="T72" fmla="*/ 21 w 42"/>
                <a:gd name="T73" fmla="*/ 34 h 41"/>
                <a:gd name="T74" fmla="*/ 21 w 42"/>
                <a:gd name="T75" fmla="*/ 38 h 41"/>
                <a:gd name="T76" fmla="*/ 21 w 42"/>
                <a:gd name="T77" fmla="*/ 41 h 41"/>
                <a:gd name="T78" fmla="*/ 13 w 42"/>
                <a:gd name="T79" fmla="*/ 39 h 41"/>
                <a:gd name="T80" fmla="*/ 14 w 42"/>
                <a:gd name="T81" fmla="*/ 36 h 41"/>
                <a:gd name="T82" fmla="*/ 9 w 42"/>
                <a:gd name="T83"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 h="41">
                  <a:moveTo>
                    <a:pt x="21" y="3"/>
                  </a:moveTo>
                  <a:cubicBezTo>
                    <a:pt x="21" y="0"/>
                    <a:pt x="21" y="0"/>
                    <a:pt x="21" y="0"/>
                  </a:cubicBezTo>
                  <a:cubicBezTo>
                    <a:pt x="24" y="0"/>
                    <a:pt x="27" y="0"/>
                    <a:pt x="29" y="1"/>
                  </a:cubicBezTo>
                  <a:cubicBezTo>
                    <a:pt x="28" y="4"/>
                    <a:pt x="28" y="4"/>
                    <a:pt x="28" y="4"/>
                  </a:cubicBezTo>
                  <a:cubicBezTo>
                    <a:pt x="30" y="5"/>
                    <a:pt x="32" y="6"/>
                    <a:pt x="33" y="8"/>
                  </a:cubicBezTo>
                  <a:cubicBezTo>
                    <a:pt x="36" y="6"/>
                    <a:pt x="36" y="6"/>
                    <a:pt x="36" y="6"/>
                  </a:cubicBezTo>
                  <a:cubicBezTo>
                    <a:pt x="38" y="8"/>
                    <a:pt x="39" y="10"/>
                    <a:pt x="40" y="12"/>
                  </a:cubicBezTo>
                  <a:cubicBezTo>
                    <a:pt x="37" y="14"/>
                    <a:pt x="37" y="14"/>
                    <a:pt x="37" y="14"/>
                  </a:cubicBezTo>
                  <a:cubicBezTo>
                    <a:pt x="38" y="16"/>
                    <a:pt x="39" y="18"/>
                    <a:pt x="39" y="20"/>
                  </a:cubicBezTo>
                  <a:cubicBezTo>
                    <a:pt x="42" y="20"/>
                    <a:pt x="42" y="20"/>
                    <a:pt x="42" y="20"/>
                  </a:cubicBezTo>
                  <a:cubicBezTo>
                    <a:pt x="42" y="23"/>
                    <a:pt x="41" y="26"/>
                    <a:pt x="40" y="28"/>
                  </a:cubicBezTo>
                  <a:cubicBezTo>
                    <a:pt x="37" y="27"/>
                    <a:pt x="37" y="27"/>
                    <a:pt x="37" y="27"/>
                  </a:cubicBezTo>
                  <a:cubicBezTo>
                    <a:pt x="36" y="29"/>
                    <a:pt x="35" y="31"/>
                    <a:pt x="33" y="33"/>
                  </a:cubicBezTo>
                  <a:cubicBezTo>
                    <a:pt x="36" y="35"/>
                    <a:pt x="36" y="35"/>
                    <a:pt x="36" y="35"/>
                  </a:cubicBezTo>
                  <a:cubicBezTo>
                    <a:pt x="34" y="37"/>
                    <a:pt x="32" y="38"/>
                    <a:pt x="29" y="39"/>
                  </a:cubicBezTo>
                  <a:cubicBezTo>
                    <a:pt x="28" y="36"/>
                    <a:pt x="28" y="36"/>
                    <a:pt x="28" y="36"/>
                  </a:cubicBezTo>
                  <a:cubicBezTo>
                    <a:pt x="26" y="37"/>
                    <a:pt x="23" y="38"/>
                    <a:pt x="21" y="38"/>
                  </a:cubicBezTo>
                  <a:cubicBezTo>
                    <a:pt x="21" y="34"/>
                    <a:pt x="21" y="34"/>
                    <a:pt x="21" y="34"/>
                  </a:cubicBezTo>
                  <a:cubicBezTo>
                    <a:pt x="29" y="34"/>
                    <a:pt x="35" y="28"/>
                    <a:pt x="35" y="20"/>
                  </a:cubicBezTo>
                  <a:cubicBezTo>
                    <a:pt x="35" y="13"/>
                    <a:pt x="29" y="7"/>
                    <a:pt x="21" y="7"/>
                  </a:cubicBezTo>
                  <a:lnTo>
                    <a:pt x="21" y="3"/>
                  </a:lnTo>
                  <a:close/>
                  <a:moveTo>
                    <a:pt x="9" y="33"/>
                  </a:moveTo>
                  <a:cubicBezTo>
                    <a:pt x="6" y="35"/>
                    <a:pt x="6" y="35"/>
                    <a:pt x="6" y="35"/>
                  </a:cubicBezTo>
                  <a:cubicBezTo>
                    <a:pt x="5" y="33"/>
                    <a:pt x="3" y="31"/>
                    <a:pt x="2" y="28"/>
                  </a:cubicBezTo>
                  <a:cubicBezTo>
                    <a:pt x="5" y="27"/>
                    <a:pt x="5" y="27"/>
                    <a:pt x="5" y="27"/>
                  </a:cubicBezTo>
                  <a:cubicBezTo>
                    <a:pt x="4" y="25"/>
                    <a:pt x="4" y="23"/>
                    <a:pt x="4" y="20"/>
                  </a:cubicBezTo>
                  <a:cubicBezTo>
                    <a:pt x="0" y="20"/>
                    <a:pt x="0" y="20"/>
                    <a:pt x="0" y="20"/>
                  </a:cubicBezTo>
                  <a:cubicBezTo>
                    <a:pt x="0" y="18"/>
                    <a:pt x="1" y="15"/>
                    <a:pt x="2" y="12"/>
                  </a:cubicBezTo>
                  <a:cubicBezTo>
                    <a:pt x="5" y="14"/>
                    <a:pt x="5" y="14"/>
                    <a:pt x="5" y="14"/>
                  </a:cubicBezTo>
                  <a:cubicBezTo>
                    <a:pt x="6" y="12"/>
                    <a:pt x="7" y="10"/>
                    <a:pt x="9" y="8"/>
                  </a:cubicBezTo>
                  <a:cubicBezTo>
                    <a:pt x="6" y="6"/>
                    <a:pt x="6" y="6"/>
                    <a:pt x="6" y="6"/>
                  </a:cubicBezTo>
                  <a:cubicBezTo>
                    <a:pt x="8" y="4"/>
                    <a:pt x="11" y="2"/>
                    <a:pt x="13" y="1"/>
                  </a:cubicBezTo>
                  <a:cubicBezTo>
                    <a:pt x="14" y="4"/>
                    <a:pt x="14" y="4"/>
                    <a:pt x="14" y="4"/>
                  </a:cubicBezTo>
                  <a:cubicBezTo>
                    <a:pt x="16" y="3"/>
                    <a:pt x="19" y="3"/>
                    <a:pt x="21" y="3"/>
                  </a:cubicBezTo>
                  <a:cubicBezTo>
                    <a:pt x="21" y="7"/>
                    <a:pt x="21" y="7"/>
                    <a:pt x="21" y="7"/>
                  </a:cubicBezTo>
                  <a:cubicBezTo>
                    <a:pt x="14" y="7"/>
                    <a:pt x="8" y="13"/>
                    <a:pt x="8" y="20"/>
                  </a:cubicBezTo>
                  <a:cubicBezTo>
                    <a:pt x="8" y="28"/>
                    <a:pt x="14" y="34"/>
                    <a:pt x="21" y="34"/>
                  </a:cubicBezTo>
                  <a:cubicBezTo>
                    <a:pt x="21" y="38"/>
                    <a:pt x="21" y="38"/>
                    <a:pt x="21" y="38"/>
                  </a:cubicBezTo>
                  <a:cubicBezTo>
                    <a:pt x="21" y="41"/>
                    <a:pt x="21" y="41"/>
                    <a:pt x="21" y="41"/>
                  </a:cubicBezTo>
                  <a:cubicBezTo>
                    <a:pt x="18" y="41"/>
                    <a:pt x="16" y="40"/>
                    <a:pt x="13" y="39"/>
                  </a:cubicBezTo>
                  <a:cubicBezTo>
                    <a:pt x="14" y="36"/>
                    <a:pt x="14" y="36"/>
                    <a:pt x="14" y="36"/>
                  </a:cubicBezTo>
                  <a:cubicBezTo>
                    <a:pt x="12" y="36"/>
                    <a:pt x="10" y="34"/>
                    <a:pt x="9"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51"/>
            <p:cNvSpPr>
              <a:spLocks noEditPoints="1"/>
            </p:cNvSpPr>
            <p:nvPr/>
          </p:nvSpPr>
          <p:spPr bwMode="auto">
            <a:xfrm>
              <a:off x="2907598" y="889669"/>
              <a:ext cx="528788" cy="514159"/>
            </a:xfrm>
            <a:custGeom>
              <a:avLst/>
              <a:gdLst>
                <a:gd name="T0" fmla="*/ 23 w 47"/>
                <a:gd name="T1" fmla="*/ 4 h 46"/>
                <a:gd name="T2" fmla="*/ 23 w 47"/>
                <a:gd name="T3" fmla="*/ 0 h 46"/>
                <a:gd name="T4" fmla="*/ 32 w 47"/>
                <a:gd name="T5" fmla="*/ 2 h 46"/>
                <a:gd name="T6" fmla="*/ 31 w 47"/>
                <a:gd name="T7" fmla="*/ 5 h 46"/>
                <a:gd name="T8" fmla="*/ 37 w 47"/>
                <a:gd name="T9" fmla="*/ 9 h 46"/>
                <a:gd name="T10" fmla="*/ 40 w 47"/>
                <a:gd name="T11" fmla="*/ 7 h 46"/>
                <a:gd name="T12" fmla="*/ 45 w 47"/>
                <a:gd name="T13" fmla="*/ 14 h 46"/>
                <a:gd name="T14" fmla="*/ 41 w 47"/>
                <a:gd name="T15" fmla="*/ 16 h 46"/>
                <a:gd name="T16" fmla="*/ 43 w 47"/>
                <a:gd name="T17" fmla="*/ 23 h 46"/>
                <a:gd name="T18" fmla="*/ 47 w 47"/>
                <a:gd name="T19" fmla="*/ 23 h 46"/>
                <a:gd name="T20" fmla="*/ 45 w 47"/>
                <a:gd name="T21" fmla="*/ 32 h 46"/>
                <a:gd name="T22" fmla="*/ 41 w 47"/>
                <a:gd name="T23" fmla="*/ 31 h 46"/>
                <a:gd name="T24" fmla="*/ 37 w 47"/>
                <a:gd name="T25" fmla="*/ 37 h 46"/>
                <a:gd name="T26" fmla="*/ 40 w 47"/>
                <a:gd name="T27" fmla="*/ 39 h 46"/>
                <a:gd name="T28" fmla="*/ 32 w 47"/>
                <a:gd name="T29" fmla="*/ 44 h 46"/>
                <a:gd name="T30" fmla="*/ 31 w 47"/>
                <a:gd name="T31" fmla="*/ 41 h 46"/>
                <a:gd name="T32" fmla="*/ 23 w 47"/>
                <a:gd name="T33" fmla="*/ 43 h 46"/>
                <a:gd name="T34" fmla="*/ 23 w 47"/>
                <a:gd name="T35" fmla="*/ 38 h 46"/>
                <a:gd name="T36" fmla="*/ 39 w 47"/>
                <a:gd name="T37" fmla="*/ 23 h 46"/>
                <a:gd name="T38" fmla="*/ 23 w 47"/>
                <a:gd name="T39" fmla="*/ 8 h 46"/>
                <a:gd name="T40" fmla="*/ 23 w 47"/>
                <a:gd name="T41" fmla="*/ 4 h 46"/>
                <a:gd name="T42" fmla="*/ 10 w 47"/>
                <a:gd name="T43" fmla="*/ 37 h 46"/>
                <a:gd name="T44" fmla="*/ 7 w 47"/>
                <a:gd name="T45" fmla="*/ 39 h 46"/>
                <a:gd name="T46" fmla="*/ 2 w 47"/>
                <a:gd name="T47" fmla="*/ 32 h 46"/>
                <a:gd name="T48" fmla="*/ 5 w 47"/>
                <a:gd name="T49" fmla="*/ 31 h 46"/>
                <a:gd name="T50" fmla="*/ 4 w 47"/>
                <a:gd name="T51" fmla="*/ 23 h 46"/>
                <a:gd name="T52" fmla="*/ 0 w 47"/>
                <a:gd name="T53" fmla="*/ 23 h 46"/>
                <a:gd name="T54" fmla="*/ 2 w 47"/>
                <a:gd name="T55" fmla="*/ 14 h 46"/>
                <a:gd name="T56" fmla="*/ 5 w 47"/>
                <a:gd name="T57" fmla="*/ 16 h 46"/>
                <a:gd name="T58" fmla="*/ 10 w 47"/>
                <a:gd name="T59" fmla="*/ 9 h 46"/>
                <a:gd name="T60" fmla="*/ 7 w 47"/>
                <a:gd name="T61" fmla="*/ 7 h 46"/>
                <a:gd name="T62" fmla="*/ 15 w 47"/>
                <a:gd name="T63" fmla="*/ 2 h 46"/>
                <a:gd name="T64" fmla="*/ 16 w 47"/>
                <a:gd name="T65" fmla="*/ 5 h 46"/>
                <a:gd name="T66" fmla="*/ 23 w 47"/>
                <a:gd name="T67" fmla="*/ 4 h 46"/>
                <a:gd name="T68" fmla="*/ 23 w 47"/>
                <a:gd name="T69" fmla="*/ 8 h 46"/>
                <a:gd name="T70" fmla="*/ 8 w 47"/>
                <a:gd name="T71" fmla="*/ 23 h 46"/>
                <a:gd name="T72" fmla="*/ 23 w 47"/>
                <a:gd name="T73" fmla="*/ 38 h 46"/>
                <a:gd name="T74" fmla="*/ 23 w 47"/>
                <a:gd name="T75" fmla="*/ 43 h 46"/>
                <a:gd name="T76" fmla="*/ 23 w 47"/>
                <a:gd name="T77" fmla="*/ 46 h 46"/>
                <a:gd name="T78" fmla="*/ 15 w 47"/>
                <a:gd name="T79" fmla="*/ 44 h 46"/>
                <a:gd name="T80" fmla="*/ 16 w 47"/>
                <a:gd name="T81" fmla="*/ 41 h 46"/>
                <a:gd name="T82" fmla="*/ 10 w 47"/>
                <a:gd name="T83"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 h="46">
                  <a:moveTo>
                    <a:pt x="23" y="4"/>
                  </a:moveTo>
                  <a:cubicBezTo>
                    <a:pt x="23" y="0"/>
                    <a:pt x="23" y="0"/>
                    <a:pt x="23" y="0"/>
                  </a:cubicBezTo>
                  <a:cubicBezTo>
                    <a:pt x="27" y="0"/>
                    <a:pt x="30" y="1"/>
                    <a:pt x="32" y="2"/>
                  </a:cubicBezTo>
                  <a:cubicBezTo>
                    <a:pt x="31" y="5"/>
                    <a:pt x="31" y="5"/>
                    <a:pt x="31" y="5"/>
                  </a:cubicBezTo>
                  <a:cubicBezTo>
                    <a:pt x="33" y="6"/>
                    <a:pt x="35" y="8"/>
                    <a:pt x="37" y="9"/>
                  </a:cubicBezTo>
                  <a:cubicBezTo>
                    <a:pt x="40" y="7"/>
                    <a:pt x="40" y="7"/>
                    <a:pt x="40" y="7"/>
                  </a:cubicBezTo>
                  <a:cubicBezTo>
                    <a:pt x="42" y="9"/>
                    <a:pt x="44" y="11"/>
                    <a:pt x="45" y="14"/>
                  </a:cubicBezTo>
                  <a:cubicBezTo>
                    <a:pt x="41" y="16"/>
                    <a:pt x="41" y="16"/>
                    <a:pt x="41" y="16"/>
                  </a:cubicBezTo>
                  <a:cubicBezTo>
                    <a:pt x="42" y="18"/>
                    <a:pt x="43" y="20"/>
                    <a:pt x="43" y="23"/>
                  </a:cubicBezTo>
                  <a:cubicBezTo>
                    <a:pt x="47" y="23"/>
                    <a:pt x="47" y="23"/>
                    <a:pt x="47" y="23"/>
                  </a:cubicBezTo>
                  <a:cubicBezTo>
                    <a:pt x="47" y="26"/>
                    <a:pt x="46" y="29"/>
                    <a:pt x="45" y="32"/>
                  </a:cubicBezTo>
                  <a:cubicBezTo>
                    <a:pt x="41" y="31"/>
                    <a:pt x="41" y="31"/>
                    <a:pt x="41" y="31"/>
                  </a:cubicBezTo>
                  <a:cubicBezTo>
                    <a:pt x="40" y="33"/>
                    <a:pt x="39" y="35"/>
                    <a:pt x="37" y="37"/>
                  </a:cubicBezTo>
                  <a:cubicBezTo>
                    <a:pt x="40" y="39"/>
                    <a:pt x="40" y="39"/>
                    <a:pt x="40" y="39"/>
                  </a:cubicBezTo>
                  <a:cubicBezTo>
                    <a:pt x="38" y="42"/>
                    <a:pt x="35" y="43"/>
                    <a:pt x="32" y="44"/>
                  </a:cubicBezTo>
                  <a:cubicBezTo>
                    <a:pt x="31" y="41"/>
                    <a:pt x="31" y="41"/>
                    <a:pt x="31" y="41"/>
                  </a:cubicBezTo>
                  <a:cubicBezTo>
                    <a:pt x="29" y="42"/>
                    <a:pt x="26" y="43"/>
                    <a:pt x="23" y="43"/>
                  </a:cubicBezTo>
                  <a:cubicBezTo>
                    <a:pt x="23" y="38"/>
                    <a:pt x="23" y="38"/>
                    <a:pt x="23" y="38"/>
                  </a:cubicBezTo>
                  <a:cubicBezTo>
                    <a:pt x="32" y="38"/>
                    <a:pt x="39" y="31"/>
                    <a:pt x="39" y="23"/>
                  </a:cubicBezTo>
                  <a:cubicBezTo>
                    <a:pt x="39" y="15"/>
                    <a:pt x="32" y="8"/>
                    <a:pt x="23" y="8"/>
                  </a:cubicBezTo>
                  <a:lnTo>
                    <a:pt x="23" y="4"/>
                  </a:lnTo>
                  <a:close/>
                  <a:moveTo>
                    <a:pt x="10" y="37"/>
                  </a:moveTo>
                  <a:cubicBezTo>
                    <a:pt x="7" y="39"/>
                    <a:pt x="7" y="39"/>
                    <a:pt x="7" y="39"/>
                  </a:cubicBezTo>
                  <a:cubicBezTo>
                    <a:pt x="5" y="37"/>
                    <a:pt x="3" y="35"/>
                    <a:pt x="2" y="32"/>
                  </a:cubicBezTo>
                  <a:cubicBezTo>
                    <a:pt x="5" y="31"/>
                    <a:pt x="5" y="31"/>
                    <a:pt x="5" y="31"/>
                  </a:cubicBezTo>
                  <a:cubicBezTo>
                    <a:pt x="5" y="28"/>
                    <a:pt x="4" y="26"/>
                    <a:pt x="4" y="23"/>
                  </a:cubicBezTo>
                  <a:cubicBezTo>
                    <a:pt x="0" y="23"/>
                    <a:pt x="0" y="23"/>
                    <a:pt x="0" y="23"/>
                  </a:cubicBezTo>
                  <a:cubicBezTo>
                    <a:pt x="0" y="20"/>
                    <a:pt x="1" y="17"/>
                    <a:pt x="2" y="14"/>
                  </a:cubicBezTo>
                  <a:cubicBezTo>
                    <a:pt x="5" y="16"/>
                    <a:pt x="5" y="16"/>
                    <a:pt x="5" y="16"/>
                  </a:cubicBezTo>
                  <a:cubicBezTo>
                    <a:pt x="6" y="13"/>
                    <a:pt x="8" y="11"/>
                    <a:pt x="10" y="9"/>
                  </a:cubicBezTo>
                  <a:cubicBezTo>
                    <a:pt x="7" y="7"/>
                    <a:pt x="7" y="7"/>
                    <a:pt x="7" y="7"/>
                  </a:cubicBezTo>
                  <a:cubicBezTo>
                    <a:pt x="9" y="5"/>
                    <a:pt x="12" y="3"/>
                    <a:pt x="15" y="2"/>
                  </a:cubicBezTo>
                  <a:cubicBezTo>
                    <a:pt x="16" y="5"/>
                    <a:pt x="16" y="5"/>
                    <a:pt x="16" y="5"/>
                  </a:cubicBezTo>
                  <a:cubicBezTo>
                    <a:pt x="18" y="4"/>
                    <a:pt x="21" y="4"/>
                    <a:pt x="23" y="4"/>
                  </a:cubicBezTo>
                  <a:cubicBezTo>
                    <a:pt x="23" y="8"/>
                    <a:pt x="23" y="8"/>
                    <a:pt x="23" y="8"/>
                  </a:cubicBezTo>
                  <a:cubicBezTo>
                    <a:pt x="15" y="8"/>
                    <a:pt x="8" y="15"/>
                    <a:pt x="8" y="23"/>
                  </a:cubicBezTo>
                  <a:cubicBezTo>
                    <a:pt x="8" y="31"/>
                    <a:pt x="15" y="38"/>
                    <a:pt x="23" y="38"/>
                  </a:cubicBezTo>
                  <a:cubicBezTo>
                    <a:pt x="23" y="43"/>
                    <a:pt x="23" y="43"/>
                    <a:pt x="23" y="43"/>
                  </a:cubicBezTo>
                  <a:cubicBezTo>
                    <a:pt x="23" y="46"/>
                    <a:pt x="23" y="46"/>
                    <a:pt x="23" y="46"/>
                  </a:cubicBezTo>
                  <a:cubicBezTo>
                    <a:pt x="20" y="46"/>
                    <a:pt x="17" y="46"/>
                    <a:pt x="15" y="44"/>
                  </a:cubicBezTo>
                  <a:cubicBezTo>
                    <a:pt x="16" y="41"/>
                    <a:pt x="16" y="41"/>
                    <a:pt x="16" y="41"/>
                  </a:cubicBezTo>
                  <a:cubicBezTo>
                    <a:pt x="14" y="40"/>
                    <a:pt x="11" y="39"/>
                    <a:pt x="10" y="37"/>
                  </a:cubicBez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52"/>
            <p:cNvSpPr>
              <a:spLocks noEditPoints="1"/>
            </p:cNvSpPr>
            <p:nvPr/>
          </p:nvSpPr>
          <p:spPr bwMode="auto">
            <a:xfrm>
              <a:off x="3379955" y="1293054"/>
              <a:ext cx="359493" cy="357402"/>
            </a:xfrm>
            <a:custGeom>
              <a:avLst/>
              <a:gdLst>
                <a:gd name="T0" fmla="*/ 16 w 32"/>
                <a:gd name="T1" fmla="*/ 32 h 32"/>
                <a:gd name="T2" fmla="*/ 19 w 32"/>
                <a:gd name="T3" fmla="*/ 32 h 32"/>
                <a:gd name="T4" fmla="*/ 19 w 32"/>
                <a:gd name="T5" fmla="*/ 29 h 32"/>
                <a:gd name="T6" fmla="*/ 24 w 32"/>
                <a:gd name="T7" fmla="*/ 27 h 32"/>
                <a:gd name="T8" fmla="*/ 26 w 32"/>
                <a:gd name="T9" fmla="*/ 29 h 32"/>
                <a:gd name="T10" fmla="*/ 29 w 32"/>
                <a:gd name="T11" fmla="*/ 25 h 32"/>
                <a:gd name="T12" fmla="*/ 28 w 32"/>
                <a:gd name="T13" fmla="*/ 24 h 32"/>
                <a:gd name="T14" fmla="*/ 30 w 32"/>
                <a:gd name="T15" fmla="*/ 18 h 32"/>
                <a:gd name="T16" fmla="*/ 32 w 32"/>
                <a:gd name="T17" fmla="*/ 18 h 32"/>
                <a:gd name="T18" fmla="*/ 32 w 32"/>
                <a:gd name="T19" fmla="*/ 13 h 32"/>
                <a:gd name="T20" fmla="*/ 30 w 32"/>
                <a:gd name="T21" fmla="*/ 13 h 32"/>
                <a:gd name="T22" fmla="*/ 28 w 32"/>
                <a:gd name="T23" fmla="*/ 8 h 32"/>
                <a:gd name="T24" fmla="*/ 29 w 32"/>
                <a:gd name="T25" fmla="*/ 6 h 32"/>
                <a:gd name="T26" fmla="*/ 26 w 32"/>
                <a:gd name="T27" fmla="*/ 3 h 32"/>
                <a:gd name="T28" fmla="*/ 24 w 32"/>
                <a:gd name="T29" fmla="*/ 5 h 32"/>
                <a:gd name="T30" fmla="*/ 19 w 32"/>
                <a:gd name="T31" fmla="*/ 2 h 32"/>
                <a:gd name="T32" fmla="*/ 19 w 32"/>
                <a:gd name="T33" fmla="*/ 0 h 32"/>
                <a:gd name="T34" fmla="*/ 16 w 32"/>
                <a:gd name="T35" fmla="*/ 0 h 32"/>
                <a:gd name="T36" fmla="*/ 16 w 32"/>
                <a:gd name="T37" fmla="*/ 3 h 32"/>
                <a:gd name="T38" fmla="*/ 29 w 32"/>
                <a:gd name="T39" fmla="*/ 16 h 32"/>
                <a:gd name="T40" fmla="*/ 16 w 32"/>
                <a:gd name="T41" fmla="*/ 29 h 32"/>
                <a:gd name="T42" fmla="*/ 16 w 32"/>
                <a:gd name="T43" fmla="*/ 32 h 32"/>
                <a:gd name="T44" fmla="*/ 5 w 32"/>
                <a:gd name="T45" fmla="*/ 24 h 32"/>
                <a:gd name="T46" fmla="*/ 3 w 32"/>
                <a:gd name="T47" fmla="*/ 25 h 32"/>
                <a:gd name="T48" fmla="*/ 7 w 32"/>
                <a:gd name="T49" fmla="*/ 29 h 32"/>
                <a:gd name="T50" fmla="*/ 8 w 32"/>
                <a:gd name="T51" fmla="*/ 27 h 32"/>
                <a:gd name="T52" fmla="*/ 14 w 32"/>
                <a:gd name="T53" fmla="*/ 29 h 32"/>
                <a:gd name="T54" fmla="*/ 14 w 32"/>
                <a:gd name="T55" fmla="*/ 32 h 32"/>
                <a:gd name="T56" fmla="*/ 16 w 32"/>
                <a:gd name="T57" fmla="*/ 32 h 32"/>
                <a:gd name="T58" fmla="*/ 16 w 32"/>
                <a:gd name="T59" fmla="*/ 29 h 32"/>
                <a:gd name="T60" fmla="*/ 16 w 32"/>
                <a:gd name="T61" fmla="*/ 29 h 32"/>
                <a:gd name="T62" fmla="*/ 4 w 32"/>
                <a:gd name="T63" fmla="*/ 16 h 32"/>
                <a:gd name="T64" fmla="*/ 16 w 32"/>
                <a:gd name="T65" fmla="*/ 3 h 32"/>
                <a:gd name="T66" fmla="*/ 16 w 32"/>
                <a:gd name="T67" fmla="*/ 3 h 32"/>
                <a:gd name="T68" fmla="*/ 16 w 32"/>
                <a:gd name="T69" fmla="*/ 3 h 32"/>
                <a:gd name="T70" fmla="*/ 16 w 32"/>
                <a:gd name="T71" fmla="*/ 0 h 32"/>
                <a:gd name="T72" fmla="*/ 14 w 32"/>
                <a:gd name="T73" fmla="*/ 0 h 32"/>
                <a:gd name="T74" fmla="*/ 14 w 32"/>
                <a:gd name="T75" fmla="*/ 2 h 32"/>
                <a:gd name="T76" fmla="*/ 8 w 32"/>
                <a:gd name="T77" fmla="*/ 5 h 32"/>
                <a:gd name="T78" fmla="*/ 7 w 32"/>
                <a:gd name="T79" fmla="*/ 3 h 32"/>
                <a:gd name="T80" fmla="*/ 3 w 32"/>
                <a:gd name="T81" fmla="*/ 6 h 32"/>
                <a:gd name="T82" fmla="*/ 5 w 32"/>
                <a:gd name="T83" fmla="*/ 8 h 32"/>
                <a:gd name="T84" fmla="*/ 3 w 32"/>
                <a:gd name="T85" fmla="*/ 13 h 32"/>
                <a:gd name="T86" fmla="*/ 0 w 32"/>
                <a:gd name="T87" fmla="*/ 13 h 32"/>
                <a:gd name="T88" fmla="*/ 0 w 32"/>
                <a:gd name="T89" fmla="*/ 18 h 32"/>
                <a:gd name="T90" fmla="*/ 3 w 32"/>
                <a:gd name="T91" fmla="*/ 18 h 32"/>
                <a:gd name="T92" fmla="*/ 5 w 32"/>
                <a:gd name="T93"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 h="32">
                  <a:moveTo>
                    <a:pt x="16" y="32"/>
                  </a:moveTo>
                  <a:cubicBezTo>
                    <a:pt x="19" y="32"/>
                    <a:pt x="19" y="32"/>
                    <a:pt x="19" y="32"/>
                  </a:cubicBezTo>
                  <a:cubicBezTo>
                    <a:pt x="19" y="29"/>
                    <a:pt x="19" y="29"/>
                    <a:pt x="19" y="29"/>
                  </a:cubicBezTo>
                  <a:cubicBezTo>
                    <a:pt x="21" y="29"/>
                    <a:pt x="22" y="28"/>
                    <a:pt x="24" y="27"/>
                  </a:cubicBezTo>
                  <a:cubicBezTo>
                    <a:pt x="26" y="29"/>
                    <a:pt x="26" y="29"/>
                    <a:pt x="26" y="29"/>
                  </a:cubicBezTo>
                  <a:cubicBezTo>
                    <a:pt x="29" y="25"/>
                    <a:pt x="29" y="25"/>
                    <a:pt x="29" y="25"/>
                  </a:cubicBezTo>
                  <a:cubicBezTo>
                    <a:pt x="28" y="24"/>
                    <a:pt x="28" y="24"/>
                    <a:pt x="28" y="24"/>
                  </a:cubicBezTo>
                  <a:cubicBezTo>
                    <a:pt x="29" y="22"/>
                    <a:pt x="29" y="20"/>
                    <a:pt x="30" y="18"/>
                  </a:cubicBezTo>
                  <a:cubicBezTo>
                    <a:pt x="32" y="18"/>
                    <a:pt x="32" y="18"/>
                    <a:pt x="32" y="18"/>
                  </a:cubicBezTo>
                  <a:cubicBezTo>
                    <a:pt x="32" y="13"/>
                    <a:pt x="32" y="13"/>
                    <a:pt x="32" y="13"/>
                  </a:cubicBezTo>
                  <a:cubicBezTo>
                    <a:pt x="30" y="13"/>
                    <a:pt x="30" y="13"/>
                    <a:pt x="30" y="13"/>
                  </a:cubicBezTo>
                  <a:cubicBezTo>
                    <a:pt x="29" y="11"/>
                    <a:pt x="29" y="10"/>
                    <a:pt x="28" y="8"/>
                  </a:cubicBezTo>
                  <a:cubicBezTo>
                    <a:pt x="29" y="6"/>
                    <a:pt x="29" y="6"/>
                    <a:pt x="29" y="6"/>
                  </a:cubicBezTo>
                  <a:cubicBezTo>
                    <a:pt x="26" y="3"/>
                    <a:pt x="26" y="3"/>
                    <a:pt x="26" y="3"/>
                  </a:cubicBezTo>
                  <a:cubicBezTo>
                    <a:pt x="24" y="5"/>
                    <a:pt x="24" y="5"/>
                    <a:pt x="24" y="5"/>
                  </a:cubicBezTo>
                  <a:cubicBezTo>
                    <a:pt x="22" y="3"/>
                    <a:pt x="21" y="3"/>
                    <a:pt x="19" y="2"/>
                  </a:cubicBezTo>
                  <a:cubicBezTo>
                    <a:pt x="19" y="0"/>
                    <a:pt x="19" y="0"/>
                    <a:pt x="19" y="0"/>
                  </a:cubicBezTo>
                  <a:cubicBezTo>
                    <a:pt x="16" y="0"/>
                    <a:pt x="16" y="0"/>
                    <a:pt x="16" y="0"/>
                  </a:cubicBezTo>
                  <a:cubicBezTo>
                    <a:pt x="16" y="3"/>
                    <a:pt x="16" y="3"/>
                    <a:pt x="16" y="3"/>
                  </a:cubicBezTo>
                  <a:cubicBezTo>
                    <a:pt x="23" y="3"/>
                    <a:pt x="29" y="9"/>
                    <a:pt x="29" y="16"/>
                  </a:cubicBezTo>
                  <a:cubicBezTo>
                    <a:pt x="29" y="23"/>
                    <a:pt x="23" y="29"/>
                    <a:pt x="16" y="29"/>
                  </a:cubicBezTo>
                  <a:lnTo>
                    <a:pt x="16" y="32"/>
                  </a:lnTo>
                  <a:close/>
                  <a:moveTo>
                    <a:pt x="5" y="24"/>
                  </a:moveTo>
                  <a:cubicBezTo>
                    <a:pt x="3" y="25"/>
                    <a:pt x="3" y="25"/>
                    <a:pt x="3" y="25"/>
                  </a:cubicBezTo>
                  <a:cubicBezTo>
                    <a:pt x="7" y="29"/>
                    <a:pt x="7" y="29"/>
                    <a:pt x="7" y="29"/>
                  </a:cubicBezTo>
                  <a:cubicBezTo>
                    <a:pt x="8" y="27"/>
                    <a:pt x="8" y="27"/>
                    <a:pt x="8" y="27"/>
                  </a:cubicBezTo>
                  <a:cubicBezTo>
                    <a:pt x="10" y="28"/>
                    <a:pt x="12" y="29"/>
                    <a:pt x="14" y="29"/>
                  </a:cubicBezTo>
                  <a:cubicBezTo>
                    <a:pt x="14" y="32"/>
                    <a:pt x="14" y="32"/>
                    <a:pt x="14" y="32"/>
                  </a:cubicBezTo>
                  <a:cubicBezTo>
                    <a:pt x="16" y="32"/>
                    <a:pt x="16" y="32"/>
                    <a:pt x="16" y="32"/>
                  </a:cubicBezTo>
                  <a:cubicBezTo>
                    <a:pt x="16" y="29"/>
                    <a:pt x="16" y="29"/>
                    <a:pt x="16" y="29"/>
                  </a:cubicBezTo>
                  <a:cubicBezTo>
                    <a:pt x="16" y="29"/>
                    <a:pt x="16" y="29"/>
                    <a:pt x="16" y="29"/>
                  </a:cubicBezTo>
                  <a:cubicBezTo>
                    <a:pt x="9" y="29"/>
                    <a:pt x="4" y="23"/>
                    <a:pt x="4" y="16"/>
                  </a:cubicBezTo>
                  <a:cubicBezTo>
                    <a:pt x="4" y="9"/>
                    <a:pt x="9" y="3"/>
                    <a:pt x="16" y="3"/>
                  </a:cubicBezTo>
                  <a:cubicBezTo>
                    <a:pt x="16" y="3"/>
                    <a:pt x="16" y="3"/>
                    <a:pt x="16" y="3"/>
                  </a:cubicBezTo>
                  <a:cubicBezTo>
                    <a:pt x="16" y="3"/>
                    <a:pt x="16" y="3"/>
                    <a:pt x="16" y="3"/>
                  </a:cubicBezTo>
                  <a:cubicBezTo>
                    <a:pt x="16" y="0"/>
                    <a:pt x="16" y="0"/>
                    <a:pt x="16" y="0"/>
                  </a:cubicBezTo>
                  <a:cubicBezTo>
                    <a:pt x="14" y="0"/>
                    <a:pt x="14" y="0"/>
                    <a:pt x="14" y="0"/>
                  </a:cubicBezTo>
                  <a:cubicBezTo>
                    <a:pt x="14" y="2"/>
                    <a:pt x="14" y="2"/>
                    <a:pt x="14" y="2"/>
                  </a:cubicBezTo>
                  <a:cubicBezTo>
                    <a:pt x="12" y="3"/>
                    <a:pt x="10" y="3"/>
                    <a:pt x="8" y="5"/>
                  </a:cubicBezTo>
                  <a:cubicBezTo>
                    <a:pt x="7" y="3"/>
                    <a:pt x="7" y="3"/>
                    <a:pt x="7" y="3"/>
                  </a:cubicBezTo>
                  <a:cubicBezTo>
                    <a:pt x="3" y="6"/>
                    <a:pt x="3" y="6"/>
                    <a:pt x="3" y="6"/>
                  </a:cubicBezTo>
                  <a:cubicBezTo>
                    <a:pt x="5" y="8"/>
                    <a:pt x="5" y="8"/>
                    <a:pt x="5" y="8"/>
                  </a:cubicBezTo>
                  <a:cubicBezTo>
                    <a:pt x="4" y="10"/>
                    <a:pt x="3" y="11"/>
                    <a:pt x="3" y="13"/>
                  </a:cubicBezTo>
                  <a:cubicBezTo>
                    <a:pt x="0" y="13"/>
                    <a:pt x="0" y="13"/>
                    <a:pt x="0" y="13"/>
                  </a:cubicBezTo>
                  <a:cubicBezTo>
                    <a:pt x="0" y="18"/>
                    <a:pt x="0" y="18"/>
                    <a:pt x="0" y="18"/>
                  </a:cubicBezTo>
                  <a:cubicBezTo>
                    <a:pt x="3" y="18"/>
                    <a:pt x="3" y="18"/>
                    <a:pt x="3" y="18"/>
                  </a:cubicBezTo>
                  <a:cubicBezTo>
                    <a:pt x="3" y="20"/>
                    <a:pt x="4" y="22"/>
                    <a:pt x="5" y="2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53"/>
            <p:cNvSpPr>
              <a:spLocks noEditPoints="1"/>
            </p:cNvSpPr>
            <p:nvPr/>
          </p:nvSpPr>
          <p:spPr bwMode="auto">
            <a:xfrm>
              <a:off x="3549251" y="1740330"/>
              <a:ext cx="369943" cy="369943"/>
            </a:xfrm>
            <a:custGeom>
              <a:avLst/>
              <a:gdLst>
                <a:gd name="T0" fmla="*/ 16 w 33"/>
                <a:gd name="T1" fmla="*/ 33 h 33"/>
                <a:gd name="T2" fmla="*/ 19 w 33"/>
                <a:gd name="T3" fmla="*/ 33 h 33"/>
                <a:gd name="T4" fmla="*/ 19 w 33"/>
                <a:gd name="T5" fmla="*/ 31 h 33"/>
                <a:gd name="T6" fmla="*/ 24 w 33"/>
                <a:gd name="T7" fmla="*/ 28 h 33"/>
                <a:gd name="T8" fmla="*/ 26 w 33"/>
                <a:gd name="T9" fmla="*/ 30 h 33"/>
                <a:gd name="T10" fmla="*/ 30 w 33"/>
                <a:gd name="T11" fmla="*/ 26 h 33"/>
                <a:gd name="T12" fmla="*/ 28 w 33"/>
                <a:gd name="T13" fmla="*/ 25 h 33"/>
                <a:gd name="T14" fmla="*/ 30 w 33"/>
                <a:gd name="T15" fmla="*/ 19 h 33"/>
                <a:gd name="T16" fmla="*/ 33 w 33"/>
                <a:gd name="T17" fmla="*/ 19 h 33"/>
                <a:gd name="T18" fmla="*/ 33 w 33"/>
                <a:gd name="T19" fmla="*/ 14 h 33"/>
                <a:gd name="T20" fmla="*/ 30 w 33"/>
                <a:gd name="T21" fmla="*/ 14 h 33"/>
                <a:gd name="T22" fmla="*/ 28 w 33"/>
                <a:gd name="T23" fmla="*/ 9 h 33"/>
                <a:gd name="T24" fmla="*/ 30 w 33"/>
                <a:gd name="T25" fmla="*/ 7 h 33"/>
                <a:gd name="T26" fmla="*/ 26 w 33"/>
                <a:gd name="T27" fmla="*/ 3 h 33"/>
                <a:gd name="T28" fmla="*/ 24 w 33"/>
                <a:gd name="T29" fmla="*/ 5 h 33"/>
                <a:gd name="T30" fmla="*/ 19 w 33"/>
                <a:gd name="T31" fmla="*/ 3 h 33"/>
                <a:gd name="T32" fmla="*/ 19 w 33"/>
                <a:gd name="T33" fmla="*/ 0 h 33"/>
                <a:gd name="T34" fmla="*/ 16 w 33"/>
                <a:gd name="T35" fmla="*/ 0 h 33"/>
                <a:gd name="T36" fmla="*/ 16 w 33"/>
                <a:gd name="T37" fmla="*/ 5 h 33"/>
                <a:gd name="T38" fmla="*/ 28 w 33"/>
                <a:gd name="T39" fmla="*/ 17 h 33"/>
                <a:gd name="T40" fmla="*/ 16 w 33"/>
                <a:gd name="T41" fmla="*/ 28 h 33"/>
                <a:gd name="T42" fmla="*/ 16 w 33"/>
                <a:gd name="T43" fmla="*/ 33 h 33"/>
                <a:gd name="T44" fmla="*/ 5 w 33"/>
                <a:gd name="T45" fmla="*/ 25 h 33"/>
                <a:gd name="T46" fmla="*/ 3 w 33"/>
                <a:gd name="T47" fmla="*/ 26 h 33"/>
                <a:gd name="T48" fmla="*/ 7 w 33"/>
                <a:gd name="T49" fmla="*/ 30 h 33"/>
                <a:gd name="T50" fmla="*/ 8 w 33"/>
                <a:gd name="T51" fmla="*/ 28 h 33"/>
                <a:gd name="T52" fmla="*/ 14 w 33"/>
                <a:gd name="T53" fmla="*/ 31 h 33"/>
                <a:gd name="T54" fmla="*/ 14 w 33"/>
                <a:gd name="T55" fmla="*/ 33 h 33"/>
                <a:gd name="T56" fmla="*/ 16 w 33"/>
                <a:gd name="T57" fmla="*/ 33 h 33"/>
                <a:gd name="T58" fmla="*/ 16 w 33"/>
                <a:gd name="T59" fmla="*/ 28 h 33"/>
                <a:gd name="T60" fmla="*/ 16 w 33"/>
                <a:gd name="T61" fmla="*/ 28 h 33"/>
                <a:gd name="T62" fmla="*/ 5 w 33"/>
                <a:gd name="T63" fmla="*/ 17 h 33"/>
                <a:gd name="T64" fmla="*/ 16 w 33"/>
                <a:gd name="T65" fmla="*/ 5 h 33"/>
                <a:gd name="T66" fmla="*/ 16 w 33"/>
                <a:gd name="T67" fmla="*/ 5 h 33"/>
                <a:gd name="T68" fmla="*/ 16 w 33"/>
                <a:gd name="T69" fmla="*/ 5 h 33"/>
                <a:gd name="T70" fmla="*/ 16 w 33"/>
                <a:gd name="T71" fmla="*/ 0 h 33"/>
                <a:gd name="T72" fmla="*/ 14 w 33"/>
                <a:gd name="T73" fmla="*/ 0 h 33"/>
                <a:gd name="T74" fmla="*/ 14 w 33"/>
                <a:gd name="T75" fmla="*/ 3 h 33"/>
                <a:gd name="T76" fmla="*/ 8 w 33"/>
                <a:gd name="T77" fmla="*/ 5 h 33"/>
                <a:gd name="T78" fmla="*/ 7 w 33"/>
                <a:gd name="T79" fmla="*/ 3 h 33"/>
                <a:gd name="T80" fmla="*/ 3 w 33"/>
                <a:gd name="T81" fmla="*/ 7 h 33"/>
                <a:gd name="T82" fmla="*/ 5 w 33"/>
                <a:gd name="T83" fmla="*/ 9 h 33"/>
                <a:gd name="T84" fmla="*/ 2 w 33"/>
                <a:gd name="T85" fmla="*/ 14 h 33"/>
                <a:gd name="T86" fmla="*/ 0 w 33"/>
                <a:gd name="T87" fmla="*/ 14 h 33"/>
                <a:gd name="T88" fmla="*/ 0 w 33"/>
                <a:gd name="T89" fmla="*/ 19 h 33"/>
                <a:gd name="T90" fmla="*/ 2 w 33"/>
                <a:gd name="T91" fmla="*/ 19 h 33"/>
                <a:gd name="T92" fmla="*/ 5 w 33"/>
                <a:gd name="T93"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 h="33">
                  <a:moveTo>
                    <a:pt x="16" y="33"/>
                  </a:moveTo>
                  <a:cubicBezTo>
                    <a:pt x="19" y="33"/>
                    <a:pt x="19" y="33"/>
                    <a:pt x="19" y="33"/>
                  </a:cubicBezTo>
                  <a:cubicBezTo>
                    <a:pt x="19" y="31"/>
                    <a:pt x="19" y="31"/>
                    <a:pt x="19" y="31"/>
                  </a:cubicBezTo>
                  <a:cubicBezTo>
                    <a:pt x="21" y="30"/>
                    <a:pt x="23" y="30"/>
                    <a:pt x="24" y="28"/>
                  </a:cubicBezTo>
                  <a:cubicBezTo>
                    <a:pt x="26" y="30"/>
                    <a:pt x="26" y="30"/>
                    <a:pt x="26" y="30"/>
                  </a:cubicBezTo>
                  <a:cubicBezTo>
                    <a:pt x="30" y="26"/>
                    <a:pt x="30" y="26"/>
                    <a:pt x="30" y="26"/>
                  </a:cubicBezTo>
                  <a:cubicBezTo>
                    <a:pt x="28" y="25"/>
                    <a:pt x="28" y="25"/>
                    <a:pt x="28" y="25"/>
                  </a:cubicBezTo>
                  <a:cubicBezTo>
                    <a:pt x="29" y="23"/>
                    <a:pt x="30" y="21"/>
                    <a:pt x="30" y="19"/>
                  </a:cubicBezTo>
                  <a:cubicBezTo>
                    <a:pt x="33" y="19"/>
                    <a:pt x="33" y="19"/>
                    <a:pt x="33" y="19"/>
                  </a:cubicBezTo>
                  <a:cubicBezTo>
                    <a:pt x="33" y="14"/>
                    <a:pt x="33" y="14"/>
                    <a:pt x="33" y="14"/>
                  </a:cubicBezTo>
                  <a:cubicBezTo>
                    <a:pt x="30" y="14"/>
                    <a:pt x="30" y="14"/>
                    <a:pt x="30" y="14"/>
                  </a:cubicBezTo>
                  <a:cubicBezTo>
                    <a:pt x="30" y="12"/>
                    <a:pt x="29" y="10"/>
                    <a:pt x="28" y="9"/>
                  </a:cubicBezTo>
                  <a:cubicBezTo>
                    <a:pt x="30" y="7"/>
                    <a:pt x="30" y="7"/>
                    <a:pt x="30" y="7"/>
                  </a:cubicBezTo>
                  <a:cubicBezTo>
                    <a:pt x="26" y="3"/>
                    <a:pt x="26" y="3"/>
                    <a:pt x="26" y="3"/>
                  </a:cubicBezTo>
                  <a:cubicBezTo>
                    <a:pt x="24" y="5"/>
                    <a:pt x="24" y="5"/>
                    <a:pt x="24" y="5"/>
                  </a:cubicBezTo>
                  <a:cubicBezTo>
                    <a:pt x="23" y="4"/>
                    <a:pt x="21" y="3"/>
                    <a:pt x="19" y="3"/>
                  </a:cubicBezTo>
                  <a:cubicBezTo>
                    <a:pt x="19" y="0"/>
                    <a:pt x="19" y="0"/>
                    <a:pt x="19" y="0"/>
                  </a:cubicBezTo>
                  <a:cubicBezTo>
                    <a:pt x="16" y="0"/>
                    <a:pt x="16" y="0"/>
                    <a:pt x="16" y="0"/>
                  </a:cubicBezTo>
                  <a:cubicBezTo>
                    <a:pt x="16" y="5"/>
                    <a:pt x="16" y="5"/>
                    <a:pt x="16" y="5"/>
                  </a:cubicBezTo>
                  <a:cubicBezTo>
                    <a:pt x="23" y="5"/>
                    <a:pt x="28" y="10"/>
                    <a:pt x="28" y="17"/>
                  </a:cubicBezTo>
                  <a:cubicBezTo>
                    <a:pt x="28" y="23"/>
                    <a:pt x="23" y="28"/>
                    <a:pt x="16" y="28"/>
                  </a:cubicBezTo>
                  <a:lnTo>
                    <a:pt x="16" y="33"/>
                  </a:lnTo>
                  <a:close/>
                  <a:moveTo>
                    <a:pt x="5" y="25"/>
                  </a:moveTo>
                  <a:cubicBezTo>
                    <a:pt x="3" y="26"/>
                    <a:pt x="3" y="26"/>
                    <a:pt x="3" y="26"/>
                  </a:cubicBezTo>
                  <a:cubicBezTo>
                    <a:pt x="7" y="30"/>
                    <a:pt x="7" y="30"/>
                    <a:pt x="7" y="30"/>
                  </a:cubicBezTo>
                  <a:cubicBezTo>
                    <a:pt x="8" y="28"/>
                    <a:pt x="8" y="28"/>
                    <a:pt x="8" y="28"/>
                  </a:cubicBezTo>
                  <a:cubicBezTo>
                    <a:pt x="10" y="30"/>
                    <a:pt x="12" y="30"/>
                    <a:pt x="14" y="31"/>
                  </a:cubicBezTo>
                  <a:cubicBezTo>
                    <a:pt x="14" y="33"/>
                    <a:pt x="14" y="33"/>
                    <a:pt x="14" y="33"/>
                  </a:cubicBezTo>
                  <a:cubicBezTo>
                    <a:pt x="16" y="33"/>
                    <a:pt x="16" y="33"/>
                    <a:pt x="16" y="33"/>
                  </a:cubicBezTo>
                  <a:cubicBezTo>
                    <a:pt x="16" y="28"/>
                    <a:pt x="16" y="28"/>
                    <a:pt x="16" y="28"/>
                  </a:cubicBezTo>
                  <a:cubicBezTo>
                    <a:pt x="16" y="28"/>
                    <a:pt x="16" y="28"/>
                    <a:pt x="16" y="28"/>
                  </a:cubicBezTo>
                  <a:cubicBezTo>
                    <a:pt x="10" y="28"/>
                    <a:pt x="5" y="23"/>
                    <a:pt x="5" y="17"/>
                  </a:cubicBezTo>
                  <a:cubicBezTo>
                    <a:pt x="5" y="10"/>
                    <a:pt x="10" y="5"/>
                    <a:pt x="16" y="5"/>
                  </a:cubicBezTo>
                  <a:cubicBezTo>
                    <a:pt x="16" y="5"/>
                    <a:pt x="16" y="5"/>
                    <a:pt x="16" y="5"/>
                  </a:cubicBezTo>
                  <a:cubicBezTo>
                    <a:pt x="16" y="5"/>
                    <a:pt x="16" y="5"/>
                    <a:pt x="16" y="5"/>
                  </a:cubicBezTo>
                  <a:cubicBezTo>
                    <a:pt x="16" y="0"/>
                    <a:pt x="16" y="0"/>
                    <a:pt x="16" y="0"/>
                  </a:cubicBezTo>
                  <a:cubicBezTo>
                    <a:pt x="14" y="0"/>
                    <a:pt x="14" y="0"/>
                    <a:pt x="14" y="0"/>
                  </a:cubicBezTo>
                  <a:cubicBezTo>
                    <a:pt x="14" y="3"/>
                    <a:pt x="14" y="3"/>
                    <a:pt x="14" y="3"/>
                  </a:cubicBezTo>
                  <a:cubicBezTo>
                    <a:pt x="12" y="3"/>
                    <a:pt x="10" y="4"/>
                    <a:pt x="8" y="5"/>
                  </a:cubicBezTo>
                  <a:cubicBezTo>
                    <a:pt x="7" y="3"/>
                    <a:pt x="7" y="3"/>
                    <a:pt x="7" y="3"/>
                  </a:cubicBezTo>
                  <a:cubicBezTo>
                    <a:pt x="3" y="7"/>
                    <a:pt x="3" y="7"/>
                    <a:pt x="3" y="7"/>
                  </a:cubicBezTo>
                  <a:cubicBezTo>
                    <a:pt x="5" y="9"/>
                    <a:pt x="5" y="9"/>
                    <a:pt x="5" y="9"/>
                  </a:cubicBezTo>
                  <a:cubicBezTo>
                    <a:pt x="4" y="10"/>
                    <a:pt x="3" y="12"/>
                    <a:pt x="2" y="14"/>
                  </a:cubicBezTo>
                  <a:cubicBezTo>
                    <a:pt x="0" y="14"/>
                    <a:pt x="0" y="14"/>
                    <a:pt x="0" y="14"/>
                  </a:cubicBezTo>
                  <a:cubicBezTo>
                    <a:pt x="0" y="19"/>
                    <a:pt x="0" y="19"/>
                    <a:pt x="0" y="19"/>
                  </a:cubicBezTo>
                  <a:cubicBezTo>
                    <a:pt x="2" y="19"/>
                    <a:pt x="2" y="19"/>
                    <a:pt x="2" y="19"/>
                  </a:cubicBezTo>
                  <a:cubicBezTo>
                    <a:pt x="3" y="21"/>
                    <a:pt x="4" y="23"/>
                    <a:pt x="5" y="2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54"/>
            <p:cNvSpPr>
              <a:spLocks noEditPoints="1"/>
            </p:cNvSpPr>
            <p:nvPr/>
          </p:nvSpPr>
          <p:spPr bwMode="auto">
            <a:xfrm>
              <a:off x="3616133" y="1807213"/>
              <a:ext cx="236178" cy="234088"/>
            </a:xfrm>
            <a:custGeom>
              <a:avLst/>
              <a:gdLst>
                <a:gd name="T0" fmla="*/ 10 w 21"/>
                <a:gd name="T1" fmla="*/ 0 h 21"/>
                <a:gd name="T2" fmla="*/ 21 w 21"/>
                <a:gd name="T3" fmla="*/ 11 h 21"/>
                <a:gd name="T4" fmla="*/ 10 w 21"/>
                <a:gd name="T5" fmla="*/ 21 h 21"/>
                <a:gd name="T6" fmla="*/ 10 w 21"/>
                <a:gd name="T7" fmla="*/ 19 h 21"/>
                <a:gd name="T8" fmla="*/ 19 w 21"/>
                <a:gd name="T9" fmla="*/ 11 h 21"/>
                <a:gd name="T10" fmla="*/ 10 w 21"/>
                <a:gd name="T11" fmla="*/ 2 h 21"/>
                <a:gd name="T12" fmla="*/ 10 w 21"/>
                <a:gd name="T13" fmla="*/ 0 h 21"/>
                <a:gd name="T14" fmla="*/ 10 w 21"/>
                <a:gd name="T15" fmla="*/ 21 h 21"/>
                <a:gd name="T16" fmla="*/ 0 w 21"/>
                <a:gd name="T17" fmla="*/ 11 h 21"/>
                <a:gd name="T18" fmla="*/ 10 w 21"/>
                <a:gd name="T19" fmla="*/ 0 h 21"/>
                <a:gd name="T20" fmla="*/ 10 w 21"/>
                <a:gd name="T21" fmla="*/ 2 h 21"/>
                <a:gd name="T22" fmla="*/ 2 w 21"/>
                <a:gd name="T23" fmla="*/ 11 h 21"/>
                <a:gd name="T24" fmla="*/ 10 w 21"/>
                <a:gd name="T25" fmla="*/ 19 h 21"/>
                <a:gd name="T26" fmla="*/ 10 w 21"/>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10" y="0"/>
                  </a:moveTo>
                  <a:cubicBezTo>
                    <a:pt x="16" y="0"/>
                    <a:pt x="21" y="5"/>
                    <a:pt x="21" y="11"/>
                  </a:cubicBezTo>
                  <a:cubicBezTo>
                    <a:pt x="21" y="16"/>
                    <a:pt x="16" y="21"/>
                    <a:pt x="10" y="21"/>
                  </a:cubicBezTo>
                  <a:cubicBezTo>
                    <a:pt x="10" y="19"/>
                    <a:pt x="10" y="19"/>
                    <a:pt x="10" y="19"/>
                  </a:cubicBezTo>
                  <a:cubicBezTo>
                    <a:pt x="15" y="19"/>
                    <a:pt x="19" y="15"/>
                    <a:pt x="19" y="11"/>
                  </a:cubicBezTo>
                  <a:cubicBezTo>
                    <a:pt x="19" y="6"/>
                    <a:pt x="15" y="2"/>
                    <a:pt x="10" y="2"/>
                  </a:cubicBezTo>
                  <a:lnTo>
                    <a:pt x="10" y="0"/>
                  </a:lnTo>
                  <a:close/>
                  <a:moveTo>
                    <a:pt x="10" y="21"/>
                  </a:moveTo>
                  <a:cubicBezTo>
                    <a:pt x="5" y="21"/>
                    <a:pt x="0" y="16"/>
                    <a:pt x="0" y="11"/>
                  </a:cubicBezTo>
                  <a:cubicBezTo>
                    <a:pt x="0" y="5"/>
                    <a:pt x="5" y="0"/>
                    <a:pt x="10" y="0"/>
                  </a:cubicBezTo>
                  <a:cubicBezTo>
                    <a:pt x="10" y="2"/>
                    <a:pt x="10" y="2"/>
                    <a:pt x="10" y="2"/>
                  </a:cubicBezTo>
                  <a:cubicBezTo>
                    <a:pt x="6" y="2"/>
                    <a:pt x="2" y="6"/>
                    <a:pt x="2" y="11"/>
                  </a:cubicBezTo>
                  <a:cubicBezTo>
                    <a:pt x="2" y="15"/>
                    <a:pt x="6" y="19"/>
                    <a:pt x="10" y="19"/>
                  </a:cubicBezTo>
                  <a:lnTo>
                    <a:pt x="10" y="2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55"/>
            <p:cNvSpPr>
              <a:spLocks noEditPoints="1"/>
            </p:cNvSpPr>
            <p:nvPr/>
          </p:nvSpPr>
          <p:spPr bwMode="auto">
            <a:xfrm>
              <a:off x="3043452" y="3922369"/>
              <a:ext cx="280070" cy="280070"/>
            </a:xfrm>
            <a:custGeom>
              <a:avLst/>
              <a:gdLst>
                <a:gd name="T0" fmla="*/ 13 w 25"/>
                <a:gd name="T1" fmla="*/ 2 h 25"/>
                <a:gd name="T2" fmla="*/ 16 w 25"/>
                <a:gd name="T3" fmla="*/ 3 h 25"/>
                <a:gd name="T4" fmla="*/ 17 w 25"/>
                <a:gd name="T5" fmla="*/ 1 h 25"/>
                <a:gd name="T6" fmla="*/ 21 w 25"/>
                <a:gd name="T7" fmla="*/ 3 h 25"/>
                <a:gd name="T8" fmla="*/ 19 w 25"/>
                <a:gd name="T9" fmla="*/ 5 h 25"/>
                <a:gd name="T10" fmla="*/ 22 w 25"/>
                <a:gd name="T11" fmla="*/ 8 h 25"/>
                <a:gd name="T12" fmla="*/ 24 w 25"/>
                <a:gd name="T13" fmla="*/ 7 h 25"/>
                <a:gd name="T14" fmla="*/ 25 w 25"/>
                <a:gd name="T15" fmla="*/ 12 h 25"/>
                <a:gd name="T16" fmla="*/ 23 w 25"/>
                <a:gd name="T17" fmla="*/ 12 h 25"/>
                <a:gd name="T18" fmla="*/ 22 w 25"/>
                <a:gd name="T19" fmla="*/ 16 h 25"/>
                <a:gd name="T20" fmla="*/ 24 w 25"/>
                <a:gd name="T21" fmla="*/ 17 h 25"/>
                <a:gd name="T22" fmla="*/ 22 w 25"/>
                <a:gd name="T23" fmla="*/ 21 h 25"/>
                <a:gd name="T24" fmla="*/ 20 w 25"/>
                <a:gd name="T25" fmla="*/ 20 h 25"/>
                <a:gd name="T26" fmla="*/ 17 w 25"/>
                <a:gd name="T27" fmla="*/ 22 h 25"/>
                <a:gd name="T28" fmla="*/ 18 w 25"/>
                <a:gd name="T29" fmla="*/ 24 h 25"/>
                <a:gd name="T30" fmla="*/ 14 w 25"/>
                <a:gd name="T31" fmla="*/ 25 h 25"/>
                <a:gd name="T32" fmla="*/ 13 w 25"/>
                <a:gd name="T33" fmla="*/ 23 h 25"/>
                <a:gd name="T34" fmla="*/ 13 w 25"/>
                <a:gd name="T35" fmla="*/ 23 h 25"/>
                <a:gd name="T36" fmla="*/ 13 w 25"/>
                <a:gd name="T37" fmla="*/ 18 h 25"/>
                <a:gd name="T38" fmla="*/ 17 w 25"/>
                <a:gd name="T39" fmla="*/ 14 h 25"/>
                <a:gd name="T40" fmla="*/ 14 w 25"/>
                <a:gd name="T41" fmla="*/ 8 h 25"/>
                <a:gd name="T42" fmla="*/ 13 w 25"/>
                <a:gd name="T43" fmla="*/ 8 h 25"/>
                <a:gd name="T44" fmla="*/ 13 w 25"/>
                <a:gd name="T45" fmla="*/ 2 h 25"/>
                <a:gd name="T46" fmla="*/ 3 w 25"/>
                <a:gd name="T47" fmla="*/ 17 h 25"/>
                <a:gd name="T48" fmla="*/ 2 w 25"/>
                <a:gd name="T49" fmla="*/ 18 h 25"/>
                <a:gd name="T50" fmla="*/ 0 w 25"/>
                <a:gd name="T51" fmla="*/ 14 h 25"/>
                <a:gd name="T52" fmla="*/ 2 w 25"/>
                <a:gd name="T53" fmla="*/ 14 h 25"/>
                <a:gd name="T54" fmla="*/ 3 w 25"/>
                <a:gd name="T55" fmla="*/ 10 h 25"/>
                <a:gd name="T56" fmla="*/ 1 w 25"/>
                <a:gd name="T57" fmla="*/ 9 h 25"/>
                <a:gd name="T58" fmla="*/ 3 w 25"/>
                <a:gd name="T59" fmla="*/ 5 h 25"/>
                <a:gd name="T60" fmla="*/ 5 w 25"/>
                <a:gd name="T61" fmla="*/ 6 h 25"/>
                <a:gd name="T62" fmla="*/ 8 w 25"/>
                <a:gd name="T63" fmla="*/ 4 h 25"/>
                <a:gd name="T64" fmla="*/ 7 w 25"/>
                <a:gd name="T65" fmla="*/ 2 h 25"/>
                <a:gd name="T66" fmla="*/ 12 w 25"/>
                <a:gd name="T67" fmla="*/ 0 h 25"/>
                <a:gd name="T68" fmla="*/ 12 w 25"/>
                <a:gd name="T69" fmla="*/ 2 h 25"/>
                <a:gd name="T70" fmla="*/ 13 w 25"/>
                <a:gd name="T71" fmla="*/ 2 h 25"/>
                <a:gd name="T72" fmla="*/ 13 w 25"/>
                <a:gd name="T73" fmla="*/ 8 h 25"/>
                <a:gd name="T74" fmla="*/ 8 w 25"/>
                <a:gd name="T75" fmla="*/ 11 h 25"/>
                <a:gd name="T76" fmla="*/ 11 w 25"/>
                <a:gd name="T77" fmla="*/ 18 h 25"/>
                <a:gd name="T78" fmla="*/ 13 w 25"/>
                <a:gd name="T79" fmla="*/ 18 h 25"/>
                <a:gd name="T80" fmla="*/ 13 w 25"/>
                <a:gd name="T81" fmla="*/ 23 h 25"/>
                <a:gd name="T82" fmla="*/ 9 w 25"/>
                <a:gd name="T83" fmla="*/ 23 h 25"/>
                <a:gd name="T84" fmla="*/ 9 w 25"/>
                <a:gd name="T85" fmla="*/ 24 h 25"/>
                <a:gd name="T86" fmla="*/ 5 w 25"/>
                <a:gd name="T87" fmla="*/ 22 h 25"/>
                <a:gd name="T88" fmla="*/ 6 w 25"/>
                <a:gd name="T89" fmla="*/ 21 h 25"/>
                <a:gd name="T90" fmla="*/ 3 w 25"/>
                <a:gd name="T91"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 h="25">
                  <a:moveTo>
                    <a:pt x="13" y="2"/>
                  </a:moveTo>
                  <a:cubicBezTo>
                    <a:pt x="14" y="2"/>
                    <a:pt x="15" y="3"/>
                    <a:pt x="16" y="3"/>
                  </a:cubicBezTo>
                  <a:cubicBezTo>
                    <a:pt x="17" y="1"/>
                    <a:pt x="17" y="1"/>
                    <a:pt x="17" y="1"/>
                  </a:cubicBezTo>
                  <a:cubicBezTo>
                    <a:pt x="18" y="2"/>
                    <a:pt x="20" y="2"/>
                    <a:pt x="21" y="3"/>
                  </a:cubicBezTo>
                  <a:cubicBezTo>
                    <a:pt x="19" y="5"/>
                    <a:pt x="19" y="5"/>
                    <a:pt x="19" y="5"/>
                  </a:cubicBezTo>
                  <a:cubicBezTo>
                    <a:pt x="20" y="6"/>
                    <a:pt x="21" y="7"/>
                    <a:pt x="22" y="8"/>
                  </a:cubicBezTo>
                  <a:cubicBezTo>
                    <a:pt x="24" y="7"/>
                    <a:pt x="24" y="7"/>
                    <a:pt x="24" y="7"/>
                  </a:cubicBezTo>
                  <a:cubicBezTo>
                    <a:pt x="24" y="9"/>
                    <a:pt x="25" y="10"/>
                    <a:pt x="25" y="12"/>
                  </a:cubicBezTo>
                  <a:cubicBezTo>
                    <a:pt x="23" y="12"/>
                    <a:pt x="23" y="12"/>
                    <a:pt x="23" y="12"/>
                  </a:cubicBezTo>
                  <a:cubicBezTo>
                    <a:pt x="23" y="13"/>
                    <a:pt x="23" y="15"/>
                    <a:pt x="22" y="16"/>
                  </a:cubicBezTo>
                  <a:cubicBezTo>
                    <a:pt x="24" y="17"/>
                    <a:pt x="24" y="17"/>
                    <a:pt x="24" y="17"/>
                  </a:cubicBezTo>
                  <a:cubicBezTo>
                    <a:pt x="24" y="18"/>
                    <a:pt x="23" y="20"/>
                    <a:pt x="22" y="21"/>
                  </a:cubicBezTo>
                  <a:cubicBezTo>
                    <a:pt x="20" y="20"/>
                    <a:pt x="20" y="20"/>
                    <a:pt x="20" y="20"/>
                  </a:cubicBezTo>
                  <a:cubicBezTo>
                    <a:pt x="20" y="21"/>
                    <a:pt x="18" y="21"/>
                    <a:pt x="17" y="22"/>
                  </a:cubicBezTo>
                  <a:cubicBezTo>
                    <a:pt x="18" y="24"/>
                    <a:pt x="18" y="24"/>
                    <a:pt x="18" y="24"/>
                  </a:cubicBezTo>
                  <a:cubicBezTo>
                    <a:pt x="17" y="25"/>
                    <a:pt x="15" y="25"/>
                    <a:pt x="14" y="25"/>
                  </a:cubicBezTo>
                  <a:cubicBezTo>
                    <a:pt x="13" y="23"/>
                    <a:pt x="13" y="23"/>
                    <a:pt x="13" y="23"/>
                  </a:cubicBezTo>
                  <a:cubicBezTo>
                    <a:pt x="13" y="23"/>
                    <a:pt x="13" y="23"/>
                    <a:pt x="13" y="23"/>
                  </a:cubicBezTo>
                  <a:cubicBezTo>
                    <a:pt x="13" y="18"/>
                    <a:pt x="13" y="18"/>
                    <a:pt x="13" y="18"/>
                  </a:cubicBezTo>
                  <a:cubicBezTo>
                    <a:pt x="15" y="18"/>
                    <a:pt x="17" y="16"/>
                    <a:pt x="17" y="14"/>
                  </a:cubicBezTo>
                  <a:cubicBezTo>
                    <a:pt x="18" y="12"/>
                    <a:pt x="17" y="9"/>
                    <a:pt x="14" y="8"/>
                  </a:cubicBezTo>
                  <a:cubicBezTo>
                    <a:pt x="14" y="8"/>
                    <a:pt x="13" y="8"/>
                    <a:pt x="13" y="8"/>
                  </a:cubicBezTo>
                  <a:lnTo>
                    <a:pt x="13" y="2"/>
                  </a:lnTo>
                  <a:close/>
                  <a:moveTo>
                    <a:pt x="3" y="17"/>
                  </a:moveTo>
                  <a:cubicBezTo>
                    <a:pt x="2" y="18"/>
                    <a:pt x="2" y="18"/>
                    <a:pt x="2" y="18"/>
                  </a:cubicBezTo>
                  <a:cubicBezTo>
                    <a:pt x="1" y="17"/>
                    <a:pt x="0" y="15"/>
                    <a:pt x="0" y="14"/>
                  </a:cubicBezTo>
                  <a:cubicBezTo>
                    <a:pt x="2" y="14"/>
                    <a:pt x="2" y="14"/>
                    <a:pt x="2" y="14"/>
                  </a:cubicBezTo>
                  <a:cubicBezTo>
                    <a:pt x="2" y="12"/>
                    <a:pt x="2" y="11"/>
                    <a:pt x="3" y="10"/>
                  </a:cubicBezTo>
                  <a:cubicBezTo>
                    <a:pt x="1" y="9"/>
                    <a:pt x="1" y="9"/>
                    <a:pt x="1" y="9"/>
                  </a:cubicBezTo>
                  <a:cubicBezTo>
                    <a:pt x="1" y="7"/>
                    <a:pt x="2" y="6"/>
                    <a:pt x="3" y="5"/>
                  </a:cubicBezTo>
                  <a:cubicBezTo>
                    <a:pt x="5" y="6"/>
                    <a:pt x="5" y="6"/>
                    <a:pt x="5" y="6"/>
                  </a:cubicBezTo>
                  <a:cubicBezTo>
                    <a:pt x="6" y="5"/>
                    <a:pt x="7" y="4"/>
                    <a:pt x="8" y="4"/>
                  </a:cubicBezTo>
                  <a:cubicBezTo>
                    <a:pt x="7" y="2"/>
                    <a:pt x="7" y="2"/>
                    <a:pt x="7" y="2"/>
                  </a:cubicBezTo>
                  <a:cubicBezTo>
                    <a:pt x="9" y="1"/>
                    <a:pt x="10" y="1"/>
                    <a:pt x="12" y="0"/>
                  </a:cubicBezTo>
                  <a:cubicBezTo>
                    <a:pt x="12" y="2"/>
                    <a:pt x="12" y="2"/>
                    <a:pt x="12" y="2"/>
                  </a:cubicBezTo>
                  <a:cubicBezTo>
                    <a:pt x="12" y="2"/>
                    <a:pt x="12" y="2"/>
                    <a:pt x="13" y="2"/>
                  </a:cubicBezTo>
                  <a:cubicBezTo>
                    <a:pt x="13" y="8"/>
                    <a:pt x="13" y="8"/>
                    <a:pt x="13" y="8"/>
                  </a:cubicBezTo>
                  <a:cubicBezTo>
                    <a:pt x="11" y="8"/>
                    <a:pt x="9" y="9"/>
                    <a:pt x="8" y="11"/>
                  </a:cubicBezTo>
                  <a:cubicBezTo>
                    <a:pt x="7" y="14"/>
                    <a:pt x="8" y="17"/>
                    <a:pt x="11" y="18"/>
                  </a:cubicBezTo>
                  <a:cubicBezTo>
                    <a:pt x="12" y="18"/>
                    <a:pt x="12" y="18"/>
                    <a:pt x="13" y="18"/>
                  </a:cubicBezTo>
                  <a:cubicBezTo>
                    <a:pt x="13" y="23"/>
                    <a:pt x="13" y="23"/>
                    <a:pt x="13" y="23"/>
                  </a:cubicBezTo>
                  <a:cubicBezTo>
                    <a:pt x="12" y="23"/>
                    <a:pt x="10" y="23"/>
                    <a:pt x="9" y="23"/>
                  </a:cubicBezTo>
                  <a:cubicBezTo>
                    <a:pt x="9" y="24"/>
                    <a:pt x="9" y="24"/>
                    <a:pt x="9" y="24"/>
                  </a:cubicBezTo>
                  <a:cubicBezTo>
                    <a:pt x="7" y="24"/>
                    <a:pt x="6" y="23"/>
                    <a:pt x="5" y="22"/>
                  </a:cubicBezTo>
                  <a:cubicBezTo>
                    <a:pt x="6" y="21"/>
                    <a:pt x="6" y="21"/>
                    <a:pt x="6" y="21"/>
                  </a:cubicBezTo>
                  <a:cubicBezTo>
                    <a:pt x="5" y="20"/>
                    <a:pt x="4" y="19"/>
                    <a:pt x="3" y="1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9" name="Freeform 88"/>
          <p:cNvSpPr>
            <a:spLocks/>
          </p:cNvSpPr>
          <p:nvPr userDrawn="1"/>
        </p:nvSpPr>
        <p:spPr bwMode="auto">
          <a:xfrm rot="594014">
            <a:off x="1791842" y="3001520"/>
            <a:ext cx="3292357" cy="4165003"/>
          </a:xfrm>
          <a:custGeom>
            <a:avLst/>
            <a:gdLst>
              <a:gd name="connsiteX0" fmla="*/ 1929188 w 3292357"/>
              <a:gd name="connsiteY0" fmla="*/ 0 h 4165003"/>
              <a:gd name="connsiteX1" fmla="*/ 3253539 w 3292357"/>
              <a:gd name="connsiteY1" fmla="*/ 2660676 h 4165003"/>
              <a:gd name="connsiteX2" fmla="*/ 2377673 w 3292357"/>
              <a:gd name="connsiteY2" fmla="*/ 3624638 h 4165003"/>
              <a:gd name="connsiteX3" fmla="*/ 2275704 w 3292357"/>
              <a:gd name="connsiteY3" fmla="*/ 3773425 h 4165003"/>
              <a:gd name="connsiteX4" fmla="*/ 32116 w 3292357"/>
              <a:gd name="connsiteY4" fmla="*/ 4165003 h 4165003"/>
              <a:gd name="connsiteX5" fmla="*/ 14780 w 3292357"/>
              <a:gd name="connsiteY5" fmla="*/ 4089315 h 4165003"/>
              <a:gd name="connsiteX6" fmla="*/ 1955413 w 3292357"/>
              <a:gd name="connsiteY6" fmla="*/ 1481066 h 4165003"/>
              <a:gd name="connsiteX7" fmla="*/ 1929188 w 3292357"/>
              <a:gd name="connsiteY7" fmla="*/ 0 h 416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2357" h="4165003">
                <a:moveTo>
                  <a:pt x="1929188" y="0"/>
                </a:moveTo>
                <a:cubicBezTo>
                  <a:pt x="3646910" y="943688"/>
                  <a:pt x="3253539" y="2660676"/>
                  <a:pt x="3253539" y="2660676"/>
                </a:cubicBezTo>
                <a:cubicBezTo>
                  <a:pt x="2948676" y="2729487"/>
                  <a:pt x="2658564" y="3203788"/>
                  <a:pt x="2377673" y="3624638"/>
                </a:cubicBezTo>
                <a:lnTo>
                  <a:pt x="2275704" y="3773425"/>
                </a:lnTo>
                <a:lnTo>
                  <a:pt x="32116" y="4165003"/>
                </a:lnTo>
                <a:lnTo>
                  <a:pt x="14780" y="4089315"/>
                </a:lnTo>
                <a:cubicBezTo>
                  <a:pt x="-129456" y="2817957"/>
                  <a:pt x="801523" y="2477181"/>
                  <a:pt x="1955413" y="1481066"/>
                </a:cubicBezTo>
                <a:cubicBezTo>
                  <a:pt x="2860167" y="694659"/>
                  <a:pt x="2217660" y="170388"/>
                  <a:pt x="1929188" y="0"/>
                </a:cubicBez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0" name="Retângulo 43">
            <a:extLst>
              <a:ext uri="{FF2B5EF4-FFF2-40B4-BE49-F238E27FC236}">
                <a16:creationId xmlns:a16="http://schemas.microsoft.com/office/drawing/2014/main" id="{834ADCB4-BFB1-450D-8F6D-64217F4CD92C}"/>
              </a:ext>
            </a:extLst>
          </p:cNvPr>
          <p:cNvSpPr/>
          <p:nvPr userDrawn="1"/>
        </p:nvSpPr>
        <p:spPr>
          <a:xfrm>
            <a:off x="9511114" y="6555864"/>
            <a:ext cx="2223686" cy="219456"/>
          </a:xfrm>
          <a:prstGeom prst="rect">
            <a:avLst/>
          </a:prstGeom>
        </p:spPr>
        <p:txBody>
          <a:bodyPr wrap="none" lIns="0" tIns="0" rIns="0" bIns="0" anchor="ctr" anchorCtr="0">
            <a:noAutofit/>
          </a:bodyPr>
          <a:lstStyle/>
          <a:p>
            <a:pPr algn="l"/>
            <a:r>
              <a:rPr lang="en-US" sz="800" dirty="0">
                <a:solidFill>
                  <a:schemeClr val="bg1"/>
                </a:solidFill>
                <a:cs typeface="Arial" panose="020B0604020202020204" pitchFamily="34" charset="0"/>
              </a:rPr>
              <a:t>© 2017 Capgemini. All rights reserved.</a:t>
            </a:r>
          </a:p>
        </p:txBody>
      </p:sp>
      <p:cxnSp>
        <p:nvCxnSpPr>
          <p:cNvPr id="9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9238258" y="6587804"/>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08348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5"/>
          <a:ext cx="195385" cy="158751"/>
        </p:xfrm>
        <a:graphic>
          <a:graphicData uri="http://schemas.openxmlformats.org/presentationml/2006/ole">
            <mc:AlternateContent xmlns:mc="http://schemas.openxmlformats.org/markup-compatibility/2006">
              <mc:Choice xmlns:v="urn:schemas-microsoft-com:vml" Requires="v">
                <p:oleObj spid="_x0000_s5122" name="think-cell Slide" r:id="rId4" imgW="360" imgH="360" progId="">
                  <p:embed/>
                </p:oleObj>
              </mc:Choice>
              <mc:Fallback>
                <p:oleObj name="think-cell Slide" r:id="rId4" imgW="360" imgH="36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
                        <a:ext cx="195385"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3"/>
            <a:ext cx="12192000" cy="6857997"/>
          </a:xfrm>
          <a:prstGeom prst="rect">
            <a:avLst/>
          </a:prstGeom>
        </p:spPr>
      </p:pic>
      <p:sp>
        <p:nvSpPr>
          <p:cNvPr id="9" name="Rectangle 8"/>
          <p:cNvSpPr/>
          <p:nvPr userDrawn="1"/>
        </p:nvSpPr>
        <p:spPr>
          <a:xfrm>
            <a:off x="0" y="3"/>
            <a:ext cx="12192000" cy="7010397"/>
          </a:xfrm>
          <a:prstGeom prst="rect">
            <a:avLst/>
          </a:prstGeom>
          <a:solidFill>
            <a:schemeClr val="tx1">
              <a:lumMod val="20000"/>
              <a:lumOff val="80000"/>
              <a:alpha val="51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700193" y="341040"/>
            <a:ext cx="424356" cy="459624"/>
          </a:xfrm>
          <a:prstGeom prst="rect">
            <a:avLst/>
          </a:prstGeom>
        </p:spPr>
      </p:pic>
      <p:sp>
        <p:nvSpPr>
          <p:cNvPr id="14"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Tree>
    <p:extLst>
      <p:ext uri="{BB962C8B-B14F-4D97-AF65-F5344CB8AC3E}">
        <p14:creationId xmlns:p14="http://schemas.microsoft.com/office/powerpoint/2010/main" val="36337268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5"/>
            <a:ext cx="1728192" cy="1617453"/>
          </a:xfrm>
          <a:prstGeom prst="rect">
            <a:avLst/>
          </a:prstGeom>
        </p:spPr>
        <p:txBody>
          <a:bodyPr anchor="ctr"/>
          <a:lstStyle>
            <a:lvl1pPr algn="ctr">
              <a:defRPr/>
            </a:lvl1pPr>
          </a:lstStyle>
          <a:p>
            <a:r>
              <a:rPr lang="en-US" dirty="0"/>
              <a:t>Click icon to add chart</a:t>
            </a:r>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2"/>
            <a:ext cx="1728192" cy="1617453"/>
          </a:xfrm>
          <a:prstGeom prst="rect">
            <a:avLst/>
          </a:prstGeom>
        </p:spPr>
        <p:txBody>
          <a:bodyPr anchor="ctr"/>
          <a:lstStyle>
            <a:lvl1pPr algn="ctr">
              <a:defRPr/>
            </a:lvl1pPr>
          </a:lstStyle>
          <a:p>
            <a:r>
              <a:rPr lang="en-US" dirty="0"/>
              <a:t>Click icon to add chart</a:t>
            </a:r>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7"/>
            <a:ext cx="864842" cy="314325"/>
          </a:xfrm>
          <a:prstGeom prst="rect">
            <a:avLst/>
          </a:prstGeom>
        </p:spPr>
        <p:txBody>
          <a:bodyPr anchor="ctr">
            <a:noAutofit/>
          </a:bodyPr>
          <a:lstStyle>
            <a:lvl1pPr algn="ctr">
              <a:defRPr sz="13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2"/>
            <a:ext cx="1728192" cy="1617453"/>
          </a:xfrm>
          <a:prstGeom prst="rect">
            <a:avLst/>
          </a:prstGeom>
        </p:spPr>
        <p:txBody>
          <a:bodyPr anchor="ctr"/>
          <a:lstStyle>
            <a:lvl1pPr algn="ctr">
              <a:defRPr/>
            </a:lvl1pPr>
          </a:lstStyle>
          <a:p>
            <a:r>
              <a:rPr lang="en-US" dirty="0"/>
              <a:t>Click icon to add chart</a:t>
            </a:r>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4" y="2708277"/>
            <a:ext cx="864842" cy="314325"/>
          </a:xfrm>
          <a:prstGeom prst="rect">
            <a:avLst/>
          </a:prstGeom>
        </p:spPr>
        <p:txBody>
          <a:bodyPr anchor="ctr">
            <a:noAutofit/>
          </a:bodyPr>
          <a:lstStyle>
            <a:lvl1pPr algn="ctr">
              <a:defRPr sz="13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7"/>
            <a:ext cx="864842" cy="314325"/>
          </a:xfrm>
          <a:prstGeom prst="rect">
            <a:avLst/>
          </a:prstGeom>
        </p:spPr>
        <p:txBody>
          <a:bodyPr anchor="ctr">
            <a:noAutofit/>
          </a:bodyPr>
          <a:lstStyle>
            <a:lvl1pPr algn="ctr">
              <a:defRPr sz="13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5"/>
            <a:ext cx="1728192" cy="1617453"/>
          </a:xfrm>
          <a:prstGeom prst="rect">
            <a:avLst/>
          </a:prstGeom>
        </p:spPr>
        <p:txBody>
          <a:bodyPr anchor="ctr"/>
          <a:lstStyle>
            <a:lvl1pPr algn="ctr">
              <a:defRPr/>
            </a:lvl1pPr>
          </a:lstStyle>
          <a:p>
            <a:r>
              <a:rPr lang="en-US" dirty="0"/>
              <a:t>Click icon to add chart</a:t>
            </a:r>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7"/>
            <a:ext cx="864842" cy="314325"/>
          </a:xfrm>
          <a:prstGeom prst="rect">
            <a:avLst/>
          </a:prstGeom>
        </p:spPr>
        <p:txBody>
          <a:bodyPr anchor="ctr">
            <a:noAutofit/>
          </a:bodyPr>
          <a:lstStyle>
            <a:lvl1pPr algn="ctr">
              <a:defRPr sz="13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7" y="5308653"/>
            <a:ext cx="1656185" cy="576064"/>
          </a:xfrm>
          <a:prstGeom prst="rect">
            <a:avLst/>
          </a:prstGeom>
        </p:spPr>
        <p:txBody>
          <a:bodyPr anchor="ctr">
            <a:noAutofit/>
          </a:bodyPr>
          <a:lstStyle>
            <a:lvl1pPr algn="ctr">
              <a:lnSpc>
                <a:spcPts val="2600"/>
              </a:lnSpc>
              <a:defRPr sz="2275" b="1">
                <a:solidFill>
                  <a:srgbClr val="2B0A3D"/>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6" y="5163114"/>
            <a:ext cx="8399412" cy="867147"/>
          </a:xfrm>
          <a:prstGeom prst="rect">
            <a:avLst/>
          </a:prstGeom>
        </p:spPr>
        <p:txBody>
          <a:bodyPr anchor="ctr">
            <a:noAutofit/>
          </a:bodyPr>
          <a:lstStyle>
            <a:lvl1pPr algn="l">
              <a:lnSpc>
                <a:spcPts val="1463"/>
              </a:lnSpc>
              <a:spcBef>
                <a:spcPts val="488"/>
              </a:spcBef>
              <a:defRPr sz="1300"/>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74850880"/>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8823522"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6"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4"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70"/>
            <a:ext cx="2890194" cy="645047"/>
          </a:xfrm>
          <a:prstGeom prst="rect">
            <a:avLst/>
          </a:prstGeom>
          <a:noFill/>
        </p:spPr>
        <p:txBody>
          <a:bodyPr anchor="ctr">
            <a:noAutofit/>
          </a:bodyPr>
          <a:lstStyle>
            <a:lvl1pPr algn="l">
              <a:lnSpc>
                <a:spcPts val="1463"/>
              </a:lnSpc>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7" y="4079992"/>
            <a:ext cx="2874219" cy="1711208"/>
          </a:xfrm>
          <a:prstGeom prst="rect">
            <a:avLst/>
          </a:prstGeom>
        </p:spPr>
        <p:txBody>
          <a:bodyPr>
            <a:noAutofit/>
          </a:bodyPr>
          <a:lstStyle>
            <a:lvl1pPr>
              <a:lnSpc>
                <a:spcPct val="100000"/>
              </a:lnSpc>
              <a:defRPr sz="1138"/>
            </a:lvl1pPr>
            <a:lvl2pPr>
              <a:lnSpc>
                <a:spcPts val="1138"/>
              </a:lnSpc>
              <a:defRPr sz="975"/>
            </a:lvl2pPr>
            <a:lvl3pPr>
              <a:lnSpc>
                <a:spcPts val="1056"/>
              </a:lnSpc>
              <a:defRPr sz="894"/>
            </a:lvl3pPr>
            <a:lvl4pPr>
              <a:lnSpc>
                <a:spcPts val="975"/>
              </a:lnSpc>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4" y="3332370"/>
            <a:ext cx="2890194" cy="645047"/>
          </a:xfrm>
          <a:prstGeom prst="rect">
            <a:avLst/>
          </a:prstGeom>
          <a:noFill/>
        </p:spPr>
        <p:txBody>
          <a:bodyPr anchor="ctr">
            <a:noAutofit/>
          </a:bodyPr>
          <a:lstStyle>
            <a:lvl1pPr algn="l">
              <a:lnSpc>
                <a:spcPts val="1463"/>
              </a:lnSpc>
              <a:defRPr sz="1300" b="1">
                <a:solidFill>
                  <a:srgbClr val="FF304C"/>
                </a:solidFill>
              </a:defRPr>
            </a:lvl1pPr>
            <a:lvl2pPr>
              <a:defRPr sz="1138"/>
            </a:lvl2pPr>
            <a:lvl3pPr>
              <a:defRPr sz="975"/>
            </a:lvl3pPr>
            <a:lvl4pPr>
              <a:defRPr sz="894"/>
            </a:lvl4pPr>
            <a:lvl5pPr>
              <a:defRPr sz="894"/>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2" y="3332370"/>
            <a:ext cx="2890194" cy="645047"/>
          </a:xfrm>
          <a:prstGeom prst="rect">
            <a:avLst/>
          </a:prstGeom>
          <a:noFill/>
        </p:spPr>
        <p:txBody>
          <a:bodyPr anchor="ctr">
            <a:noAutofit/>
          </a:bodyPr>
          <a:lstStyle>
            <a:lvl1pPr algn="l">
              <a:lnSpc>
                <a:spcPts val="1463"/>
              </a:lnSpc>
              <a:defRPr sz="1300" b="1">
                <a:solidFill>
                  <a:srgbClr val="2C004B"/>
                </a:solidFill>
              </a:defRPr>
            </a:lvl1pPr>
            <a:lvl2pPr>
              <a:defRPr sz="1138"/>
            </a:lvl2pPr>
            <a:lvl3pPr>
              <a:defRPr sz="975"/>
            </a:lvl3pPr>
            <a:lvl4pPr>
              <a:defRPr sz="894"/>
            </a:lvl4pPr>
            <a:lvl5pPr>
              <a:defRPr sz="894"/>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300" b="1"/>
            </a:lvl1pPr>
            <a:lvl2pPr>
              <a:lnSpc>
                <a:spcPct val="100000"/>
              </a:lnSpc>
              <a:defRPr sz="1300"/>
            </a:lvl2pPr>
            <a:lvl3pPr>
              <a:lnSpc>
                <a:spcPct val="100000"/>
              </a:lnSpc>
              <a:defRPr sz="1300"/>
            </a:lvl3pPr>
            <a:lvl4pPr>
              <a:lnSpc>
                <a:spcPct val="100000"/>
              </a:lnSpc>
              <a:defRPr sz="1300"/>
            </a:lvl4pPr>
            <a:lvl5pPr>
              <a:lnSpc>
                <a:spcPct val="100000"/>
              </a:lnSpc>
              <a:defRPr sz="13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491420"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7"/>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9" y="4079992"/>
            <a:ext cx="2874219" cy="1711208"/>
          </a:xfrm>
          <a:prstGeom prst="rect">
            <a:avLst/>
          </a:prstGeom>
        </p:spPr>
        <p:txBody>
          <a:bodyPr>
            <a:noAutofit/>
          </a:bodyPr>
          <a:lstStyle>
            <a:lvl1pPr>
              <a:lnSpc>
                <a:spcPct val="100000"/>
              </a:lnSpc>
              <a:defRPr sz="1138"/>
            </a:lvl1pPr>
            <a:lvl2pPr>
              <a:lnSpc>
                <a:spcPts val="1138"/>
              </a:lnSpc>
              <a:buClr>
                <a:schemeClr val="accent4"/>
              </a:buClr>
              <a:defRPr sz="975"/>
            </a:lvl2pPr>
            <a:lvl3pPr>
              <a:lnSpc>
                <a:spcPts val="1056"/>
              </a:lnSpc>
              <a:buClr>
                <a:schemeClr val="accent4"/>
              </a:buClr>
              <a:defRPr sz="894"/>
            </a:lvl3pPr>
            <a:lvl4pPr>
              <a:lnSpc>
                <a:spcPts val="975"/>
              </a:lnSpc>
              <a:buClr>
                <a:schemeClr val="accent4"/>
              </a:buClr>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7" y="4079992"/>
            <a:ext cx="2874219" cy="1711208"/>
          </a:xfrm>
          <a:prstGeom prst="rect">
            <a:avLst/>
          </a:prstGeom>
        </p:spPr>
        <p:txBody>
          <a:bodyPr>
            <a:noAutofit/>
          </a:bodyPr>
          <a:lstStyle>
            <a:lvl1pPr>
              <a:lnSpc>
                <a:spcPct val="100000"/>
              </a:lnSpc>
              <a:defRPr sz="1138"/>
            </a:lvl1pPr>
            <a:lvl2pPr>
              <a:lnSpc>
                <a:spcPts val="1138"/>
              </a:lnSpc>
              <a:buClr>
                <a:schemeClr val="accent3"/>
              </a:buClr>
              <a:defRPr sz="975"/>
            </a:lvl2pPr>
            <a:lvl3pPr>
              <a:lnSpc>
                <a:spcPts val="1056"/>
              </a:lnSpc>
              <a:buClr>
                <a:schemeClr val="accent3"/>
              </a:buClr>
              <a:defRPr sz="894"/>
            </a:lvl3pPr>
            <a:lvl4pPr>
              <a:lnSpc>
                <a:spcPts val="975"/>
              </a:lnSpc>
              <a:buClr>
                <a:schemeClr val="accent3"/>
              </a:buClr>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custDataLst>
      <p:tags r:id="rId1"/>
    </p:custDataLst>
    <p:extLst>
      <p:ext uri="{BB962C8B-B14F-4D97-AF65-F5344CB8AC3E}">
        <p14:creationId xmlns:p14="http://schemas.microsoft.com/office/powerpoint/2010/main" val="4253540197"/>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5" y="473409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51"/>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8"/>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8"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0" y="-999749"/>
            <a:ext cx="4694967" cy="4418574"/>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6" y="1525459"/>
            <a:ext cx="863263"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6" y="3284122"/>
            <a:ext cx="863263"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6" y="5061944"/>
            <a:ext cx="863263"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1788"/>
              </a:lnSpc>
              <a:defRPr sz="1463"/>
            </a:lvl1pPr>
            <a:lvl2pPr>
              <a:lnSpc>
                <a:spcPts val="1463"/>
              </a:lnSpc>
              <a:buClr>
                <a:schemeClr val="accent3"/>
              </a:buClr>
              <a:defRPr sz="1300"/>
            </a:lvl2pPr>
            <a:lvl3pPr>
              <a:lnSpc>
                <a:spcPts val="1300"/>
              </a:lnSpc>
              <a:buClr>
                <a:schemeClr val="accent3"/>
              </a:buClr>
              <a:defRPr sz="1138"/>
            </a:lvl3pPr>
            <a:lvl4pPr>
              <a:lnSpc>
                <a:spcPts val="1138"/>
              </a:lnSpc>
              <a:buClr>
                <a:schemeClr val="accent3"/>
              </a:buClr>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90" y="825195"/>
            <a:ext cx="4866123"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90" y="1268415"/>
            <a:ext cx="4866123"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90" y="2583860"/>
            <a:ext cx="4866123"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90" y="3027078"/>
            <a:ext cx="4866123"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90" y="4361682"/>
            <a:ext cx="4866123"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90" y="4804900"/>
            <a:ext cx="4866123"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8"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6309452"/>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7" y="1903415"/>
            <a:ext cx="1452562" cy="1671637"/>
          </a:xfrm>
          <a:prstGeom prst="rect">
            <a:avLst/>
          </a:prstGeom>
          <a:solidFill>
            <a:srgbClr val="D9D9D9"/>
          </a:solidFill>
        </p:spPr>
        <p:txBody>
          <a:bodyPr anchor="ctr"/>
          <a:lstStyle>
            <a:lvl1pPr algn="ctr">
              <a:defRPr/>
            </a:lvl1pPr>
          </a:lstStyle>
          <a:p>
            <a:r>
              <a:rPr lang="en-US" dirty="0"/>
              <a:t>Click icon to add picture</a:t>
            </a:r>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7" y="1903415"/>
            <a:ext cx="1452562" cy="1671637"/>
          </a:xfrm>
          <a:prstGeom prst="rect">
            <a:avLst/>
          </a:prstGeom>
          <a:solidFill>
            <a:srgbClr val="D9D9D9"/>
          </a:solidFill>
        </p:spPr>
        <p:txBody>
          <a:bodyPr anchor="ctr"/>
          <a:lstStyle>
            <a:lvl1pPr algn="ctr">
              <a:defRPr/>
            </a:lvl1pPr>
          </a:lstStyle>
          <a:p>
            <a:r>
              <a:rPr lang="en-US" dirty="0"/>
              <a:t>Click icon to add picture</a:t>
            </a:r>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7" y="4379455"/>
            <a:ext cx="1452562" cy="1671637"/>
          </a:xfrm>
          <a:prstGeom prst="rect">
            <a:avLst/>
          </a:prstGeom>
          <a:solidFill>
            <a:srgbClr val="D9D9D9"/>
          </a:solidFill>
        </p:spPr>
        <p:txBody>
          <a:bodyPr anchor="ctr"/>
          <a:lstStyle>
            <a:lvl1pPr algn="ctr">
              <a:defRPr/>
            </a:lvl1pPr>
          </a:lstStyle>
          <a:p>
            <a:r>
              <a:rPr lang="en-US" dirty="0"/>
              <a:t>Click icon to add picture</a:t>
            </a:r>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7" y="4379455"/>
            <a:ext cx="1452562" cy="1671637"/>
          </a:xfrm>
          <a:prstGeom prst="rect">
            <a:avLst/>
          </a:prstGeom>
          <a:solidFill>
            <a:srgbClr val="D9D9D9"/>
          </a:solidFill>
        </p:spPr>
        <p:txBody>
          <a:bodyPr anchor="ctr"/>
          <a:lstStyle>
            <a:lvl1pPr algn="ctr">
              <a:defRPr/>
            </a:lvl1pPr>
          </a:lstStyle>
          <a:p>
            <a:r>
              <a:rPr lang="en-US" dirty="0"/>
              <a:t>Click icon to add picture</a:t>
            </a:r>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5"/>
            <a:ext cx="3743970"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5"/>
            <a:ext cx="3743970"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5"/>
            <a:ext cx="3743970"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5"/>
            <a:ext cx="3743970"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537694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5" y="662161"/>
            <a:ext cx="4883669" cy="412363"/>
          </a:xfrm>
          <a:prstGeom prst="rect">
            <a:avLst/>
          </a:prstGeom>
          <a:noFill/>
        </p:spPr>
        <p:txBody>
          <a:bodyPr anchor="ctr">
            <a:noAutofit/>
          </a:bodyPr>
          <a:lstStyle>
            <a:lvl1pPr algn="l">
              <a:lnSpc>
                <a:spcPts val="2438"/>
              </a:lnSpc>
              <a:defRPr sz="2113" b="0">
                <a:solidFill>
                  <a:srgbClr val="12ABDB"/>
                </a:solidFill>
              </a:defRPr>
            </a:lvl1pPr>
            <a:lvl2pPr>
              <a:defRPr sz="1138"/>
            </a:lvl2pPr>
            <a:lvl3pPr>
              <a:defRPr sz="975"/>
            </a:lvl3pPr>
            <a:lvl4pPr>
              <a:defRPr sz="894"/>
            </a:lvl4pPr>
            <a:lvl5pPr>
              <a:defRPr sz="894"/>
            </a:lvl5pPr>
          </a:lstStyle>
          <a:p>
            <a:pPr lvl="0"/>
            <a:r>
              <a:rPr lang="en-US"/>
              <a:t>Click to 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5" y="4374299"/>
            <a:ext cx="4883669" cy="412363"/>
          </a:xfrm>
          <a:prstGeom prst="rect">
            <a:avLst/>
          </a:prstGeom>
          <a:noFill/>
        </p:spPr>
        <p:txBody>
          <a:bodyPr anchor="ctr">
            <a:noAutofit/>
          </a:bodyPr>
          <a:lstStyle>
            <a:lvl1pPr algn="l">
              <a:lnSpc>
                <a:spcPts val="2438"/>
              </a:lnSpc>
              <a:defRPr sz="2113" b="0">
                <a:solidFill>
                  <a:srgbClr val="12ABDB"/>
                </a:solidFill>
              </a:defRPr>
            </a:lvl1pPr>
            <a:lvl2pPr>
              <a:defRPr sz="1138"/>
            </a:lvl2pPr>
            <a:lvl3pPr>
              <a:defRPr sz="975"/>
            </a:lvl3pPr>
            <a:lvl4pPr>
              <a:defRPr sz="894"/>
            </a:lvl4pPr>
            <a:lvl5pPr>
              <a:defRPr sz="894"/>
            </a:lvl5pPr>
          </a:lstStyle>
          <a:p>
            <a:pPr lvl="0"/>
            <a:r>
              <a:rPr lang="en-US"/>
              <a:t>Click to 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701"/>
            <a:ext cx="4883670" cy="1717101"/>
          </a:xfrm>
          <a:prstGeom prst="rect">
            <a:avLst/>
          </a:prstGeom>
        </p:spPr>
        <p:txBody>
          <a:bodyPr>
            <a:noAutofit/>
          </a:bodyPr>
          <a:lstStyle>
            <a:lvl1pPr>
              <a:lnSpc>
                <a:spcPts val="1300"/>
              </a:lnSpc>
              <a:defRPr sz="1138"/>
            </a:lvl1pPr>
            <a:lvl2pPr marL="140593" indent="-136723">
              <a:lnSpc>
                <a:spcPts val="1138"/>
              </a:lnSpc>
              <a:defRPr sz="975"/>
            </a:lvl2pPr>
            <a:lvl3pPr marL="282476" indent="-141883">
              <a:lnSpc>
                <a:spcPts val="975"/>
              </a:lnSpc>
              <a:defRPr sz="894"/>
            </a:lvl3pPr>
            <a:lvl4pPr marL="328911" indent="-94159">
              <a:lnSpc>
                <a:spcPts val="894"/>
              </a:lnSpc>
              <a:defRPr sz="813"/>
            </a:lvl4pPr>
            <a:lvl5pPr>
              <a:lnSpc>
                <a:spcPct val="100000"/>
              </a:lnSpc>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4" y="1265729"/>
            <a:ext cx="1981648"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7" y="1265729"/>
            <a:ext cx="1981648"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4" y="2455546"/>
            <a:ext cx="1981648"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7" y="2455546"/>
            <a:ext cx="1981648"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5"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noAutofit/>
          </a:bodyPr>
          <a:lstStyle/>
          <a:p>
            <a:endParaRPr lang="pt-PT" sz="1544"/>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4"/>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pt-PT" sz="1544"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pt-PT" sz="1544"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4" y="4869077"/>
            <a:ext cx="3344087" cy="1088820"/>
          </a:xfrm>
          <a:prstGeom prst="rect">
            <a:avLst/>
          </a:prstGeom>
        </p:spPr>
        <p:txBody>
          <a:bodyPr anchor="b">
            <a:noAutofit/>
          </a:bodyPr>
          <a:lstStyle>
            <a:lvl1pPr>
              <a:lnSpc>
                <a:spcPts val="1300"/>
              </a:lnSpc>
              <a:spcAft>
                <a:spcPts val="0"/>
              </a:spcAft>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1706252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9" y="2439343"/>
            <a:ext cx="4940178" cy="1008112"/>
          </a:xfrm>
          <a:prstGeom prst="rect">
            <a:avLst/>
          </a:prstGeom>
        </p:spPr>
        <p:txBody>
          <a:bodyPr anchor="t">
            <a:noAutofit/>
          </a:bodyPr>
          <a:lstStyle>
            <a:lvl1pPr algn="l">
              <a:lnSpc>
                <a:spcPts val="1463"/>
              </a:lnSpc>
              <a:spcAft>
                <a:spcPts val="488"/>
              </a:spcAft>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1" y="1404921"/>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1" y="5918247"/>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1" y="5015581"/>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1" y="4112916"/>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1" y="3210251"/>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1" y="2307586"/>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1947578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7"/>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7" y="274428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8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5" y="177281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6" y="177281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6" y="177281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275"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7"/>
            <a:ext cx="1655762"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6" y="2492898"/>
            <a:ext cx="1655762"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7"/>
            <a:ext cx="1655762"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2" y="4005064"/>
            <a:ext cx="2736850"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90"/>
            <a:ext cx="2736850" cy="935037"/>
          </a:xfrm>
          <a:prstGeom prst="rect">
            <a:avLst/>
          </a:prstGeom>
        </p:spPr>
        <p:txBody>
          <a:bodyPr>
            <a:normAutofit/>
          </a:bodyPr>
          <a:lstStyle>
            <a:lvl1pPr>
              <a:defRPr sz="1138"/>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2" y="4919317"/>
            <a:ext cx="2736850" cy="935037"/>
          </a:xfrm>
          <a:prstGeom prst="rect">
            <a:avLst/>
          </a:prstGeom>
        </p:spPr>
        <p:txBody>
          <a:bodyPr>
            <a:normAutofit/>
          </a:bodyPr>
          <a:lstStyle>
            <a:lvl1pPr>
              <a:defRPr sz="1138"/>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7"/>
            <a:ext cx="2736850" cy="935037"/>
          </a:xfrm>
          <a:prstGeom prst="rect">
            <a:avLst/>
          </a:prstGeom>
        </p:spPr>
        <p:txBody>
          <a:bodyPr>
            <a:normAutofit/>
          </a:bodyPr>
          <a:lstStyle>
            <a:lvl1pPr>
              <a:defRPr sz="1138"/>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2259093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9" y="1700808"/>
            <a:ext cx="5832475" cy="432048"/>
          </a:xfrm>
          <a:prstGeom prst="rect">
            <a:avLst/>
          </a:prstGeom>
        </p:spPr>
        <p:txBody>
          <a:bodyPr anchor="ctr">
            <a:noAutofit/>
          </a:bodyPr>
          <a:lstStyle>
            <a:lvl1pPr>
              <a:lnSpc>
                <a:spcPts val="1788"/>
              </a:lnSpc>
              <a:spcAft>
                <a:spcPts val="0"/>
              </a:spcAft>
              <a:defRPr sz="1463">
                <a:solidFill>
                  <a:srgbClr val="12ABDB"/>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3">
            <a:extLst>
              <a:ext uri="{96DAC541-7B7A-43D3-8B79-37D633B846F1}">
                <asvg:svgBlip xmlns:asvg="http://schemas.microsoft.com/office/drawing/2016/SVG/main" r:embed="rId4"/>
              </a:ext>
            </a:extLst>
          </a:blip>
          <a:srcRect r="13305" b="8553"/>
          <a:stretch>
            <a:fillRect/>
          </a:stretch>
        </p:blipFill>
        <p:spPr>
          <a:xfrm rot="19314106">
            <a:off x="10091406"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11" y="5585038"/>
            <a:ext cx="1692449"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8" y="5585038"/>
            <a:ext cx="1692449"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5" y="5585038"/>
            <a:ext cx="1692449"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1" y="5585038"/>
            <a:ext cx="1692449"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8" y="5585038"/>
            <a:ext cx="1692449"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5" y="5585038"/>
            <a:ext cx="1692449" cy="432048"/>
          </a:xfrm>
          <a:prstGeom prst="rect">
            <a:avLst/>
          </a:prstGeom>
        </p:spPr>
        <p:txBody>
          <a:bodyPr anchor="ctr">
            <a:noAutofit/>
          </a:bodyPr>
          <a:lstStyle>
            <a:lvl1pPr algn="r">
              <a:lnSpc>
                <a:spcPts val="1300"/>
              </a:lnSpc>
              <a:defRPr sz="1138" b="1">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5"/>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9" y="2326858"/>
            <a:ext cx="3149232"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9" y="2326858"/>
            <a:ext cx="3149232"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8" y="2326858"/>
            <a:ext cx="3149232"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4"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9" y="2235647"/>
            <a:ext cx="10036130"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27005155"/>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1" y="5733255"/>
            <a:ext cx="1939924"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7" y="5733156"/>
            <a:ext cx="1939924"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8"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dirty="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7"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dirty="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9"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dirty="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432426"/>
          </a:xfrm>
          <a:prstGeom prst="rect">
            <a:avLst/>
          </a:prstGeom>
          <a:noFill/>
        </p:spPr>
        <p:txBody>
          <a:bodyPr wrap="square" rtlCol="0">
            <a:spAutoFit/>
          </a:bodyPr>
          <a:lstStyle/>
          <a:p>
            <a:pPr algn="r">
              <a:lnSpc>
                <a:spcPct val="85000"/>
              </a:lnSpc>
            </a:pPr>
            <a:r>
              <a:rPr lang="en-US" sz="13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7"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5"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2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5" y="52292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2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7" y="2091773"/>
            <a:ext cx="3314758"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3" y="3564257"/>
            <a:ext cx="3314758"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32293423"/>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544" dirty="0"/>
          </a:p>
        </p:txBody>
      </p:sp>
      <p:grpSp>
        <p:nvGrpSpPr>
          <p:cNvPr id="9" name="Group 8"/>
          <p:cNvGrpSpPr/>
          <p:nvPr userDrawn="1"/>
        </p:nvGrpSpPr>
        <p:grpSpPr>
          <a:xfrm>
            <a:off x="4979035" y="2404112"/>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44" dirty="0"/>
            </a:p>
          </p:txBody>
        </p:sp>
      </p:grpSp>
      <p:sp>
        <p:nvSpPr>
          <p:cNvPr id="14" name="Rectangle 13"/>
          <p:cNvSpPr/>
          <p:nvPr userDrawn="1"/>
        </p:nvSpPr>
        <p:spPr>
          <a:xfrm>
            <a:off x="6536183" y="2886346"/>
            <a:ext cx="512572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75"/>
              </a:lnSpc>
            </a:pPr>
            <a:r>
              <a:rPr lang="en-US" sz="731"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731" dirty="0">
                <a:solidFill>
                  <a:schemeClr val="accent1"/>
                </a:solidFill>
              </a:rPr>
              <a:t>the Collaborative Business Experience™</a:t>
            </a:r>
            <a:r>
              <a:rPr lang="en-US" sz="731" dirty="0">
                <a:solidFill>
                  <a:schemeClr val="tx1"/>
                </a:solidFill>
              </a:rPr>
              <a:t>, and draws on </a:t>
            </a:r>
            <a:r>
              <a:rPr lang="en-US" sz="731" dirty="0">
                <a:solidFill>
                  <a:schemeClr val="accent1"/>
                </a:solidFill>
              </a:rPr>
              <a:t>Rightshore</a:t>
            </a:r>
            <a:r>
              <a:rPr lang="en-US" sz="731" baseline="30000" dirty="0">
                <a:solidFill>
                  <a:schemeClr val="accent1"/>
                </a:solidFill>
              </a:rPr>
              <a:t>®</a:t>
            </a:r>
            <a:r>
              <a:rPr lang="en-US" sz="731" dirty="0">
                <a:solidFill>
                  <a:schemeClr val="tx1"/>
                </a:solidFill>
              </a:rPr>
              <a:t>, its worldwide delivery model.</a:t>
            </a:r>
          </a:p>
        </p:txBody>
      </p:sp>
      <p:sp>
        <p:nvSpPr>
          <p:cNvPr id="15" name="Rectangle 14"/>
          <p:cNvSpPr/>
          <p:nvPr userDrawn="1"/>
        </p:nvSpPr>
        <p:spPr>
          <a:xfrm>
            <a:off x="6536183" y="2507082"/>
            <a:ext cx="2219961" cy="205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625"/>
              </a:lnSpc>
            </a:pPr>
            <a:r>
              <a:rPr lang="en-US" sz="1138" dirty="0">
                <a:solidFill>
                  <a:schemeClr val="accent1"/>
                </a:solidFill>
              </a:rPr>
              <a:t>About Capgemini</a:t>
            </a:r>
          </a:p>
        </p:txBody>
      </p:sp>
      <p:sp>
        <p:nvSpPr>
          <p:cNvPr id="16" name="Rectangle 15"/>
          <p:cNvSpPr/>
          <p:nvPr userDrawn="1"/>
        </p:nvSpPr>
        <p:spPr>
          <a:xfrm>
            <a:off x="6536183" y="4235826"/>
            <a:ext cx="2057401"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75"/>
              </a:lnSpc>
              <a:spcAft>
                <a:spcPts val="488"/>
              </a:spcAft>
            </a:pPr>
            <a:r>
              <a:rPr lang="en-US" sz="731" dirty="0">
                <a:solidFill>
                  <a:schemeClr val="tx1"/>
                </a:solidFill>
              </a:rPr>
              <a:t>Learn more about us at</a:t>
            </a:r>
          </a:p>
          <a:p>
            <a:pPr algn="just">
              <a:lnSpc>
                <a:spcPts val="975"/>
              </a:lnSpc>
            </a:pPr>
            <a:r>
              <a:rPr lang="en-US" sz="1138"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3"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70"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6"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9" y="3979258"/>
            <a:ext cx="333195" cy="333195"/>
          </a:xfrm>
          <a:prstGeom prst="rect">
            <a:avLst/>
          </a:prstGeom>
          <a:noFill/>
        </p:spPr>
      </p:pic>
      <p:sp>
        <p:nvSpPr>
          <p:cNvPr id="23" name="Rectangle 22"/>
          <p:cNvSpPr/>
          <p:nvPr userDrawn="1"/>
        </p:nvSpPr>
        <p:spPr>
          <a:xfrm>
            <a:off x="415038" y="5746070"/>
            <a:ext cx="4198620" cy="464230"/>
          </a:xfrm>
          <a:prstGeom prst="rect">
            <a:avLst/>
          </a:prstGeom>
        </p:spPr>
        <p:txBody>
          <a:bodyPr wrap="square" lIns="0" tIns="0" rIns="0" bIns="0" anchor="b" anchorCtr="0">
            <a:spAutoFit/>
          </a:bodyPr>
          <a:lstStyle/>
          <a:p>
            <a:pPr>
              <a:spcAft>
                <a:spcPts val="488"/>
              </a:spcAft>
            </a:pPr>
            <a:r>
              <a:rPr lang="en-US" sz="650" noProof="0" dirty="0">
                <a:solidFill>
                  <a:schemeClr val="bg1"/>
                </a:solidFill>
                <a:latin typeface="+mn-lt"/>
                <a:cs typeface="Arial"/>
              </a:rPr>
              <a:t>This message contains information that may be privileged or confidential and is the property of the Capgemini Group.</a:t>
            </a:r>
            <a:br>
              <a:rPr lang="en-US" sz="650" noProof="0" dirty="0">
                <a:solidFill>
                  <a:schemeClr val="bg1"/>
                </a:solidFill>
                <a:latin typeface="+mn-lt"/>
                <a:cs typeface="Arial"/>
              </a:rPr>
            </a:br>
            <a:r>
              <a:rPr lang="en-US" sz="650" noProof="0" dirty="0">
                <a:solidFill>
                  <a:schemeClr val="bg1"/>
                </a:solidFill>
                <a:latin typeface="Arial"/>
                <a:cs typeface="Arial"/>
              </a:rPr>
              <a:t>Copyright © 2017 Capgemini. All rights reserved.</a:t>
            </a:r>
          </a:p>
          <a:p>
            <a:pPr marL="0" marR="0" indent="0" defTabSz="778177" rtl="0" eaLnBrk="1" fontAlgn="auto" latinLnBrk="0" hangingPunct="1">
              <a:lnSpc>
                <a:spcPct val="100000"/>
              </a:lnSpc>
              <a:spcBef>
                <a:spcPts val="0"/>
              </a:spcBef>
              <a:spcAft>
                <a:spcPts val="488"/>
              </a:spcAft>
              <a:buClrTx/>
              <a:buSzTx/>
              <a:buFontTx/>
              <a:buNone/>
              <a:tabLst/>
              <a:defRPr/>
            </a:pPr>
            <a:r>
              <a:rPr lang="en-US" sz="650" noProof="0" dirty="0">
                <a:solidFill>
                  <a:schemeClr val="bg1"/>
                </a:solidFill>
                <a:latin typeface="Arial"/>
                <a:cs typeface="Arial"/>
              </a:rPr>
              <a:t>Rightshore</a:t>
            </a:r>
            <a:r>
              <a:rPr lang="en-US" sz="650" baseline="30000" noProof="0" dirty="0">
                <a:solidFill>
                  <a:schemeClr val="bg1"/>
                </a:solidFill>
                <a:latin typeface="Arial"/>
                <a:cs typeface="Arial"/>
              </a:rPr>
              <a:t>®</a:t>
            </a:r>
            <a:r>
              <a:rPr lang="en-US" sz="650" noProof="0" dirty="0">
                <a:solidFill>
                  <a:schemeClr val="bg1"/>
                </a:solidFill>
                <a:latin typeface="Arial"/>
                <a:cs typeface="Arial"/>
              </a:rPr>
              <a:t> is a trademark belonging to Capgemini.</a:t>
            </a:r>
          </a:p>
        </p:txBody>
      </p:sp>
      <p:sp>
        <p:nvSpPr>
          <p:cNvPr id="24" name="Rectangle 23"/>
          <p:cNvSpPr/>
          <p:nvPr userDrawn="1"/>
        </p:nvSpPr>
        <p:spPr>
          <a:xfrm>
            <a:off x="6536185" y="5985047"/>
            <a:ext cx="5219698" cy="225254"/>
          </a:xfrm>
          <a:prstGeom prst="rect">
            <a:avLst/>
          </a:prstGeom>
        </p:spPr>
        <p:txBody>
          <a:bodyPr wrap="square" lIns="0" tIns="0" rIns="0" bIns="0" anchor="b" anchorCtr="0">
            <a:spAutoFit/>
          </a:bodyPr>
          <a:lstStyle/>
          <a:p>
            <a:pPr>
              <a:spcAft>
                <a:spcPts val="488"/>
              </a:spcAft>
            </a:pPr>
            <a:r>
              <a:rPr lang="en-US" sz="488"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1" y="3812094"/>
            <a:ext cx="2336089"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sp>
        <p:nvSpPr>
          <p:cNvPr id="26" name="Rectangle 25">
            <a:hlinkClick r:id="rId13"/>
          </p:cNvPr>
          <p:cNvSpPr/>
          <p:nvPr userDrawn="1"/>
        </p:nvSpPr>
        <p:spPr>
          <a:xfrm>
            <a:off x="10730866"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sp>
        <p:nvSpPr>
          <p:cNvPr id="27" name="Rectangle 26">
            <a:hlinkClick r:id="rId14"/>
          </p:cNvPr>
          <p:cNvSpPr/>
          <p:nvPr userDrawn="1"/>
        </p:nvSpPr>
        <p:spPr>
          <a:xfrm>
            <a:off x="6532245" y="4445641"/>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964298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ext with Shapes - Layout4">
    <p:bg>
      <p:bgRef idx="1001">
        <a:schemeClr val="bg1"/>
      </p:bgRef>
    </p:bg>
    <p:spTree>
      <p:nvGrpSpPr>
        <p:cNvPr id="1" name=""/>
        <p:cNvGrpSpPr/>
        <p:nvPr/>
      </p:nvGrpSpPr>
      <p:grpSpPr>
        <a:xfrm>
          <a:off x="0" y="0"/>
          <a:ext cx="0" cy="0"/>
          <a:chOff x="0" y="0"/>
          <a:chExt cx="0" cy="0"/>
        </a:xfrm>
      </p:grpSpPr>
      <p:pic>
        <p:nvPicPr>
          <p:cNvPr id="17" name="Picture 16" descr="OU Cover.jp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192000" cy="6834200"/>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8" name="Freeform 11"/>
          <p:cNvSpPr>
            <a:spLocks/>
          </p:cNvSpPr>
          <p:nvPr userDrawn="1"/>
        </p:nvSpPr>
        <p:spPr bwMode="auto">
          <a:xfrm rot="5400000">
            <a:off x="-32972" y="13909"/>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048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pic>
        <p:nvPicPr>
          <p:cNvPr id="1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
        <p:nvSpPr>
          <p:cNvPr id="16"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Tree>
    <p:extLst>
      <p:ext uri="{BB962C8B-B14F-4D97-AF65-F5344CB8AC3E}">
        <p14:creationId xmlns:p14="http://schemas.microsoft.com/office/powerpoint/2010/main" val="1963246768"/>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5" cstate="print">
            <a:extLst>
              <a:ext uri="{28A0092B-C50C-407E-A947-70E740481C1C}">
                <a14:useLocalDpi xmlns:a14="http://schemas.microsoft.com/office/drawing/2010/main" val="0"/>
              </a:ext>
            </a:extLst>
          </a:blip>
          <a:srcRect l="7728"/>
          <a:stretch/>
        </p:blipFill>
        <p:spPr>
          <a:xfrm>
            <a:off x="0" y="-26645"/>
            <a:ext cx="12187778" cy="6884645"/>
          </a:xfrm>
          <a:prstGeom prst="rect">
            <a:avLst/>
          </a:prstGeom>
        </p:spPr>
      </p:pic>
      <p:graphicFrame>
        <p:nvGraphicFramePr>
          <p:cNvPr id="5" name="Object 4" hidden="1"/>
          <p:cNvGraphicFramePr>
            <a:graphicFrameLocks noChangeAspect="1"/>
          </p:cNvGraphicFramePr>
          <p:nvPr>
            <p:custDataLst>
              <p:tags r:id="rId3"/>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53250" name="think-cell Slide" r:id="rId6" imgW="360" imgH="360" progId="TCLayout.ActiveDocument.1">
                  <p:embed/>
                </p:oleObj>
              </mc:Choice>
              <mc:Fallback>
                <p:oleObj name="think-cell Slide" r:id="rId6" imgW="360" imgH="360" progId="TCLayout.ActiveDocument.1">
                  <p:embed/>
                  <p:pic>
                    <p:nvPicPr>
                      <p:cNvPr id="5" name="Object 4"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2"/>
    </p:custDataLst>
    <p:extLst>
      <p:ext uri="{BB962C8B-B14F-4D97-AF65-F5344CB8AC3E}">
        <p14:creationId xmlns:p14="http://schemas.microsoft.com/office/powerpoint/2010/main" val="3303883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40572766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27832040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fr-FR"/>
              <a:t>Modifiez le style du titre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34340096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extLst>
      <p:ext uri="{BB962C8B-B14F-4D97-AF65-F5344CB8AC3E}">
        <p14:creationId xmlns:p14="http://schemas.microsoft.com/office/powerpoint/2010/main" val="6265524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270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4567151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0204580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475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722092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577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dirty="0" err="1"/>
              <a:t>Modifiez</a:t>
            </a:r>
            <a:r>
              <a:rPr lang="en-US" dirty="0"/>
              <a:t> le style du </a:t>
            </a:r>
            <a:r>
              <a:rPr lang="en-US" dirty="0" err="1"/>
              <a:t>titre</a:t>
            </a:r>
            <a:endParaRPr lang="en-US" dirty="0"/>
          </a:p>
        </p:txBody>
      </p:sp>
    </p:spTree>
    <p:extLst>
      <p:ext uri="{BB962C8B-B14F-4D97-AF65-F5344CB8AC3E}">
        <p14:creationId xmlns:p14="http://schemas.microsoft.com/office/powerpoint/2010/main" val="2480090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9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76802" name="think-cell Slide" r:id="rId7" imgW="360" imgH="360" progId="">
                  <p:embed/>
                </p:oleObj>
              </mc:Choice>
              <mc:Fallback>
                <p:oleObj name="think-cell Slide" r:id="rId7" imgW="360" imgH="360" progId="">
                  <p:embed/>
                  <p:pic>
                    <p:nvPicPr>
                      <p:cNvPr id="5" name="Object 4"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a:grpSpLocks/>
          </p:cNvGrpSpPr>
          <p:nvPr userDrawn="1"/>
        </p:nvGrpSpPr>
        <p:grpSpPr>
          <a:xfrm>
            <a:off x="2" y="0"/>
            <a:ext cx="12191999" cy="1257300"/>
            <a:chOff x="1" y="0"/>
            <a:chExt cx="12188824" cy="1404524"/>
          </a:xfrm>
          <a:solidFill>
            <a:srgbClr val="BA0065"/>
          </a:solidFill>
        </p:grpSpPr>
        <p:grpSp>
          <p:nvGrpSpPr>
            <p:cNvPr id="8" name="Group 7"/>
            <p:cNvGrpSpPr/>
            <p:nvPr/>
          </p:nvGrpSpPr>
          <p:grpSpPr>
            <a:xfrm>
              <a:off x="1" y="676402"/>
              <a:ext cx="12188824" cy="728122"/>
              <a:chOff x="1" y="676402"/>
              <a:chExt cx="12188824" cy="728122"/>
            </a:xfrm>
            <a:grpFill/>
          </p:grpSpPr>
          <p:sp>
            <p:nvSpPr>
              <p:cNvPr id="10" name="Freeform 4"/>
              <p:cNvSpPr>
                <a:spLocks/>
              </p:cNvSpPr>
              <p:nvPr>
                <p:custDataLst>
                  <p:tags r:id="rId5"/>
                </p:custDataLst>
              </p:nvPr>
            </p:nvSpPr>
            <p:spPr bwMode="auto">
              <a:xfrm>
                <a:off x="1"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grpFill/>
              <a:ln w="9525">
                <a:noFill/>
                <a:round/>
                <a:headEnd/>
                <a:tailEnd/>
              </a:ln>
              <a:effectLst/>
            </p:spPr>
            <p:txBody>
              <a:bodyPr vert="horz" wrap="square" lIns="99563" tIns="49782" rIns="99563" bIns="49782" numCol="1" anchor="t" anchorCtr="0" compatLnSpc="1">
                <a:prstTxWarp prst="textNoShape">
                  <a:avLst/>
                </a:prstTxWarp>
              </a:bodyPr>
              <a:lstStyle/>
              <a:p>
                <a:endParaRPr lang="fr-FR" sz="1800" dirty="0">
                  <a:solidFill>
                    <a:srgbClr val="263147"/>
                  </a:solidFill>
                </a:endParaRPr>
              </a:p>
            </p:txBody>
          </p:sp>
          <p:sp>
            <p:nvSpPr>
              <p:cNvPr id="11" name="Freeform 10"/>
              <p:cNvSpPr/>
              <p:nvPr userDrawn="1"/>
            </p:nvSpPr>
            <p:spPr>
              <a:xfrm>
                <a:off x="156211" y="1002135"/>
                <a:ext cx="868680" cy="342531"/>
              </a:xfrm>
              <a:custGeom>
                <a:avLst/>
                <a:gdLst>
                  <a:gd name="connsiteX0" fmla="*/ 0 w 579120"/>
                  <a:gd name="connsiteY0" fmla="*/ 5715 h 302895"/>
                  <a:gd name="connsiteX1" fmla="*/ 161925 w 579120"/>
                  <a:gd name="connsiteY1" fmla="*/ 99060 h 302895"/>
                  <a:gd name="connsiteX2" fmla="*/ 234315 w 579120"/>
                  <a:gd name="connsiteY2" fmla="*/ 194310 h 302895"/>
                  <a:gd name="connsiteX3" fmla="*/ 291465 w 579120"/>
                  <a:gd name="connsiteY3" fmla="*/ 302895 h 302895"/>
                  <a:gd name="connsiteX4" fmla="*/ 320040 w 579120"/>
                  <a:gd name="connsiteY4" fmla="*/ 222885 h 302895"/>
                  <a:gd name="connsiteX5" fmla="*/ 354330 w 579120"/>
                  <a:gd name="connsiteY5" fmla="*/ 173355 h 302895"/>
                  <a:gd name="connsiteX6" fmla="*/ 407670 w 579120"/>
                  <a:gd name="connsiteY6" fmla="*/ 112395 h 302895"/>
                  <a:gd name="connsiteX7" fmla="*/ 457200 w 579120"/>
                  <a:gd name="connsiteY7" fmla="*/ 76200 h 302895"/>
                  <a:gd name="connsiteX8" fmla="*/ 525780 w 579120"/>
                  <a:gd name="connsiteY8" fmla="*/ 32385 h 302895"/>
                  <a:gd name="connsiteX9" fmla="*/ 579120 w 579120"/>
                  <a:gd name="connsiteY9" fmla="*/ 3810 h 302895"/>
                  <a:gd name="connsiteX10" fmla="*/ 398145 w 579120"/>
                  <a:gd name="connsiteY10" fmla="*/ 0 h 302895"/>
                  <a:gd name="connsiteX11" fmla="*/ 0 w 579120"/>
                  <a:gd name="connsiteY11" fmla="*/ 571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120" h="302895">
                    <a:moveTo>
                      <a:pt x="0" y="5715"/>
                    </a:moveTo>
                    <a:lnTo>
                      <a:pt x="161925" y="99060"/>
                    </a:lnTo>
                    <a:lnTo>
                      <a:pt x="234315" y="194310"/>
                    </a:lnTo>
                    <a:lnTo>
                      <a:pt x="291465" y="302895"/>
                    </a:lnTo>
                    <a:lnTo>
                      <a:pt x="320040" y="222885"/>
                    </a:lnTo>
                    <a:lnTo>
                      <a:pt x="354330" y="173355"/>
                    </a:lnTo>
                    <a:lnTo>
                      <a:pt x="407670" y="112395"/>
                    </a:lnTo>
                    <a:lnTo>
                      <a:pt x="457200" y="76200"/>
                    </a:lnTo>
                    <a:lnTo>
                      <a:pt x="525780" y="32385"/>
                    </a:lnTo>
                    <a:lnTo>
                      <a:pt x="579120" y="3810"/>
                    </a:lnTo>
                    <a:lnTo>
                      <a:pt x="398145" y="0"/>
                    </a:lnTo>
                    <a:lnTo>
                      <a:pt x="0" y="5715"/>
                    </a:lnTo>
                    <a:close/>
                  </a:path>
                </a:pathLst>
              </a:custGeom>
              <a:solidFill>
                <a:srgbClr val="BA0065"/>
              </a:solidFill>
              <a:ln>
                <a:solidFill>
                  <a:srgbClr val="BA0065">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998C85">
                      <a:lumMod val="50000"/>
                    </a:srgbClr>
                  </a:solidFill>
                </a:endParaRPr>
              </a:p>
            </p:txBody>
          </p:sp>
          <p:sp>
            <p:nvSpPr>
              <p:cNvPr id="12" name="Rectangle 11"/>
              <p:cNvSpPr/>
              <p:nvPr userDrawn="1"/>
            </p:nvSpPr>
            <p:spPr>
              <a:xfrm>
                <a:off x="964406"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998C85">
                      <a:lumMod val="50000"/>
                    </a:srgbClr>
                  </a:solidFill>
                </a:endParaRPr>
              </a:p>
            </p:txBody>
          </p:sp>
          <p:sp>
            <p:nvSpPr>
              <p:cNvPr id="13" name="Rectangle 12"/>
              <p:cNvSpPr/>
              <p:nvPr userDrawn="1"/>
            </p:nvSpPr>
            <p:spPr>
              <a:xfrm>
                <a:off x="16667"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998C85">
                      <a:lumMod val="50000"/>
                    </a:srgbClr>
                  </a:solidFill>
                </a:endParaRPr>
              </a:p>
            </p:txBody>
          </p:sp>
        </p:grpSp>
        <p:sp>
          <p:nvSpPr>
            <p:cNvPr id="9" name="Title Placeholder 1"/>
            <p:cNvSpPr txBox="1">
              <a:spLocks/>
            </p:cNvSpPr>
            <p:nvPr>
              <p:custDataLst>
                <p:tags r:id="rId4"/>
              </p:custDataLst>
            </p:nvPr>
          </p:nvSpPr>
          <p:spPr>
            <a:xfrm>
              <a:off x="1" y="0"/>
              <a:ext cx="12188824" cy="1040463"/>
            </a:xfrm>
            <a:custGeom>
              <a:avLst/>
              <a:gdLst>
                <a:gd name="connsiteX0" fmla="*/ 0 w 9905999"/>
                <a:gd name="connsiteY0" fmla="*/ 0 h 1002135"/>
                <a:gd name="connsiteX1" fmla="*/ 9905999 w 9905999"/>
                <a:gd name="connsiteY1" fmla="*/ 0 h 1002135"/>
                <a:gd name="connsiteX2" fmla="*/ 9905999 w 9905999"/>
                <a:gd name="connsiteY2" fmla="*/ 1002135 h 1002135"/>
                <a:gd name="connsiteX3" fmla="*/ 0 w 9905999"/>
                <a:gd name="connsiteY3" fmla="*/ 1002135 h 1002135"/>
                <a:gd name="connsiteX4" fmla="*/ 0 w 9905999"/>
                <a:gd name="connsiteY4" fmla="*/ 0 h 1002135"/>
                <a:gd name="connsiteX0" fmla="*/ 0 w 9905999"/>
                <a:gd name="connsiteY0" fmla="*/ 0 h 1002135"/>
                <a:gd name="connsiteX1" fmla="*/ 9905999 w 9905999"/>
                <a:gd name="connsiteY1" fmla="*/ 0 h 1002135"/>
                <a:gd name="connsiteX2" fmla="*/ 9905999 w 9905999"/>
                <a:gd name="connsiteY2" fmla="*/ 1002135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905999 w 9905999"/>
                <a:gd name="connsiteY3" fmla="*/ 1002135 h 1002135"/>
                <a:gd name="connsiteX4" fmla="*/ 9700259 w 9905999"/>
                <a:gd name="connsiteY4" fmla="*/ 1000125 h 1002135"/>
                <a:gd name="connsiteX5" fmla="*/ 0 w 9905999"/>
                <a:gd name="connsiteY5" fmla="*/ 1002135 h 1002135"/>
                <a:gd name="connsiteX6" fmla="*/ 0 w 9905999"/>
                <a:gd name="connsiteY6" fmla="*/ 0 h 1002135"/>
                <a:gd name="connsiteX0" fmla="*/ 0 w 9905999"/>
                <a:gd name="connsiteY0" fmla="*/ 0 h 1002135"/>
                <a:gd name="connsiteX1" fmla="*/ 9905999 w 9905999"/>
                <a:gd name="connsiteY1" fmla="*/ 0 h 1002135"/>
                <a:gd name="connsiteX2" fmla="*/ 9905999 w 9905999"/>
                <a:gd name="connsiteY2" fmla="*/ 758190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5999" h="1002135">
                  <a:moveTo>
                    <a:pt x="0" y="0"/>
                  </a:moveTo>
                  <a:lnTo>
                    <a:pt x="9905999" y="0"/>
                  </a:lnTo>
                  <a:lnTo>
                    <a:pt x="9902189" y="723328"/>
                  </a:lnTo>
                  <a:cubicBezTo>
                    <a:pt x="9827894" y="797623"/>
                    <a:pt x="9801224" y="879259"/>
                    <a:pt x="9620249" y="986580"/>
                  </a:cubicBezTo>
                  <a:lnTo>
                    <a:pt x="0" y="1002135"/>
                  </a:lnTo>
                  <a:lnTo>
                    <a:pt x="0" y="0"/>
                  </a:lnTo>
                  <a:close/>
                </a:path>
              </a:pathLst>
            </a:custGeom>
            <a:grpFill/>
            <a:ln>
              <a:noFill/>
            </a:ln>
          </p:spPr>
          <p:txBody>
            <a:bodyPr vert="horz" lIns="297529" tIns="33059" rIns="165294" bIns="33059" rtlCol="0" anchor="ctr">
              <a:noAutofit/>
            </a:bodyPr>
            <a:lstStyle>
              <a:lvl1pPr algn="l" defTabSz="914342" rtl="0" eaLnBrk="1" latinLnBrk="0" hangingPunct="1">
                <a:lnSpc>
                  <a:spcPct val="100000"/>
                </a:lnSpc>
                <a:spcBef>
                  <a:spcPct val="0"/>
                </a:spcBef>
                <a:buNone/>
                <a:defRPr sz="2400" b="1" kern="1200">
                  <a:solidFill>
                    <a:schemeClr val="bg1"/>
                  </a:solidFill>
                  <a:latin typeface="+mj-lt"/>
                  <a:ea typeface="+mj-ea"/>
                  <a:cs typeface="+mj-cs"/>
                </a:defRPr>
              </a:lvl1pPr>
            </a:lstStyle>
            <a:p>
              <a:endParaRPr lang="en-US" sz="2400" dirty="0">
                <a:solidFill>
                  <a:prstClr val="white"/>
                </a:solidFill>
              </a:endParaRPr>
            </a:p>
          </p:txBody>
        </p:sp>
      </p:grpSp>
      <p:sp>
        <p:nvSpPr>
          <p:cNvPr id="15" name="Title Placeholder 1"/>
          <p:cNvSpPr>
            <a:spLocks noGrp="1"/>
          </p:cNvSpPr>
          <p:nvPr>
            <p:ph type="title"/>
            <p:custDataLst>
              <p:tags r:id="rId3"/>
            </p:custDataLst>
          </p:nvPr>
        </p:nvSpPr>
        <p:spPr>
          <a:xfrm>
            <a:off x="2" y="1"/>
            <a:ext cx="12191999" cy="933651"/>
          </a:xfrm>
          <a:prstGeom prst="rect">
            <a:avLst/>
          </a:prstGeom>
          <a:noFill/>
        </p:spPr>
        <p:txBody>
          <a:bodyPr vert="horz" lIns="297529" tIns="33059" rIns="165294" bIns="33059" rtlCol="0" anchor="ctr">
            <a:noAutofit/>
          </a:bodyPr>
          <a:lstStyle>
            <a:lvl1pPr algn="l">
              <a:defRPr sz="2800">
                <a:solidFill>
                  <a:schemeClr val="bg1"/>
                </a:solidFill>
                <a:latin typeface="Arial" panose="020B0604020202020204" pitchFamily="34" charset="0"/>
                <a:cs typeface="Arial" panose="020B0604020202020204" pitchFamily="34" charset="0"/>
              </a:defRPr>
            </a:lvl1pPr>
          </a:lstStyle>
          <a:p>
            <a:endParaRPr lang="en-US" noProof="0" dirty="0"/>
          </a:p>
        </p:txBody>
      </p:sp>
    </p:spTree>
    <p:extLst>
      <p:ext uri="{BB962C8B-B14F-4D97-AF65-F5344CB8AC3E}">
        <p14:creationId xmlns:p14="http://schemas.microsoft.com/office/powerpoint/2010/main" val="3004273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9" name="Picture 8" descr="shutterstock_410875603.jpg"/>
          <p:cNvPicPr>
            <a:picLocks noChangeAspect="1"/>
          </p:cNvPicPr>
          <p:nvPr userDrawn="1"/>
        </p:nvPicPr>
        <p:blipFill rotWithShape="1">
          <a:blip r:embed="rId5" cstate="print">
            <a:extLst>
              <a:ext uri="{28A0092B-C50C-407E-A947-70E740481C1C}">
                <a14:useLocalDpi xmlns:a14="http://schemas.microsoft.com/office/drawing/2010/main" val="0"/>
              </a:ext>
            </a:extLst>
          </a:blip>
          <a:srcRect b="3849"/>
          <a:stretch/>
        </p:blipFill>
        <p:spPr>
          <a:xfrm flipH="1">
            <a:off x="0" y="0"/>
            <a:ext cx="12192000" cy="6858000"/>
          </a:xfrm>
          <a:prstGeom prst="rect">
            <a:avLst/>
          </a:prstGeom>
        </p:spPr>
      </p:pic>
      <p:graphicFrame>
        <p:nvGraphicFramePr>
          <p:cNvPr id="3" name="Object 2" hidden="1"/>
          <p:cNvGraphicFramePr>
            <a:graphicFrameLocks noChangeAspect="1"/>
          </p:cNvGraphicFramePr>
          <p:nvPr>
            <p:custDataLst>
              <p:tags r:id="rId2"/>
            </p:custDataLst>
          </p:nvPr>
        </p:nvGraphicFramePr>
        <p:xfrm>
          <a:off x="0" y="5"/>
          <a:ext cx="195385" cy="158751"/>
        </p:xfrm>
        <a:graphic>
          <a:graphicData uri="http://schemas.openxmlformats.org/presentationml/2006/ole">
            <mc:AlternateContent xmlns:mc="http://schemas.openxmlformats.org/markup-compatibility/2006">
              <mc:Choice xmlns:v="urn:schemas-microsoft-com:vml" Requires="v">
                <p:oleObj spid="_x0000_s7170" name="think-cell Slide" r:id="rId6" imgW="360" imgH="360" progId="">
                  <p:embed/>
                </p:oleObj>
              </mc:Choice>
              <mc:Fallback>
                <p:oleObj name="think-cell Slide" r:id="rId6" imgW="360" imgH="360" progId="">
                  <p:embed/>
                  <p:pic>
                    <p:nvPicPr>
                      <p:cNvPr id="3"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
                        <a:ext cx="195385"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lang="en-US" noProof="0" dirty="0" smtClean="0"/>
            </a:lvl1pPr>
          </a:lstStyle>
          <a:p>
            <a:pPr lvl="0"/>
            <a:r>
              <a:rPr lang="en-US" noProof="0" dirty="0"/>
              <a:t>Click to edit Master title style</a:t>
            </a:r>
          </a:p>
        </p:txBody>
      </p:sp>
      <p:sp>
        <p:nvSpPr>
          <p:cNvPr id="10" name="Rectangle 9"/>
          <p:cNvSpPr/>
          <p:nvPr userDrawn="1"/>
        </p:nvSpPr>
        <p:spPr bwMode="auto">
          <a:xfrm>
            <a:off x="-1" y="0"/>
            <a:ext cx="12192000" cy="6845299"/>
          </a:xfrm>
          <a:prstGeom prst="rect">
            <a:avLst/>
          </a:prstGeom>
          <a:solidFill>
            <a:srgbClr val="007B4C">
              <a:alpha val="19000"/>
            </a:srgbClr>
          </a:solidFill>
          <a:ln w="635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914400" eaLnBrk="0" fontAlgn="base" hangingPunct="0">
              <a:spcBef>
                <a:spcPct val="0"/>
              </a:spcBef>
              <a:spcAft>
                <a:spcPct val="0"/>
              </a:spcAft>
            </a:pPr>
            <a:endParaRPr lang="en-US" sz="1200" dirty="0">
              <a:solidFill>
                <a:srgbClr val="1C1C1C"/>
              </a:solidFill>
              <a:cs typeface="Arial" charset="0"/>
            </a:endParaRP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81836" t="-4713" b="16530"/>
          <a:stretch/>
        </p:blipFill>
        <p:spPr>
          <a:xfrm>
            <a:off x="11547793" y="188640"/>
            <a:ext cx="424356" cy="459624"/>
          </a:xfrm>
          <a:prstGeom prst="rect">
            <a:avLst/>
          </a:prstGeom>
        </p:spPr>
      </p:pic>
      <p:sp>
        <p:nvSpPr>
          <p:cNvPr id="7"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Tree>
    <p:extLst>
      <p:ext uri="{BB962C8B-B14F-4D97-AF65-F5344CB8AC3E}">
        <p14:creationId xmlns:p14="http://schemas.microsoft.com/office/powerpoint/2010/main" val="27620875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2010608"/>
            <a:ext cx="5543551" cy="4442581"/>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6" y="2010606"/>
            <a:ext cx="5516444" cy="4441372"/>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8" y="1420990"/>
            <a:ext cx="5543551"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6" y="1420990"/>
            <a:ext cx="5516444"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789188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060"/>
          <a:stretch/>
        </p:blipFill>
        <p:spPr>
          <a:xfrm flipH="1">
            <a:off x="1" y="0"/>
            <a:ext cx="672815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9"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4641326"/>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1"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7358743" cy="6857998"/>
          </a:xfrm>
          <a:prstGeom prst="rect">
            <a:avLst/>
          </a:prstGeom>
          <a:noFill/>
        </p:spPr>
        <p:txBody>
          <a:bodyPr anchor="ctr"/>
          <a:lstStyle>
            <a:lvl1pPr algn="ctr">
              <a:defRPr/>
            </a:lvl1pPr>
          </a:lstStyle>
          <a:p>
            <a:r>
              <a:rPr lang="en-US" dirty="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7"/>
            <a:ext cx="4142078" cy="1727749"/>
          </a:xfrm>
          <a:prstGeom prst="rect">
            <a:avLst/>
          </a:prstGeom>
        </p:spPr>
        <p:txBody>
          <a:bodyPr vert="horz" lIns="0" tIns="0" rIns="0" bIns="0" rtlCol="0" anchor="b">
            <a:normAutofit/>
          </a:bodyPr>
          <a:lstStyle>
            <a:lvl1pPr algn="r">
              <a:lnSpc>
                <a:spcPts val="2438"/>
              </a:lnSpc>
              <a:defRPr sz="2113">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7"/>
            <a:ext cx="4152128" cy="2186655"/>
          </a:xfrm>
          <a:prstGeom prst="rect">
            <a:avLst/>
          </a:prstGeom>
        </p:spPr>
        <p:txBody>
          <a:bodyPr lIns="0" tIns="0" rIns="0" bIns="0">
            <a:noAutofit/>
          </a:bodyPr>
          <a:lstStyle>
            <a:lvl1pPr algn="r">
              <a:lnSpc>
                <a:spcPct val="100000"/>
              </a:lnSpc>
              <a:defRPr sz="1463">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4144440"/>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 bullets with highlights">
    <p:bg>
      <p:bgRef idx="1001">
        <a:schemeClr val="bg1"/>
      </p:bgRef>
    </p:bg>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5563597" y="43905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43" name="Oval 20">
            <a:extLst>
              <a:ext uri="{FF2B5EF4-FFF2-40B4-BE49-F238E27FC236}">
                <a16:creationId xmlns:a16="http://schemas.microsoft.com/office/drawing/2014/main" id="{4F0142AD-298C-4A60-9F24-035D4F3F07D0}"/>
              </a:ext>
            </a:extLst>
          </p:cNvPr>
          <p:cNvSpPr/>
          <p:nvPr userDrawn="1"/>
        </p:nvSpPr>
        <p:spPr>
          <a:xfrm>
            <a:off x="5563597" y="169907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7669"/>
          <a:stretch>
            <a:fillRect/>
          </a:stretch>
        </p:blipFill>
        <p:spPr>
          <a:xfrm rot="7221508" flipH="1" flipV="1">
            <a:off x="-510399"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61326" y="2038471"/>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7" y="4730486"/>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7"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65339" y="1338208"/>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65339" y="1781427"/>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4030224"/>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4473442"/>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43650217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9" y="1590"/>
          <a:ext cx="1586" cy="1587"/>
        </p:xfrm>
        <a:graphic>
          <a:graphicData uri="http://schemas.openxmlformats.org/presentationml/2006/ole">
            <mc:AlternateContent xmlns:mc="http://schemas.openxmlformats.org/markup-compatibility/2006">
              <mc:Choice xmlns:v="urn:schemas-microsoft-com:vml" Requires="v">
                <p:oleObj spid="_x0000_s81922"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90"/>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0541871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dirty="0">
              <a:solidFill>
                <a:schemeClr val="tx1"/>
              </a:solidFill>
              <a:effectLst/>
              <a:latin typeface="+mn-lt"/>
              <a:ea typeface="+mn-ea"/>
              <a:cs typeface="+mn-cs"/>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2899599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Section Break 1">
    <p:spTree>
      <p:nvGrpSpPr>
        <p:cNvPr id="1" name=""/>
        <p:cNvGrpSpPr/>
        <p:nvPr/>
      </p:nvGrpSpPr>
      <p:grpSpPr>
        <a:xfrm>
          <a:off x="0" y="0"/>
          <a:ext cx="0" cy="0"/>
          <a:chOff x="0" y="0"/>
          <a:chExt cx="0" cy="0"/>
        </a:xfrm>
      </p:grpSpPr>
      <p:pic>
        <p:nvPicPr>
          <p:cNvPr id="201730" name="Picture 2" descr="http://talent.capgemini.com/static_university/EM2O/2016/gallery/images/39.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48" y="0"/>
            <a:ext cx="12193449" cy="68579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8194" name="think-cell Slide" r:id="rId5" imgW="360" imgH="360" progId="TCLayout.ActiveDocument.1">
                  <p:embed/>
                </p:oleObj>
              </mc:Choice>
              <mc:Fallback>
                <p:oleObj name="think-cell Slide" r:id="rId5" imgW="360" imgH="360" progId="TCLayout.ActiveDocument.1">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reeform 6">
            <a:extLst>
              <a:ext uri="{FF2B5EF4-FFF2-40B4-BE49-F238E27FC236}">
                <a16:creationId xmlns:a16="http://schemas.microsoft.com/office/drawing/2014/main" id="{89BE0798-9136-46D3-B759-C4341291642A}"/>
              </a:ext>
            </a:extLst>
          </p:cNvPr>
          <p:cNvSpPr>
            <a:spLocks/>
          </p:cNvSpPr>
          <p:nvPr userDrawn="1"/>
        </p:nvSpPr>
        <p:spPr bwMode="auto">
          <a:xfrm>
            <a:off x="1" y="0"/>
            <a:ext cx="594360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pPr algn="ctr" eaLnBrk="0" fontAlgn="base" hangingPunct="0">
              <a:lnSpc>
                <a:spcPct val="85000"/>
              </a:lnSpc>
              <a:spcBef>
                <a:spcPct val="0"/>
              </a:spcBef>
              <a:spcAft>
                <a:spcPct val="0"/>
              </a:spcAft>
            </a:pPr>
            <a:endParaRPr lang="en-GB" sz="2400" b="1" dirty="0">
              <a:solidFill>
                <a:srgbClr val="000000"/>
              </a:solidFill>
              <a:latin typeface="Arial" charset="0"/>
            </a:endParaRP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7"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Tree>
    <p:extLst>
      <p:ext uri="{BB962C8B-B14F-4D97-AF65-F5344CB8AC3E}">
        <p14:creationId xmlns:p14="http://schemas.microsoft.com/office/powerpoint/2010/main" val="65803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Break 2">
    <p:spTree>
      <p:nvGrpSpPr>
        <p:cNvPr id="1" name=""/>
        <p:cNvGrpSpPr/>
        <p:nvPr/>
      </p:nvGrpSpPr>
      <p:grpSpPr>
        <a:xfrm>
          <a:off x="0" y="0"/>
          <a:ext cx="0" cy="0"/>
          <a:chOff x="0" y="0"/>
          <a:chExt cx="0" cy="0"/>
        </a:xfrm>
      </p:grpSpPr>
      <p:pic>
        <p:nvPicPr>
          <p:cNvPr id="202754" name="Picture 2" descr="http://talent.capgemini.com/static_university/EM2O/2016/gallery/images/34.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26" y="1"/>
            <a:ext cx="12194526" cy="68580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9218" name="think-cell Slide" r:id="rId5" imgW="360" imgH="360" progId="TCLayout.ActiveDocument.1">
                  <p:embed/>
                </p:oleObj>
              </mc:Choice>
              <mc:Fallback>
                <p:oleObj name="think-cell Slide" r:id="rId5" imgW="360" imgH="360" progId="TCLayout.ActiveDocument.1">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reeform: Shape 11">
            <a:extLst>
              <a:ext uri="{FF2B5EF4-FFF2-40B4-BE49-F238E27FC236}">
                <a16:creationId xmlns:a16="http://schemas.microsoft.com/office/drawing/2014/main" id="{F5F5AEA1-6A77-4676-B8B3-EF658F5F8430}"/>
              </a:ext>
            </a:extLst>
          </p:cNvPr>
          <p:cNvSpPr/>
          <p:nvPr userDrawn="1"/>
        </p:nvSpPr>
        <p:spPr>
          <a:xfrm>
            <a:off x="-76200" y="1905003"/>
            <a:ext cx="6949449" cy="4953000"/>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7" name="Oval 20">
            <a:extLst>
              <a:ext uri="{FF2B5EF4-FFF2-40B4-BE49-F238E27FC236}">
                <a16:creationId xmlns:a16="http://schemas.microsoft.com/office/drawing/2014/main" id="{1EFB3510-D39A-47CF-8191-109DDF9E53D5}"/>
              </a:ext>
            </a:extLst>
          </p:cNvPr>
          <p:cNvSpPr/>
          <p:nvPr userDrawn="1"/>
        </p:nvSpPr>
        <p:spPr>
          <a:xfrm>
            <a:off x="457200" y="228600"/>
            <a:ext cx="3124200" cy="293594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81000" y="3371200"/>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
        <p:nvSpPr>
          <p:cNvPr id="10"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Tree>
    <p:extLst>
      <p:ext uri="{BB962C8B-B14F-4D97-AF65-F5344CB8AC3E}">
        <p14:creationId xmlns:p14="http://schemas.microsoft.com/office/powerpoint/2010/main" val="2755625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Section Break 1">
    <p:spTree>
      <p:nvGrpSpPr>
        <p:cNvPr id="1" name=""/>
        <p:cNvGrpSpPr/>
        <p:nvPr/>
      </p:nvGrpSpPr>
      <p:grpSpPr>
        <a:xfrm>
          <a:off x="0" y="0"/>
          <a:ext cx="0" cy="0"/>
          <a:chOff x="0" y="0"/>
          <a:chExt cx="0" cy="0"/>
        </a:xfrm>
      </p:grpSpPr>
      <p:pic>
        <p:nvPicPr>
          <p:cNvPr id="187411" name="Picture 19" descr="http://talent.capgemini.com/static_university/EM2O/2016/gallery/images/50.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400" y="0"/>
            <a:ext cx="122174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10242" name="think-cell Slide" r:id="rId5" imgW="360" imgH="360" progId="TCLayout.ActiveDocument.1">
                  <p:embed/>
                </p:oleObj>
              </mc:Choice>
              <mc:Fallback>
                <p:oleObj name="think-cell Slide" r:id="rId5" imgW="360" imgH="360" progId="TCLayout.ActiveDocument.1">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Graphic 8">
            <a:extLst>
              <a:ext uri="{FF2B5EF4-FFF2-40B4-BE49-F238E27FC236}">
                <a16:creationId xmlns:a16="http://schemas.microsoft.com/office/drawing/2014/main" id="{BEB011C7-5067-4A7D-A5A2-FB9132A5D7A3}"/>
              </a:ext>
            </a:extLst>
          </p:cNvPr>
          <p:cNvPicPr>
            <a:picLocks/>
          </p:cNvPicPr>
          <p:nvPr userDrawn="1"/>
        </p:nvPicPr>
        <p:blipFill>
          <a:blip r:embed="rId7">
            <a:extLst>
              <a:ext uri="{96DAC541-7B7A-43D3-8B79-37D633B846F1}">
                <asvg:svgBlip xmlns:asvg="http://schemas.microsoft.com/office/drawing/2016/SVG/main" r:embed="rId8"/>
              </a:ext>
            </a:extLst>
          </a:blip>
          <a:srcRect t="45009" r="3903"/>
          <a:stretch>
            <a:fillRect/>
          </a:stretch>
        </p:blipFill>
        <p:spPr>
          <a:xfrm rot="540000" flipV="1">
            <a:off x="179126" y="3983577"/>
            <a:ext cx="12090082" cy="3861255"/>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pic>
        <p:nvPicPr>
          <p:cNvPr id="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eaLnBrk="0" fontAlgn="base" hangingPunct="0">
              <a:lnSpc>
                <a:spcPct val="85000"/>
              </a:lnSpc>
              <a:spcBef>
                <a:spcPct val="0"/>
              </a:spcBef>
              <a:spcAft>
                <a:spcPct val="0"/>
              </a:spcAft>
            </a:pPr>
            <a:fld id="{0502E5A9-B53C-401E-A0E0-4A359BB0A9E5}" type="slidenum">
              <a:rPr lang="en-US" sz="600" b="1" smtClean="0">
                <a:solidFill>
                  <a:prstClr val="black">
                    <a:lumMod val="50000"/>
                    <a:lumOff val="50000"/>
                  </a:prstClr>
                </a:solidFill>
                <a:latin typeface="Arial" charset="0"/>
                <a:cs typeface="Arial" panose="020B0604020202020204" pitchFamily="34" charset="0"/>
              </a:rPr>
              <a:pPr algn="r" eaLnBrk="0" fontAlgn="base" hangingPunct="0">
                <a:lnSpc>
                  <a:spcPct val="85000"/>
                </a:lnSpc>
                <a:spcBef>
                  <a:spcPct val="0"/>
                </a:spcBef>
                <a:spcAft>
                  <a:spcPct val="0"/>
                </a:spcAft>
              </a:pPr>
              <a:t>‹#›</a:t>
            </a:fld>
            <a:endParaRPr lang="en-US" sz="600" b="1" dirty="0">
              <a:solidFill>
                <a:prstClr val="black">
                  <a:lumMod val="50000"/>
                  <a:lumOff val="50000"/>
                </a:prstClr>
              </a:solidFill>
              <a:latin typeface="Arial" charset="0"/>
              <a:cs typeface="Arial" panose="020B0604020202020204" pitchFamily="34" charset="0"/>
            </a:endParaRPr>
          </a:p>
        </p:txBody>
      </p:sp>
    </p:spTree>
    <p:extLst>
      <p:ext uri="{BB962C8B-B14F-4D97-AF65-F5344CB8AC3E}">
        <p14:creationId xmlns:p14="http://schemas.microsoft.com/office/powerpoint/2010/main" val="366840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image" Target="../media/image2.sv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ags" Target="../tags/tag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ags" Target="../tags/tag32.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vmlDrawing" Target="../drawings/vmlDrawing11.vml"/><Relationship Id="rId2" Type="http://schemas.openxmlformats.org/officeDocument/2006/relationships/slideLayout" Target="../slideLayouts/slideLayout52.xml"/><Relationship Id="rId16" Type="http://schemas.openxmlformats.org/officeDocument/2006/relationships/theme" Target="../theme/theme3.xml"/><Relationship Id="rId20" Type="http://schemas.openxmlformats.org/officeDocument/2006/relationships/image" Target="../media/image24.emf"/><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oleObject" Target="../embeddings/oleObject11.bin"/><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7" name="Retângulo 43">
            <a:extLst>
              <a:ext uri="{FF2B5EF4-FFF2-40B4-BE49-F238E27FC236}">
                <a16:creationId xmlns:a16="http://schemas.microsoft.com/office/drawing/2014/main" id="{834ADCB4-BFB1-450D-8F6D-64217F4CD92C}"/>
              </a:ext>
            </a:extLst>
          </p:cNvPr>
          <p:cNvSpPr/>
          <p:nvPr userDrawn="1"/>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815" r:id="rId2"/>
    <p:sldLayoutId id="2147483816" r:id="rId3"/>
    <p:sldLayoutId id="2147483831" r:id="rId4"/>
    <p:sldLayoutId id="2147483829" r:id="rId5"/>
    <p:sldLayoutId id="2147483820" r:id="rId6"/>
    <p:sldLayoutId id="2147483818" r:id="rId7"/>
    <p:sldLayoutId id="2147483839" r:id="rId8"/>
    <p:sldLayoutId id="2147483823" r:id="rId9"/>
    <p:sldLayoutId id="2147483824" r:id="rId10"/>
    <p:sldLayoutId id="2147483731" r:id="rId11"/>
    <p:sldLayoutId id="2147483811" r:id="rId12"/>
    <p:sldLayoutId id="2147483835" r:id="rId13"/>
    <p:sldLayoutId id="2147483843" r:id="rId14"/>
    <p:sldLayoutId id="2147483844" r:id="rId15"/>
    <p:sldLayoutId id="2147483845" r:id="rId16"/>
    <p:sldLayoutId id="2147483846" r:id="rId17"/>
    <p:sldLayoutId id="2147483847" r:id="rId18"/>
    <p:sldLayoutId id="2147483848" r:id="rId19"/>
    <p:sldLayoutId id="2147483849" r:id="rId20"/>
    <p:sldLayoutId id="2147483880" r:id="rId21"/>
    <p:sldLayoutId id="2147483881" r:id="rId22"/>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5"/>
            <a:ext cx="11016604" cy="863601"/>
          </a:xfrm>
          <a:prstGeom prst="rect">
            <a:avLst/>
          </a:prstGeom>
        </p:spPr>
        <p:txBody>
          <a:bodyPr vert="horz" lIns="0" tIns="0" rIns="0" bIns="0" rtlCol="0" anchor="t">
            <a:normAutofit/>
          </a:bodyPr>
          <a:lstStyle/>
          <a:p>
            <a:pPr lvl="0">
              <a:lnSpc>
                <a:spcPts val="2438"/>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31">
            <a:extLst>
              <a:ext uri="{96DAC541-7B7A-43D3-8B79-37D633B846F1}">
                <asvg:svgBlip xmlns:asvg="http://schemas.microsoft.com/office/drawing/2016/SVG/main" r:embed="rId32"/>
              </a:ext>
            </a:extLst>
          </a:blip>
          <a:srcRect l="81836" t="-4713" b="16530"/>
          <a:stretch/>
        </p:blipFill>
        <p:spPr>
          <a:xfrm>
            <a:off x="11547794"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8" y="1412877"/>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Capgemini Blue</a:t>
            </a:r>
          </a:p>
          <a:p>
            <a:pPr marL="139303"/>
            <a:r>
              <a:rPr lang="en-US" sz="488" dirty="0"/>
              <a:t>R 0</a:t>
            </a:r>
          </a:p>
          <a:p>
            <a:pPr marL="139303"/>
            <a:r>
              <a:rPr lang="en-US" sz="488" dirty="0"/>
              <a:t>G 112</a:t>
            </a:r>
          </a:p>
          <a:p>
            <a:pPr marL="139303"/>
            <a:r>
              <a:rPr lang="en-US" sz="488"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Vibrant</a:t>
            </a:r>
            <a:br>
              <a:rPr lang="en-US" sz="488" b="1" dirty="0"/>
            </a:br>
            <a:r>
              <a:rPr lang="en-US" sz="488" b="1" dirty="0"/>
              <a:t>Blue</a:t>
            </a:r>
          </a:p>
          <a:p>
            <a:pPr marL="139303"/>
            <a:r>
              <a:rPr lang="en-US" sz="488" dirty="0"/>
              <a:t>R 18</a:t>
            </a:r>
          </a:p>
          <a:p>
            <a:pPr marL="139303"/>
            <a:r>
              <a:rPr lang="en-US" sz="488" dirty="0"/>
              <a:t>G 171</a:t>
            </a:r>
          </a:p>
          <a:p>
            <a:pPr marL="139303"/>
            <a:r>
              <a:rPr lang="en-US" sz="488"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Deep</a:t>
            </a:r>
            <a:br>
              <a:rPr lang="en-US" sz="488" b="1" dirty="0"/>
            </a:br>
            <a:r>
              <a:rPr lang="en-US" sz="488" b="1" dirty="0"/>
              <a:t>Purple</a:t>
            </a:r>
          </a:p>
          <a:p>
            <a:pPr marL="139303"/>
            <a:r>
              <a:rPr lang="en-US" sz="488" dirty="0"/>
              <a:t>R 43</a:t>
            </a:r>
          </a:p>
          <a:p>
            <a:pPr marL="139303"/>
            <a:r>
              <a:rPr lang="en-US" sz="488" dirty="0"/>
              <a:t>G 10</a:t>
            </a:r>
          </a:p>
          <a:p>
            <a:pPr marL="139303"/>
            <a:r>
              <a:rPr lang="en-US" sz="488"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Tech</a:t>
            </a:r>
            <a:br>
              <a:rPr lang="en-US" sz="488" b="1" dirty="0"/>
            </a:br>
            <a:r>
              <a:rPr lang="en-US" sz="488" b="1" dirty="0"/>
              <a:t>Red</a:t>
            </a:r>
          </a:p>
          <a:p>
            <a:pPr marL="139303"/>
            <a:r>
              <a:rPr lang="en-US" sz="488" dirty="0"/>
              <a:t>R 255</a:t>
            </a:r>
          </a:p>
          <a:p>
            <a:pPr marL="139303"/>
            <a:r>
              <a:rPr lang="en-US" sz="488" dirty="0"/>
              <a:t>G 48</a:t>
            </a:r>
          </a:p>
          <a:p>
            <a:pPr marL="139303"/>
            <a:r>
              <a:rPr lang="en-US" sz="488" dirty="0"/>
              <a:t>B 76</a:t>
            </a:r>
          </a:p>
        </p:txBody>
      </p:sp>
      <p:sp>
        <p:nvSpPr>
          <p:cNvPr id="10" name="Rectangle 9"/>
          <p:cNvSpPr/>
          <p:nvPr/>
        </p:nvSpPr>
        <p:spPr>
          <a:xfrm>
            <a:off x="14877082"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Zest</a:t>
            </a:r>
            <a:br>
              <a:rPr lang="en-US" sz="488" b="1" dirty="0"/>
            </a:br>
            <a:r>
              <a:rPr lang="en-US" sz="488" b="1" dirty="0"/>
              <a:t>Green</a:t>
            </a:r>
          </a:p>
          <a:p>
            <a:pPr marL="139303"/>
            <a:r>
              <a:rPr lang="en-US" sz="488" dirty="0"/>
              <a:t>R 149</a:t>
            </a:r>
          </a:p>
          <a:p>
            <a:pPr marL="139303"/>
            <a:r>
              <a:rPr lang="en-US" sz="488" dirty="0"/>
              <a:t>G 230</a:t>
            </a:r>
          </a:p>
          <a:p>
            <a:pPr marL="139303"/>
            <a:r>
              <a:rPr lang="en-US" sz="488" dirty="0"/>
              <a:t>B 22</a:t>
            </a:r>
          </a:p>
        </p:txBody>
      </p:sp>
      <p:sp>
        <p:nvSpPr>
          <p:cNvPr id="11" name="Rectangle 10"/>
          <p:cNvSpPr/>
          <p:nvPr/>
        </p:nvSpPr>
        <p:spPr>
          <a:xfrm>
            <a:off x="12496801" y="2468609"/>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dirty="0"/>
              <a:t>Capgemini Blue</a:t>
            </a:r>
            <a:r>
              <a:rPr lang="en-US" sz="488" dirty="0"/>
              <a:t> (-50%)</a:t>
            </a:r>
          </a:p>
          <a:p>
            <a:pPr marL="139303"/>
            <a:r>
              <a:rPr lang="en-US" sz="488" dirty="0"/>
              <a:t>R 128</a:t>
            </a:r>
          </a:p>
          <a:p>
            <a:pPr marL="139303"/>
            <a:r>
              <a:rPr lang="en-US" sz="488" dirty="0"/>
              <a:t>G 184</a:t>
            </a:r>
          </a:p>
          <a:p>
            <a:pPr marL="139303"/>
            <a:r>
              <a:rPr lang="en-US" sz="488" dirty="0"/>
              <a:t>B 214</a:t>
            </a:r>
          </a:p>
        </p:txBody>
      </p:sp>
      <p:sp>
        <p:nvSpPr>
          <p:cNvPr id="12" name="Rectangle 11"/>
          <p:cNvSpPr/>
          <p:nvPr/>
        </p:nvSpPr>
        <p:spPr>
          <a:xfrm>
            <a:off x="13091871" y="2468609"/>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dirty="0"/>
              <a:t>Vibrant</a:t>
            </a:r>
            <a:br>
              <a:rPr lang="en-US" sz="488" b="1" dirty="0"/>
            </a:br>
            <a:r>
              <a:rPr lang="en-US" sz="488" b="1" dirty="0"/>
              <a:t>Blue</a:t>
            </a:r>
            <a:r>
              <a:rPr lang="en-US" sz="488" dirty="0"/>
              <a:t> (-50%)</a:t>
            </a:r>
          </a:p>
          <a:p>
            <a:pPr marL="139303"/>
            <a:r>
              <a:rPr lang="en-US" sz="488" dirty="0"/>
              <a:t>R 136</a:t>
            </a:r>
          </a:p>
          <a:p>
            <a:pPr marL="139303"/>
            <a:r>
              <a:rPr lang="en-US" sz="488" dirty="0"/>
              <a:t>G 213</a:t>
            </a:r>
          </a:p>
          <a:p>
            <a:pPr marL="139303"/>
            <a:r>
              <a:rPr lang="en-US" sz="488" dirty="0"/>
              <a:t>B 237</a:t>
            </a:r>
          </a:p>
        </p:txBody>
      </p:sp>
      <p:sp>
        <p:nvSpPr>
          <p:cNvPr id="14" name="Rectangle 13"/>
          <p:cNvSpPr/>
          <p:nvPr/>
        </p:nvSpPr>
        <p:spPr>
          <a:xfrm>
            <a:off x="13686941" y="2468609"/>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Purple</a:t>
            </a:r>
          </a:p>
          <a:p>
            <a:pPr marL="139303"/>
            <a:r>
              <a:rPr lang="en-US" sz="488" dirty="0"/>
              <a:t>R 109</a:t>
            </a:r>
          </a:p>
          <a:p>
            <a:pPr marL="139303"/>
            <a:r>
              <a:rPr lang="en-US" sz="488" dirty="0"/>
              <a:t>G 100</a:t>
            </a:r>
          </a:p>
          <a:p>
            <a:pPr marL="139303"/>
            <a:r>
              <a:rPr lang="en-US" sz="488" dirty="0"/>
              <a:t>B 204</a:t>
            </a:r>
          </a:p>
        </p:txBody>
      </p:sp>
      <p:sp>
        <p:nvSpPr>
          <p:cNvPr id="15" name="Rectangle 14"/>
          <p:cNvSpPr/>
          <p:nvPr/>
        </p:nvSpPr>
        <p:spPr>
          <a:xfrm>
            <a:off x="14282011" y="2468609"/>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Orange</a:t>
            </a:r>
          </a:p>
          <a:p>
            <a:pPr marL="139303"/>
            <a:r>
              <a:rPr lang="en-US" sz="488" dirty="0"/>
              <a:t>R 255</a:t>
            </a:r>
          </a:p>
          <a:p>
            <a:pPr marL="139303"/>
            <a:r>
              <a:rPr lang="en-US" sz="488" dirty="0"/>
              <a:t>G 99</a:t>
            </a:r>
          </a:p>
          <a:p>
            <a:pPr marL="139303"/>
            <a:r>
              <a:rPr lang="en-US" sz="488" dirty="0"/>
              <a:t>B 39</a:t>
            </a:r>
          </a:p>
        </p:txBody>
      </p:sp>
      <p:sp>
        <p:nvSpPr>
          <p:cNvPr id="16" name="Rectangle 15"/>
          <p:cNvSpPr/>
          <p:nvPr/>
        </p:nvSpPr>
        <p:spPr>
          <a:xfrm>
            <a:off x="14877082" y="2468609"/>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Green</a:t>
            </a:r>
          </a:p>
          <a:p>
            <a:pPr marL="139303"/>
            <a:r>
              <a:rPr lang="en-US" sz="488" dirty="0"/>
              <a:t>R 200</a:t>
            </a:r>
          </a:p>
          <a:p>
            <a:pPr marL="139303"/>
            <a:r>
              <a:rPr lang="en-US" sz="488" dirty="0"/>
              <a:t>G 255</a:t>
            </a:r>
          </a:p>
          <a:p>
            <a:pPr marL="139303"/>
            <a:r>
              <a:rPr lang="en-US" sz="488" dirty="0"/>
              <a:t>B 22</a:t>
            </a:r>
          </a:p>
        </p:txBody>
      </p:sp>
      <p:sp>
        <p:nvSpPr>
          <p:cNvPr id="17" name="Rectangle 16"/>
          <p:cNvSpPr/>
          <p:nvPr/>
        </p:nvSpPr>
        <p:spPr>
          <a:xfrm>
            <a:off x="13686941" y="3089932"/>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Purple</a:t>
            </a:r>
          </a:p>
          <a:p>
            <a:pPr marL="139303"/>
            <a:r>
              <a:rPr lang="en-US" sz="488" dirty="0"/>
              <a:t>R 126</a:t>
            </a:r>
          </a:p>
          <a:p>
            <a:pPr marL="139303"/>
            <a:r>
              <a:rPr lang="en-US" sz="488" dirty="0"/>
              <a:t>G 57</a:t>
            </a:r>
          </a:p>
          <a:p>
            <a:pPr marL="139303"/>
            <a:r>
              <a:rPr lang="en-US" sz="488" dirty="0"/>
              <a:t>B 186</a:t>
            </a:r>
          </a:p>
        </p:txBody>
      </p:sp>
      <p:sp>
        <p:nvSpPr>
          <p:cNvPr id="18" name="Rectangle 17"/>
          <p:cNvSpPr/>
          <p:nvPr/>
        </p:nvSpPr>
        <p:spPr>
          <a:xfrm>
            <a:off x="14877082" y="3089932"/>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Green</a:t>
            </a:r>
          </a:p>
          <a:p>
            <a:pPr marL="139303"/>
            <a:r>
              <a:rPr lang="en-US" sz="488" dirty="0"/>
              <a:t>R 0</a:t>
            </a:r>
          </a:p>
          <a:p>
            <a:pPr marL="139303"/>
            <a:r>
              <a:rPr lang="en-US" sz="488" dirty="0"/>
              <a:t>G 195</a:t>
            </a:r>
          </a:p>
          <a:p>
            <a:pPr marL="139303"/>
            <a:r>
              <a:rPr lang="en-US" sz="488" dirty="0"/>
              <a:t>B 123</a:t>
            </a:r>
          </a:p>
        </p:txBody>
      </p:sp>
      <p:sp>
        <p:nvSpPr>
          <p:cNvPr id="19" name="Rectangle 18"/>
          <p:cNvSpPr/>
          <p:nvPr/>
        </p:nvSpPr>
        <p:spPr>
          <a:xfrm>
            <a:off x="14877082" y="4948919"/>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Dark</a:t>
            </a:r>
            <a:br>
              <a:rPr lang="en-US" sz="488" b="1" dirty="0"/>
            </a:br>
            <a:r>
              <a:rPr lang="en-US" sz="488" b="1" dirty="0"/>
              <a:t>Green</a:t>
            </a:r>
          </a:p>
          <a:p>
            <a:pPr marL="139303"/>
            <a:r>
              <a:rPr lang="en-US" sz="488" dirty="0"/>
              <a:t>R 21</a:t>
            </a:r>
          </a:p>
          <a:p>
            <a:pPr marL="139303"/>
            <a:r>
              <a:rPr lang="en-US" sz="488" dirty="0"/>
              <a:t>G 99</a:t>
            </a:r>
          </a:p>
          <a:p>
            <a:pPr marL="139303"/>
            <a:r>
              <a:rPr lang="en-US" sz="488" dirty="0"/>
              <a:t>B 107</a:t>
            </a:r>
          </a:p>
        </p:txBody>
      </p:sp>
      <p:sp>
        <p:nvSpPr>
          <p:cNvPr id="20" name="Rectangle 19"/>
          <p:cNvSpPr/>
          <p:nvPr/>
        </p:nvSpPr>
        <p:spPr>
          <a:xfrm>
            <a:off x="14877082" y="4330087"/>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Aqua</a:t>
            </a:r>
          </a:p>
          <a:p>
            <a:pPr marL="139303"/>
            <a:r>
              <a:rPr lang="en-US" sz="488" dirty="0"/>
              <a:t>R 15</a:t>
            </a:r>
          </a:p>
          <a:p>
            <a:pPr marL="139303"/>
            <a:r>
              <a:rPr lang="en-US" sz="488" dirty="0"/>
              <a:t>G 153</a:t>
            </a:r>
          </a:p>
          <a:p>
            <a:pPr marL="139303"/>
            <a:r>
              <a:rPr lang="en-US" sz="488" dirty="0"/>
              <a:t>B 156</a:t>
            </a:r>
          </a:p>
        </p:txBody>
      </p:sp>
      <p:sp>
        <p:nvSpPr>
          <p:cNvPr id="21" name="Rectangle 20"/>
          <p:cNvSpPr/>
          <p:nvPr/>
        </p:nvSpPr>
        <p:spPr>
          <a:xfrm>
            <a:off x="14877082" y="3711255"/>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Aqua</a:t>
            </a:r>
          </a:p>
          <a:p>
            <a:pPr marL="139303"/>
            <a:r>
              <a:rPr lang="en-US" sz="488" dirty="0"/>
              <a:t>R 1</a:t>
            </a:r>
          </a:p>
          <a:p>
            <a:pPr marL="139303"/>
            <a:r>
              <a:rPr lang="en-US" sz="488" dirty="0"/>
              <a:t>G 209</a:t>
            </a:r>
          </a:p>
          <a:p>
            <a:pPr marL="139303"/>
            <a:r>
              <a:rPr lang="en-US" sz="488" dirty="0"/>
              <a:t>B 208</a:t>
            </a:r>
          </a:p>
        </p:txBody>
      </p:sp>
      <p:sp>
        <p:nvSpPr>
          <p:cNvPr id="22" name="Rectangle 21"/>
          <p:cNvSpPr/>
          <p:nvPr/>
        </p:nvSpPr>
        <p:spPr>
          <a:xfrm>
            <a:off x="14282011" y="3089932"/>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Peach</a:t>
            </a:r>
          </a:p>
          <a:p>
            <a:pPr marL="139303"/>
            <a:r>
              <a:rPr lang="en-US" sz="488" dirty="0"/>
              <a:t>R 255</a:t>
            </a:r>
          </a:p>
          <a:p>
            <a:pPr marL="139303"/>
            <a:r>
              <a:rPr lang="en-US" sz="488" dirty="0"/>
              <a:t>G 126</a:t>
            </a:r>
          </a:p>
          <a:p>
            <a:pPr marL="139303"/>
            <a:r>
              <a:rPr lang="en-US" sz="488" dirty="0"/>
              <a:t>B 131</a:t>
            </a:r>
          </a:p>
        </p:txBody>
      </p:sp>
      <p:sp>
        <p:nvSpPr>
          <p:cNvPr id="23" name="Rectangle 22"/>
          <p:cNvSpPr/>
          <p:nvPr/>
        </p:nvSpPr>
        <p:spPr>
          <a:xfrm>
            <a:off x="14282011" y="3711255"/>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Light</a:t>
            </a:r>
            <a:br>
              <a:rPr lang="en-US" sz="488" b="1" dirty="0"/>
            </a:br>
            <a:r>
              <a:rPr lang="en-US" sz="488" b="1" dirty="0"/>
              <a:t>Claret</a:t>
            </a:r>
          </a:p>
          <a:p>
            <a:pPr marL="139303"/>
            <a:r>
              <a:rPr lang="en-US" sz="488" dirty="0"/>
              <a:t>R 203</a:t>
            </a:r>
          </a:p>
          <a:p>
            <a:pPr marL="139303"/>
            <a:r>
              <a:rPr lang="en-US" sz="488" dirty="0"/>
              <a:t>G 41</a:t>
            </a:r>
          </a:p>
          <a:p>
            <a:pPr marL="139303"/>
            <a:r>
              <a:rPr lang="en-US" sz="488" dirty="0"/>
              <a:t>B 128</a:t>
            </a:r>
          </a:p>
        </p:txBody>
      </p:sp>
      <p:sp>
        <p:nvSpPr>
          <p:cNvPr id="24" name="Rectangle 23"/>
          <p:cNvSpPr/>
          <p:nvPr/>
        </p:nvSpPr>
        <p:spPr>
          <a:xfrm>
            <a:off x="14282011" y="4330087"/>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Claret</a:t>
            </a:r>
          </a:p>
          <a:p>
            <a:pPr marL="139303"/>
            <a:r>
              <a:rPr lang="en-US" sz="488" dirty="0"/>
              <a:t>R 134</a:t>
            </a:r>
          </a:p>
          <a:p>
            <a:pPr marL="139303"/>
            <a:r>
              <a:rPr lang="en-US" sz="488" dirty="0"/>
              <a:t>G 8</a:t>
            </a:r>
          </a:p>
          <a:p>
            <a:pPr marL="139303"/>
            <a:r>
              <a:rPr lang="en-US" sz="488" dirty="0"/>
              <a:t>B 100</a:t>
            </a:r>
          </a:p>
        </p:txBody>
      </p:sp>
      <p:sp>
        <p:nvSpPr>
          <p:cNvPr id="25" name="Rectangle 24"/>
          <p:cNvSpPr/>
          <p:nvPr/>
        </p:nvSpPr>
        <p:spPr>
          <a:xfrm>
            <a:off x="12496802" y="1420366"/>
            <a:ext cx="461665"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Primary</a:t>
            </a:r>
          </a:p>
        </p:txBody>
      </p:sp>
      <p:sp>
        <p:nvSpPr>
          <p:cNvPr id="26" name="Rectangle 25"/>
          <p:cNvSpPr/>
          <p:nvPr/>
        </p:nvSpPr>
        <p:spPr>
          <a:xfrm>
            <a:off x="12496802" y="2299796"/>
            <a:ext cx="681277"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Infographic</a:t>
            </a:r>
          </a:p>
        </p:txBody>
      </p:sp>
      <p:sp>
        <p:nvSpPr>
          <p:cNvPr id="27" name="Rectangle 26"/>
          <p:cNvSpPr/>
          <p:nvPr/>
        </p:nvSpPr>
        <p:spPr>
          <a:xfrm>
            <a:off x="13686942" y="1420366"/>
            <a:ext cx="609141"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Secondary</a:t>
            </a:r>
          </a:p>
        </p:txBody>
      </p:sp>
      <p:sp>
        <p:nvSpPr>
          <p:cNvPr id="28" name="Rectangle 27"/>
          <p:cNvSpPr/>
          <p:nvPr/>
        </p:nvSpPr>
        <p:spPr>
          <a:xfrm>
            <a:off x="13686941" y="3711255"/>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Dark</a:t>
            </a:r>
            <a:br>
              <a:rPr lang="en-US" sz="488" b="1" dirty="0"/>
            </a:br>
            <a:r>
              <a:rPr lang="en-US" sz="488" b="1" dirty="0"/>
              <a:t>Purple</a:t>
            </a:r>
          </a:p>
          <a:p>
            <a:pPr marL="139303"/>
            <a:r>
              <a:rPr lang="en-US" sz="488" dirty="0"/>
              <a:t>R 71</a:t>
            </a:r>
          </a:p>
          <a:p>
            <a:pPr marL="139303"/>
            <a:r>
              <a:rPr lang="en-US" sz="488" dirty="0"/>
              <a:t>G 1</a:t>
            </a:r>
          </a:p>
          <a:p>
            <a:pPr marL="139303"/>
            <a:r>
              <a:rPr lang="en-US" sz="488" dirty="0"/>
              <a:t>B 167</a:t>
            </a:r>
          </a:p>
        </p:txBody>
      </p:sp>
    </p:spTree>
    <p:custDataLst>
      <p:tags r:id="rId30"/>
    </p:custDataLst>
    <p:extLst>
      <p:ext uri="{BB962C8B-B14F-4D97-AF65-F5344CB8AC3E}">
        <p14:creationId xmlns:p14="http://schemas.microsoft.com/office/powerpoint/2010/main" val="223357682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Lst>
  <p:txStyles>
    <p:titleStyle>
      <a:lvl1pPr algn="l" defTabSz="742950" rtl="0" eaLnBrk="1" latinLnBrk="0" hangingPunct="1">
        <a:lnSpc>
          <a:spcPct val="90000"/>
        </a:lnSpc>
        <a:spcBef>
          <a:spcPct val="0"/>
        </a:spcBef>
        <a:buNone/>
        <a:defRPr lang="pt-PT"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9607" indent="-185738" algn="l" defTabSz="742950" rtl="0" eaLnBrk="1" latinLnBrk="0" hangingPunct="1">
        <a:lnSpc>
          <a:spcPts val="1625"/>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1475" indent="-181868"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61082" indent="-189607" algn="l" defTabSz="742950" rtl="0" eaLnBrk="1" latinLnBrk="0" hangingPunct="1">
        <a:lnSpc>
          <a:spcPct val="90000"/>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138"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9136">
          <p15:clr>
            <a:srgbClr val="F26B43"/>
          </p15:clr>
        </p15:guide>
        <p15:guide id="3" pos="316">
          <p15:clr>
            <a:srgbClr val="F26B43"/>
          </p15:clr>
        </p15:guide>
        <p15:guide id="4" orient="horz" pos="4065">
          <p15:clr>
            <a:srgbClr val="F26B43"/>
          </p15:clr>
        </p15:guide>
        <p15:guide id="5" orient="horz" pos="799">
          <p15:clr>
            <a:srgbClr val="F26B43"/>
          </p15:clr>
        </p15:guide>
        <p15:guide id="6" orient="horz" pos="890">
          <p15:clr>
            <a:srgbClr val="F26B43"/>
          </p15:clr>
        </p15:guide>
        <p15:guide id="7" pos="4726">
          <p15:clr>
            <a:srgbClr val="F26B43"/>
          </p15:clr>
        </p15:guide>
        <p15:guide id="8" pos="4614">
          <p15:clr>
            <a:srgbClr val="F26B43"/>
          </p15:clr>
        </p15:guide>
        <p15:guide id="9" pos="483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586" name="think-cell Slide" r:id="rId19" imgW="270" imgH="270" progId="TCLayout.ActiveDocument.1">
                  <p:embed/>
                </p:oleObj>
              </mc:Choice>
              <mc:Fallback>
                <p:oleObj name="think-cell Slide" r:id="rId19" imgW="270" imgH="270" progId="TCLayout.ActiveDocument.1">
                  <p:embed/>
                  <p:pic>
                    <p:nvPicPr>
                      <p:cNvPr id="21" name="Object 20"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2018.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Capgemini | November 2018</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2668348566"/>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2.xml"/><Relationship Id="rId1" Type="http://schemas.openxmlformats.org/officeDocument/2006/relationships/vmlDrawing" Target="../drawings/vmlDrawing18.vml"/><Relationship Id="rId5" Type="http://schemas.openxmlformats.org/officeDocument/2006/relationships/image" Target="../media/image54.wmf"/><Relationship Id="rId4" Type="http://schemas.openxmlformats.org/officeDocument/2006/relationships/oleObject" Target="../embeddings/oleObject18.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talent.capgemini.com/getDocs/42C69FC8-ED1C-57FC-0E87-FA30FD673EF7/Blue_Book_2016_V7_2__for_publication_1_.pdf" TargetMode="External"/><Relationship Id="rId7" Type="http://schemas.openxmlformats.org/officeDocument/2006/relationships/diagramLayout" Target="../diagrams/layout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Data" Target="../diagrams/data1.xml"/><Relationship Id="rId5" Type="http://schemas.openxmlformats.org/officeDocument/2006/relationships/image" Target="../media/image55.png"/><Relationship Id="rId10" Type="http://schemas.microsoft.com/office/2007/relationships/diagramDrawing" Target="../diagrams/drawing1.xml"/><Relationship Id="rId4" Type="http://schemas.openxmlformats.org/officeDocument/2006/relationships/hyperlink" Target="http://talent.capgemini.com/global/pages/about_us/our_group/ethicsandcompliance/policies__guidelines/policies/blue_book_intro/" TargetMode="External"/><Relationship Id="rId9" Type="http://schemas.openxmlformats.org/officeDocument/2006/relationships/diagramColors" Target="../diagrams/colors1.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deliver2.capgemini.com/components/UPM/Unified%20Project%20Management/guidances/templates/resources/Engagement-Manager-Handbook.pdf"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2.jpeg"/><Relationship Id="rId2" Type="http://schemas.openxmlformats.org/officeDocument/2006/relationships/tags" Target="../tags/tag51.xml"/><Relationship Id="rId1" Type="http://schemas.openxmlformats.org/officeDocument/2006/relationships/vmlDrawing" Target="../drawings/vmlDrawing19.vml"/><Relationship Id="rId6" Type="http://schemas.openxmlformats.org/officeDocument/2006/relationships/image" Target="../media/image61.emf"/><Relationship Id="rId5" Type="http://schemas.openxmlformats.org/officeDocument/2006/relationships/oleObject" Target="../embeddings/oleObject19.bin"/><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talent.capgemini.com/global/pages/delivery/methods/" TargetMode="External"/><Relationship Id="rId5" Type="http://schemas.openxmlformats.org/officeDocument/2006/relationships/hyperlink" Target="https://km3.capgemini.com/book/708503" TargetMode="Externa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iqms.fs.capgemini.com/home.php"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qms.fs.capgemini.com/FSQMS/UPM-FSGBU/" TargetMode="Externa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2.jpeg"/><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73.png"/><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jpeg"/><Relationship Id="rId2"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hyperlink" Target="http://wiki.capgemini.com/index.php/Image:CTF_logo.gi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Layout" Target="../slideLayouts/slideLayout4.xml"/><Relationship Id="rId4" Type="http://schemas.openxmlformats.org/officeDocument/2006/relationships/tags" Target="../tags/tag55.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e-3d.capgemini.com/sites/SSC2/QMS2/SitePages/QMS.aspx" TargetMode="External"/><Relationship Id="rId7" Type="http://schemas.openxmlformats.org/officeDocument/2006/relationships/hyperlink" Target="https://km3.capgemini.com/book/1071453"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km3.capgemini.com/book/338955" TargetMode="External"/><Relationship Id="rId5" Type="http://schemas.openxmlformats.org/officeDocument/2006/relationships/hyperlink" Target="https://km3.capgemini.com/community/20102/home" TargetMode="External"/><Relationship Id="rId4" Type="http://schemas.openxmlformats.org/officeDocument/2006/relationships/hyperlink" Target="https://km3.capgemini.com/community/317108/home" TargetMode="External"/></Relationships>
</file>

<file path=ppt/slides/_rels/slide5.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oleObject" Target="../embeddings/oleObject17.bin"/><Relationship Id="rId18" Type="http://schemas.openxmlformats.org/officeDocument/2006/relationships/image" Target="../media/image53.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notesSlide" Target="../notesSlides/notesSlide2.xml"/><Relationship Id="rId17" Type="http://schemas.openxmlformats.org/officeDocument/2006/relationships/image" Target="../media/image52.jpeg"/><Relationship Id="rId2" Type="http://schemas.openxmlformats.org/officeDocument/2006/relationships/tags" Target="../tags/tag41.xml"/><Relationship Id="rId16" Type="http://schemas.openxmlformats.org/officeDocument/2006/relationships/image" Target="../media/image51.jpeg"/><Relationship Id="rId1" Type="http://schemas.openxmlformats.org/officeDocument/2006/relationships/vmlDrawing" Target="../drawings/vmlDrawing17.vml"/><Relationship Id="rId6" Type="http://schemas.openxmlformats.org/officeDocument/2006/relationships/tags" Target="../tags/tag45.xml"/><Relationship Id="rId11" Type="http://schemas.openxmlformats.org/officeDocument/2006/relationships/slideLayout" Target="../slideLayouts/slideLayout4.xml"/><Relationship Id="rId5" Type="http://schemas.openxmlformats.org/officeDocument/2006/relationships/tags" Target="../tags/tag44.xml"/><Relationship Id="rId15" Type="http://schemas.openxmlformats.org/officeDocument/2006/relationships/image" Target="../media/image50.jpeg"/><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image" Target="../media/image4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p:cNvSpPr txBox="1">
            <a:spLocks/>
          </p:cNvSpPr>
          <p:nvPr/>
        </p:nvSpPr>
        <p:spPr>
          <a:xfrm>
            <a:off x="379915" y="5562600"/>
            <a:ext cx="9907193" cy="464702"/>
          </a:xfrm>
          <a:prstGeom prst="rect">
            <a:avLst/>
          </a:prstGeom>
          <a:noFill/>
          <a:ln w="12700" cap="flat" cmpd="sng" algn="ctr">
            <a:noFill/>
            <a:prstDash val="solid"/>
            <a:miter lim="800000"/>
          </a:ln>
          <a:effectLst/>
        </p:spPr>
        <p:txBody>
          <a:bodyPr vert="horz" lIns="0" tIns="0" rIns="0" bIns="0" rtlCol="0" anchor="t">
            <a:normAutofit/>
          </a:bodyPr>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kern="1200" dirty="0">
                <a:solidFill>
                  <a:srgbClr val="0070A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June 2019 v3.3</a:t>
            </a:r>
          </a:p>
        </p:txBody>
      </p:sp>
      <p:grpSp>
        <p:nvGrpSpPr>
          <p:cNvPr id="7" name="Group_Sticker"/>
          <p:cNvGrpSpPr/>
          <p:nvPr/>
        </p:nvGrpSpPr>
        <p:grpSpPr>
          <a:xfrm>
            <a:off x="7818989" y="6477000"/>
            <a:ext cx="2471831" cy="251301"/>
            <a:chOff x="6725691" y="3873986"/>
            <a:chExt cx="2471831" cy="251301"/>
          </a:xfrm>
        </p:grpSpPr>
        <p:sp>
          <p:nvSpPr>
            <p:cNvPr id="8" name="TextBox 7"/>
            <p:cNvSpPr txBox="1"/>
            <p:nvPr/>
          </p:nvSpPr>
          <p:spPr>
            <a:xfrm>
              <a:off x="6725691" y="3879066"/>
              <a:ext cx="2471831" cy="246221"/>
            </a:xfrm>
            <a:prstGeom prst="rect">
              <a:avLst/>
            </a:prstGeom>
            <a:noFill/>
          </p:spPr>
          <p:txBody>
            <a:bodyPr vert="horz" wrap="none" lIns="0" rIns="0" rtlCol="0" anchor="ctr">
              <a:spAutoFit/>
            </a:bodyPr>
            <a:lstStyle/>
            <a:p>
              <a:pPr algn="ctr"/>
              <a:r>
                <a:rPr lang="en-US" sz="1000" b="1" dirty="0">
                  <a:solidFill>
                    <a:srgbClr val="FF0000"/>
                  </a:solidFill>
                </a:rPr>
                <a:t>PLEASE WATCH AS A SLIDE SHOW</a:t>
              </a:r>
            </a:p>
          </p:txBody>
        </p:sp>
        <p:cxnSp>
          <p:nvCxnSpPr>
            <p:cNvPr id="9" name="Straight Connector 8"/>
            <p:cNvCxnSpPr/>
            <p:nvPr/>
          </p:nvCxnSpPr>
          <p:spPr>
            <a:xfrm>
              <a:off x="6854732" y="3873986"/>
              <a:ext cx="2213748" cy="1588"/>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854732" y="4117667"/>
              <a:ext cx="2213748" cy="1588"/>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grpSp>
      <p:sp>
        <p:nvSpPr>
          <p:cNvPr id="11" name="Rectangle 6">
            <a:extLst>
              <a:ext uri="{FF2B5EF4-FFF2-40B4-BE49-F238E27FC236}">
                <a16:creationId xmlns:a16="http://schemas.microsoft.com/office/drawing/2014/main" id="{414D0634-D5DE-42AA-95A3-4CDD7CECDE43}"/>
              </a:ext>
            </a:extLst>
          </p:cNvPr>
          <p:cNvSpPr txBox="1">
            <a:spLocks noChangeArrowheads="1"/>
          </p:cNvSpPr>
          <p:nvPr/>
        </p:nvSpPr>
        <p:spPr>
          <a:xfrm>
            <a:off x="407989" y="3068962"/>
            <a:ext cx="4967932" cy="720725"/>
          </a:xfrm>
          <a:prstGeom prst="rect">
            <a:avLst/>
          </a:prstGeom>
          <a:noFill/>
          <a:ln w="12700" cap="flat" cmpd="sng" algn="ctr">
            <a:noFill/>
            <a:prstDash val="solid"/>
            <a:miter lim="800000"/>
          </a:ln>
          <a:effectLst/>
        </p:spPr>
        <p:txBody>
          <a:bodyPr vert="horz" lIns="0" tIns="0" rIns="0" bIns="0" rtlCol="0" anchor="t">
            <a:noAutofit/>
          </a:bodyPr>
          <a:lstStyle>
            <a:lvl1pPr algn="l" defTabSz="914400" rtl="0" eaLnBrk="1" latinLnBrk="0" hangingPunct="1">
              <a:lnSpc>
                <a:spcPts val="3000"/>
              </a:lnSpc>
              <a:spcBef>
                <a:spcPct val="0"/>
              </a:spcBef>
              <a:buNone/>
              <a:defRPr lang="en-US" sz="2600" b="0" kern="1200" dirty="0">
                <a:solidFill>
                  <a:srgbClr val="0070AD"/>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800" b="1" dirty="0"/>
              <a:t>How We Deliver</a:t>
            </a:r>
            <a:br>
              <a:rPr lang="en-US" sz="2800" b="1" dirty="0"/>
            </a:br>
            <a:br>
              <a:rPr lang="en-US" sz="2800" b="1" dirty="0"/>
            </a:br>
            <a:r>
              <a:rPr lang="en-US" sz="2800" b="1" dirty="0"/>
              <a:t>Day 2</a:t>
            </a:r>
            <a:br>
              <a:rPr lang="en-US" sz="2800" b="1" dirty="0"/>
            </a:br>
            <a:r>
              <a:rPr lang="en-US" sz="1600" dirty="0"/>
              <a:t>Capgemini America Inc.</a:t>
            </a:r>
            <a:br>
              <a:rPr lang="en-US" sz="1600" dirty="0"/>
            </a:br>
            <a:r>
              <a:rPr lang="en-US" sz="1600" dirty="0"/>
              <a:t>Financial Services Strategic Business Unit</a:t>
            </a:r>
            <a:endParaRPr lang="en-US" sz="1600" b="1" dirty="0"/>
          </a:p>
        </p:txBody>
      </p:sp>
    </p:spTree>
    <p:extLst>
      <p:ext uri="{BB962C8B-B14F-4D97-AF65-F5344CB8AC3E}">
        <p14:creationId xmlns:p14="http://schemas.microsoft.com/office/powerpoint/2010/main" val="268736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j-lt"/>
              </a:rPr>
              <a:t>Meeting Dos and Don’ts</a:t>
            </a:r>
          </a:p>
        </p:txBody>
      </p:sp>
      <p:sp>
        <p:nvSpPr>
          <p:cNvPr id="3" name="Rectangle 23"/>
          <p:cNvSpPr>
            <a:spLocks noChangeArrowheads="1"/>
          </p:cNvSpPr>
          <p:nvPr/>
        </p:nvSpPr>
        <p:spPr bwMode="auto">
          <a:xfrm>
            <a:off x="1754188" y="1463582"/>
            <a:ext cx="4203700" cy="3794218"/>
          </a:xfrm>
          <a:prstGeom prst="rect">
            <a:avLst/>
          </a:prstGeom>
          <a:solidFill>
            <a:schemeClr val="bg1"/>
          </a:solidFill>
          <a:ln w="19050" algn="ctr">
            <a:solidFill>
              <a:schemeClr val="accent1"/>
            </a:solidFill>
            <a:miter lim="800000"/>
            <a:headEnd/>
            <a:tailEnd/>
          </a:ln>
        </p:spPr>
        <p:txBody>
          <a:bodyPr lIns="90488" tIns="45720" rIns="90488" bIns="44450"/>
          <a:lstStyle/>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Participate openly</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Focus on the problem, not the person</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Listen actively to what others have to say</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Rephrase and summarize contributions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Take a "how to do it" rather than "why do it" attitude</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Be positive… no idea is a bad idea</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Headline issues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Build on others' ideas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Stick to the agenda and to time contract</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One meeting at a time</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Make it enjoyable </a:t>
            </a:r>
            <a:r>
              <a:rPr lang="en-US" sz="1400" dirty="0">
                <a:latin typeface="+mn-lt"/>
              </a:rPr>
              <a:t>for everyone</a:t>
            </a:r>
            <a:endParaRPr lang="en-GB" sz="1400" dirty="0">
              <a:latin typeface="+mn-lt"/>
            </a:endParaRPr>
          </a:p>
        </p:txBody>
      </p:sp>
      <p:sp>
        <p:nvSpPr>
          <p:cNvPr id="4" name="Rectangle 5"/>
          <p:cNvSpPr>
            <a:spLocks noChangeArrowheads="1"/>
          </p:cNvSpPr>
          <p:nvPr/>
        </p:nvSpPr>
        <p:spPr bwMode="auto">
          <a:xfrm>
            <a:off x="1752600" y="996950"/>
            <a:ext cx="4207379" cy="457200"/>
          </a:xfrm>
          <a:prstGeom prst="rect">
            <a:avLst/>
          </a:prstGeom>
          <a:solidFill>
            <a:schemeClr val="accent1"/>
          </a:solidFill>
          <a:ln w="19050">
            <a:solidFill>
              <a:schemeClr val="accent1"/>
            </a:solidFill>
            <a:miter lim="800000"/>
            <a:headEnd/>
            <a:tailEnd/>
          </a:ln>
        </p:spPr>
        <p:txBody>
          <a:bodyPr lIns="63500" tIns="26988" rIns="63500" bIns="26988" anchor="ctr">
            <a:noAutofit/>
          </a:bodyPr>
          <a:lstStyle/>
          <a:p>
            <a:pPr defTabSz="915988">
              <a:lnSpc>
                <a:spcPct val="100000"/>
              </a:lnSpc>
            </a:pPr>
            <a:r>
              <a:rPr lang="en-US" sz="1400" dirty="0">
                <a:solidFill>
                  <a:schemeClr val="bg1"/>
                </a:solidFill>
                <a:latin typeface="+mn-lt"/>
              </a:rPr>
              <a:t>DO</a:t>
            </a:r>
            <a:endParaRPr lang="en-GB" sz="1400" dirty="0">
              <a:solidFill>
                <a:schemeClr val="bg1"/>
              </a:solidFill>
              <a:latin typeface="+mn-lt"/>
            </a:endParaRPr>
          </a:p>
        </p:txBody>
      </p:sp>
      <p:sp>
        <p:nvSpPr>
          <p:cNvPr id="5" name="Rectangle 23"/>
          <p:cNvSpPr>
            <a:spLocks noChangeArrowheads="1"/>
          </p:cNvSpPr>
          <p:nvPr/>
        </p:nvSpPr>
        <p:spPr bwMode="auto">
          <a:xfrm>
            <a:off x="6235702" y="1463582"/>
            <a:ext cx="4203700" cy="3794218"/>
          </a:xfrm>
          <a:prstGeom prst="rect">
            <a:avLst/>
          </a:prstGeom>
          <a:solidFill>
            <a:schemeClr val="bg1"/>
          </a:solidFill>
          <a:ln w="19050" algn="ctr">
            <a:solidFill>
              <a:schemeClr val="accent4"/>
            </a:solidFill>
            <a:miter lim="800000"/>
            <a:headEnd/>
            <a:tailEnd/>
          </a:ln>
        </p:spPr>
        <p:txBody>
          <a:bodyPr lIns="90488" tIns="45720" rIns="90488" bIns="44450"/>
          <a:lstStyle/>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Come with a ‘hidden agenda’</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Have side conversations or meetings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Ramble</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Lob grenades or launch missiles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Look for the "fatal flaw"</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Violate time contracts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Drag participants into "lose-lose” situations</a:t>
            </a:r>
            <a:endParaRPr lang="en-GB" sz="1400" b="0" dirty="0">
              <a:latin typeface="+mn-lt"/>
            </a:endParaRPr>
          </a:p>
        </p:txBody>
      </p:sp>
      <p:sp>
        <p:nvSpPr>
          <p:cNvPr id="6" name="Rectangle 5"/>
          <p:cNvSpPr>
            <a:spLocks noChangeArrowheads="1"/>
          </p:cNvSpPr>
          <p:nvPr/>
        </p:nvSpPr>
        <p:spPr bwMode="auto">
          <a:xfrm>
            <a:off x="6234114" y="996950"/>
            <a:ext cx="4207379" cy="457200"/>
          </a:xfrm>
          <a:prstGeom prst="rect">
            <a:avLst/>
          </a:prstGeom>
          <a:solidFill>
            <a:schemeClr val="accent4"/>
          </a:solidFill>
          <a:ln w="19050">
            <a:solidFill>
              <a:schemeClr val="accent4"/>
            </a:solidFill>
            <a:miter lim="800000"/>
            <a:headEnd/>
            <a:tailEnd/>
          </a:ln>
        </p:spPr>
        <p:txBody>
          <a:bodyPr lIns="63500" tIns="26988" rIns="63500" bIns="26988" anchor="ctr">
            <a:noAutofit/>
          </a:bodyPr>
          <a:lstStyle/>
          <a:p>
            <a:pPr defTabSz="915988">
              <a:lnSpc>
                <a:spcPct val="100000"/>
              </a:lnSpc>
            </a:pPr>
            <a:r>
              <a:rPr lang="en-US" sz="1400" dirty="0">
                <a:solidFill>
                  <a:schemeClr val="bg1"/>
                </a:solidFill>
                <a:latin typeface="+mn-lt"/>
              </a:rPr>
              <a:t>DON’T</a:t>
            </a:r>
            <a:endParaRPr lang="en-GB" sz="1400" dirty="0">
              <a:solidFill>
                <a:schemeClr val="bg1"/>
              </a:solidFill>
              <a:latin typeface="+mn-lt"/>
            </a:endParaRPr>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j-lt"/>
              </a:rPr>
              <a:t>Meeting Hints and Tips</a:t>
            </a:r>
          </a:p>
        </p:txBody>
      </p:sp>
      <p:sp>
        <p:nvSpPr>
          <p:cNvPr id="5" name="Rectangle 23"/>
          <p:cNvSpPr>
            <a:spLocks noChangeArrowheads="1"/>
          </p:cNvSpPr>
          <p:nvPr/>
        </p:nvSpPr>
        <p:spPr bwMode="auto">
          <a:xfrm>
            <a:off x="3508878" y="2438400"/>
            <a:ext cx="4203700" cy="2346418"/>
          </a:xfrm>
          <a:prstGeom prst="rect">
            <a:avLst/>
          </a:prstGeom>
          <a:solidFill>
            <a:schemeClr val="bg1"/>
          </a:solidFill>
          <a:ln w="19050" algn="ctr">
            <a:solidFill>
              <a:schemeClr val="accent1"/>
            </a:solidFill>
            <a:miter lim="800000"/>
            <a:headEnd/>
            <a:tailEnd/>
          </a:ln>
        </p:spPr>
        <p:txBody>
          <a:bodyPr lIns="90488" tIns="45720" rIns="90488" bIns="44450"/>
          <a:lstStyle/>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Be yourself, but keep up your consulting guard at all times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Review the setting and ensure discretion - it is not wise to have a confidential conversation in the middle of a crowd</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Be aware of your body language </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400" b="0" dirty="0">
                <a:latin typeface="+mn-lt"/>
              </a:rPr>
              <a:t>Develop a highly tuned ability to balance business and social conversation</a:t>
            </a:r>
            <a:endParaRPr lang="en-GB" sz="1400" b="0" dirty="0">
              <a:latin typeface="+mn-lt"/>
            </a:endParaRPr>
          </a:p>
        </p:txBody>
      </p:sp>
      <p:sp>
        <p:nvSpPr>
          <p:cNvPr id="6" name="Rectangle 5"/>
          <p:cNvSpPr>
            <a:spLocks noChangeArrowheads="1"/>
          </p:cNvSpPr>
          <p:nvPr/>
        </p:nvSpPr>
        <p:spPr bwMode="auto">
          <a:xfrm>
            <a:off x="3505200" y="1981200"/>
            <a:ext cx="4207378" cy="457200"/>
          </a:xfrm>
          <a:prstGeom prst="rect">
            <a:avLst/>
          </a:prstGeom>
          <a:solidFill>
            <a:schemeClr val="accent1"/>
          </a:solidFill>
          <a:ln w="19050">
            <a:solidFill>
              <a:schemeClr val="accent1"/>
            </a:solidFill>
            <a:miter lim="800000"/>
            <a:headEnd/>
            <a:tailEnd/>
          </a:ln>
        </p:spPr>
        <p:txBody>
          <a:bodyPr lIns="63500" tIns="26988" rIns="63500" bIns="26988" anchor="ctr">
            <a:noAutofit/>
          </a:bodyPr>
          <a:lstStyle/>
          <a:p>
            <a:pPr defTabSz="915988">
              <a:lnSpc>
                <a:spcPct val="100000"/>
              </a:lnSpc>
            </a:pPr>
            <a:r>
              <a:rPr lang="en-US" sz="1400" dirty="0">
                <a:solidFill>
                  <a:schemeClr val="bg1"/>
                </a:solidFill>
                <a:latin typeface="+mn-lt"/>
              </a:rPr>
              <a:t>Hints and tips</a:t>
            </a:r>
            <a:endParaRPr lang="en-GB" sz="1400" dirty="0">
              <a:solidFill>
                <a:schemeClr val="bg1"/>
              </a:solidFill>
              <a:latin typeface="+mn-lt"/>
            </a:endParaRPr>
          </a:p>
        </p:txBody>
      </p:sp>
      <p:sp>
        <p:nvSpPr>
          <p:cNvPr id="7" name="AutoShape 9"/>
          <p:cNvSpPr>
            <a:spLocks noChangeArrowheads="1"/>
          </p:cNvSpPr>
          <p:nvPr/>
        </p:nvSpPr>
        <p:spPr bwMode="auto">
          <a:xfrm>
            <a:off x="1752600" y="5827594"/>
            <a:ext cx="8686800" cy="453196"/>
          </a:xfrm>
          <a:prstGeom prst="roundRect">
            <a:avLst>
              <a:gd name="adj" fmla="val 50000"/>
            </a:avLst>
          </a:prstGeom>
          <a:solidFill>
            <a:srgbClr val="EE7D11"/>
          </a:solidFill>
          <a:ln w="6350">
            <a:solidFill>
              <a:srgbClr val="EE7D11"/>
            </a:solidFill>
            <a:miter lim="800000"/>
            <a:headEnd/>
            <a:tailEnd/>
          </a:ln>
          <a:effectLst/>
        </p:spPr>
        <p:txBody>
          <a:bodyPr wrap="square" lIns="45720" rIns="45720" anchor="ctr" anchorCtr="0"/>
          <a:lstStyle/>
          <a:p>
            <a:pPr algn="ctr">
              <a:lnSpc>
                <a:spcPct val="100000"/>
              </a:lnSpc>
            </a:pPr>
            <a:r>
              <a:rPr lang="en-US" sz="1400" dirty="0">
                <a:solidFill>
                  <a:schemeClr val="bg1"/>
                </a:solidFill>
              </a:rPr>
              <a:t>Maintain your consulting guard at all times</a:t>
            </a:r>
            <a:endParaRPr lang="en-GB" sz="1400" dirty="0">
              <a:solidFill>
                <a:schemeClr val="bg1"/>
              </a:solidFill>
            </a:endParaRP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a:bodyPr>
          <a:lstStyle/>
          <a:p>
            <a:r>
              <a:rPr lang="en-US" b="1" dirty="0"/>
              <a:t>Capgemini Consulting Guard</a:t>
            </a:r>
          </a:p>
        </p:txBody>
      </p:sp>
    </p:spTree>
    <p:extLst>
      <p:ext uri="{BB962C8B-B14F-4D97-AF65-F5344CB8AC3E}">
        <p14:creationId xmlns:p14="http://schemas.microsoft.com/office/powerpoint/2010/main" val="69435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0105365" y="5107577"/>
            <a:ext cx="1464571" cy="1747812"/>
          </a:xfrm>
          <a:custGeom>
            <a:avLst/>
            <a:gdLst>
              <a:gd name="connsiteX0" fmla="*/ 856527 w 5185458"/>
              <a:gd name="connsiteY0" fmla="*/ 0 h 1169043"/>
              <a:gd name="connsiteX1" fmla="*/ 972273 w 5185458"/>
              <a:gd name="connsiteY1" fmla="*/ 266217 h 1169043"/>
              <a:gd name="connsiteX2" fmla="*/ 902825 w 5185458"/>
              <a:gd name="connsiteY2" fmla="*/ 428263 h 1169043"/>
              <a:gd name="connsiteX3" fmla="*/ 763929 w 5185458"/>
              <a:gd name="connsiteY3" fmla="*/ 960698 h 1169043"/>
              <a:gd name="connsiteX4" fmla="*/ 5185458 w 5185458"/>
              <a:gd name="connsiteY4" fmla="*/ 1169043 h 1169043"/>
              <a:gd name="connsiteX5" fmla="*/ 92597 w 5185458"/>
              <a:gd name="connsiteY5" fmla="*/ 1018572 h 1169043"/>
              <a:gd name="connsiteX6" fmla="*/ 0 w 5185458"/>
              <a:gd name="connsiteY6" fmla="*/ 46298 h 1169043"/>
              <a:gd name="connsiteX7" fmla="*/ 856527 w 5185458"/>
              <a:gd name="connsiteY7" fmla="*/ 0 h 1169043"/>
              <a:gd name="connsiteX0" fmla="*/ 856527 w 972273"/>
              <a:gd name="connsiteY0" fmla="*/ 0 h 1018572"/>
              <a:gd name="connsiteX1" fmla="*/ 972273 w 972273"/>
              <a:gd name="connsiteY1" fmla="*/ 266217 h 1018572"/>
              <a:gd name="connsiteX2" fmla="*/ 902825 w 972273"/>
              <a:gd name="connsiteY2" fmla="*/ 428263 h 1018572"/>
              <a:gd name="connsiteX3" fmla="*/ 763929 w 972273"/>
              <a:gd name="connsiteY3" fmla="*/ 960698 h 1018572"/>
              <a:gd name="connsiteX4" fmla="*/ 92597 w 972273"/>
              <a:gd name="connsiteY4" fmla="*/ 1018572 h 1018572"/>
              <a:gd name="connsiteX5" fmla="*/ 0 w 972273"/>
              <a:gd name="connsiteY5" fmla="*/ 46298 h 1018572"/>
              <a:gd name="connsiteX6" fmla="*/ 856527 w 972273"/>
              <a:gd name="connsiteY6" fmla="*/ 0 h 1018572"/>
              <a:gd name="connsiteX0" fmla="*/ 856527 w 972273"/>
              <a:gd name="connsiteY0" fmla="*/ 0 h 1053295"/>
              <a:gd name="connsiteX1" fmla="*/ 972273 w 972273"/>
              <a:gd name="connsiteY1" fmla="*/ 266217 h 1053295"/>
              <a:gd name="connsiteX2" fmla="*/ 902825 w 972273"/>
              <a:gd name="connsiteY2" fmla="*/ 428263 h 1053295"/>
              <a:gd name="connsiteX3" fmla="*/ 763929 w 972273"/>
              <a:gd name="connsiteY3" fmla="*/ 1053295 h 1053295"/>
              <a:gd name="connsiteX4" fmla="*/ 92597 w 972273"/>
              <a:gd name="connsiteY4" fmla="*/ 1018572 h 1053295"/>
              <a:gd name="connsiteX5" fmla="*/ 0 w 972273"/>
              <a:gd name="connsiteY5" fmla="*/ 46298 h 1053295"/>
              <a:gd name="connsiteX6" fmla="*/ 856527 w 972273"/>
              <a:gd name="connsiteY6" fmla="*/ 0 h 1053295"/>
              <a:gd name="connsiteX0" fmla="*/ 856527 w 972273"/>
              <a:gd name="connsiteY0" fmla="*/ 0 h 1022815"/>
              <a:gd name="connsiteX1" fmla="*/ 972273 w 972273"/>
              <a:gd name="connsiteY1" fmla="*/ 266217 h 1022815"/>
              <a:gd name="connsiteX2" fmla="*/ 902825 w 972273"/>
              <a:gd name="connsiteY2" fmla="*/ 428263 h 1022815"/>
              <a:gd name="connsiteX3" fmla="*/ 763929 w 972273"/>
              <a:gd name="connsiteY3" fmla="*/ 1022815 h 1022815"/>
              <a:gd name="connsiteX4" fmla="*/ 92597 w 972273"/>
              <a:gd name="connsiteY4" fmla="*/ 1018572 h 1022815"/>
              <a:gd name="connsiteX5" fmla="*/ 0 w 972273"/>
              <a:gd name="connsiteY5" fmla="*/ 46298 h 1022815"/>
              <a:gd name="connsiteX6" fmla="*/ 856527 w 972273"/>
              <a:gd name="connsiteY6" fmla="*/ 0 h 1022815"/>
              <a:gd name="connsiteX0" fmla="*/ 856527 w 972273"/>
              <a:gd name="connsiteY0" fmla="*/ 0 h 1022815"/>
              <a:gd name="connsiteX1" fmla="*/ 972273 w 972273"/>
              <a:gd name="connsiteY1" fmla="*/ 266217 h 1022815"/>
              <a:gd name="connsiteX2" fmla="*/ 821545 w 972273"/>
              <a:gd name="connsiteY2" fmla="*/ 550183 h 1022815"/>
              <a:gd name="connsiteX3" fmla="*/ 763929 w 972273"/>
              <a:gd name="connsiteY3" fmla="*/ 1022815 h 1022815"/>
              <a:gd name="connsiteX4" fmla="*/ 92597 w 972273"/>
              <a:gd name="connsiteY4" fmla="*/ 1018572 h 1022815"/>
              <a:gd name="connsiteX5" fmla="*/ 0 w 972273"/>
              <a:gd name="connsiteY5" fmla="*/ 46298 h 1022815"/>
              <a:gd name="connsiteX6" fmla="*/ 856527 w 972273"/>
              <a:gd name="connsiteY6" fmla="*/ 0 h 1022815"/>
              <a:gd name="connsiteX0" fmla="*/ 856527 w 972273"/>
              <a:gd name="connsiteY0" fmla="*/ 0 h 1027895"/>
              <a:gd name="connsiteX1" fmla="*/ 972273 w 972273"/>
              <a:gd name="connsiteY1" fmla="*/ 266217 h 1027895"/>
              <a:gd name="connsiteX2" fmla="*/ 821545 w 972273"/>
              <a:gd name="connsiteY2" fmla="*/ 550183 h 1027895"/>
              <a:gd name="connsiteX3" fmla="*/ 702969 w 972273"/>
              <a:gd name="connsiteY3" fmla="*/ 1027895 h 1027895"/>
              <a:gd name="connsiteX4" fmla="*/ 92597 w 972273"/>
              <a:gd name="connsiteY4" fmla="*/ 1018572 h 1027895"/>
              <a:gd name="connsiteX5" fmla="*/ 0 w 972273"/>
              <a:gd name="connsiteY5" fmla="*/ 46298 h 1027895"/>
              <a:gd name="connsiteX6" fmla="*/ 856527 w 972273"/>
              <a:gd name="connsiteY6" fmla="*/ 0 h 1027895"/>
              <a:gd name="connsiteX0" fmla="*/ 856527 w 972273"/>
              <a:gd name="connsiteY0" fmla="*/ 0 h 1027895"/>
              <a:gd name="connsiteX1" fmla="*/ 972273 w 972273"/>
              <a:gd name="connsiteY1" fmla="*/ 266217 h 1027895"/>
              <a:gd name="connsiteX2" fmla="*/ 821545 w 972273"/>
              <a:gd name="connsiteY2" fmla="*/ 550183 h 1027895"/>
              <a:gd name="connsiteX3" fmla="*/ 702969 w 972273"/>
              <a:gd name="connsiteY3" fmla="*/ 1027895 h 1027895"/>
              <a:gd name="connsiteX4" fmla="*/ 92597 w 972273"/>
              <a:gd name="connsiteY4" fmla="*/ 1018572 h 1027895"/>
              <a:gd name="connsiteX5" fmla="*/ 0 w 972273"/>
              <a:gd name="connsiteY5" fmla="*/ 46298 h 1027895"/>
              <a:gd name="connsiteX6" fmla="*/ 856527 w 972273"/>
              <a:gd name="connsiteY6" fmla="*/ 0 h 1027895"/>
              <a:gd name="connsiteX0" fmla="*/ 846367 w 972273"/>
              <a:gd name="connsiteY0" fmla="*/ 0 h 1119335"/>
              <a:gd name="connsiteX1" fmla="*/ 972273 w 972273"/>
              <a:gd name="connsiteY1" fmla="*/ 357657 h 1119335"/>
              <a:gd name="connsiteX2" fmla="*/ 821545 w 972273"/>
              <a:gd name="connsiteY2" fmla="*/ 641623 h 1119335"/>
              <a:gd name="connsiteX3" fmla="*/ 702969 w 972273"/>
              <a:gd name="connsiteY3" fmla="*/ 1119335 h 1119335"/>
              <a:gd name="connsiteX4" fmla="*/ 92597 w 972273"/>
              <a:gd name="connsiteY4" fmla="*/ 1110012 h 1119335"/>
              <a:gd name="connsiteX5" fmla="*/ 0 w 972273"/>
              <a:gd name="connsiteY5" fmla="*/ 137738 h 1119335"/>
              <a:gd name="connsiteX6" fmla="*/ 846367 w 972273"/>
              <a:gd name="connsiteY6" fmla="*/ 0 h 1119335"/>
              <a:gd name="connsiteX0" fmla="*/ 846367 w 926553"/>
              <a:gd name="connsiteY0" fmla="*/ 0 h 1119335"/>
              <a:gd name="connsiteX1" fmla="*/ 926553 w 926553"/>
              <a:gd name="connsiteY1" fmla="*/ 347497 h 1119335"/>
              <a:gd name="connsiteX2" fmla="*/ 821545 w 926553"/>
              <a:gd name="connsiteY2" fmla="*/ 641623 h 1119335"/>
              <a:gd name="connsiteX3" fmla="*/ 702969 w 926553"/>
              <a:gd name="connsiteY3" fmla="*/ 1119335 h 1119335"/>
              <a:gd name="connsiteX4" fmla="*/ 92597 w 926553"/>
              <a:gd name="connsiteY4" fmla="*/ 1110012 h 1119335"/>
              <a:gd name="connsiteX5" fmla="*/ 0 w 926553"/>
              <a:gd name="connsiteY5" fmla="*/ 137738 h 1119335"/>
              <a:gd name="connsiteX6" fmla="*/ 846367 w 926553"/>
              <a:gd name="connsiteY6" fmla="*/ 0 h 1119335"/>
              <a:gd name="connsiteX0" fmla="*/ 846367 w 937942"/>
              <a:gd name="connsiteY0" fmla="*/ 0 h 1119335"/>
              <a:gd name="connsiteX1" fmla="*/ 926553 w 937942"/>
              <a:gd name="connsiteY1" fmla="*/ 347497 h 1119335"/>
              <a:gd name="connsiteX2" fmla="*/ 821545 w 937942"/>
              <a:gd name="connsiteY2" fmla="*/ 641623 h 1119335"/>
              <a:gd name="connsiteX3" fmla="*/ 702969 w 937942"/>
              <a:gd name="connsiteY3" fmla="*/ 1119335 h 1119335"/>
              <a:gd name="connsiteX4" fmla="*/ 92597 w 937942"/>
              <a:gd name="connsiteY4" fmla="*/ 1110012 h 1119335"/>
              <a:gd name="connsiteX5" fmla="*/ 0 w 937942"/>
              <a:gd name="connsiteY5" fmla="*/ 137738 h 1119335"/>
              <a:gd name="connsiteX6" fmla="*/ 846367 w 937942"/>
              <a:gd name="connsiteY6" fmla="*/ 0 h 111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942" h="1119335">
                <a:moveTo>
                  <a:pt x="846367" y="0"/>
                </a:moveTo>
                <a:cubicBezTo>
                  <a:pt x="873096" y="115832"/>
                  <a:pt x="970944" y="58945"/>
                  <a:pt x="926553" y="347497"/>
                </a:cubicBezTo>
                <a:lnTo>
                  <a:pt x="821545" y="641623"/>
                </a:lnTo>
                <a:cubicBezTo>
                  <a:pt x="782020" y="800860"/>
                  <a:pt x="696774" y="899138"/>
                  <a:pt x="702969" y="1119335"/>
                </a:cubicBezTo>
                <a:lnTo>
                  <a:pt x="92597" y="1110012"/>
                </a:lnTo>
                <a:lnTo>
                  <a:pt x="0" y="137738"/>
                </a:lnTo>
                <a:lnTo>
                  <a:pt x="846367"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prstClr val="white"/>
              </a:solidFill>
            </a:endParaRPr>
          </a:p>
        </p:txBody>
      </p:sp>
      <p:sp>
        <p:nvSpPr>
          <p:cNvPr id="18" name="Rectangle 17"/>
          <p:cNvSpPr/>
          <p:nvPr/>
        </p:nvSpPr>
        <p:spPr>
          <a:xfrm>
            <a:off x="0" y="1781636"/>
            <a:ext cx="12192000" cy="37383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ounded Rectangle 4"/>
          <p:cNvSpPr/>
          <p:nvPr/>
        </p:nvSpPr>
        <p:spPr>
          <a:xfrm>
            <a:off x="3606111" y="1405796"/>
            <a:ext cx="8204889" cy="5010937"/>
          </a:xfrm>
          <a:prstGeom prst="roundRect">
            <a:avLst>
              <a:gd name="adj" fmla="val 515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prstClr val="white"/>
              </a:solidFill>
            </a:endParaRPr>
          </a:p>
        </p:txBody>
      </p:sp>
      <p:sp>
        <p:nvSpPr>
          <p:cNvPr id="107" name="Rounded Rectangle 106"/>
          <p:cNvSpPr/>
          <p:nvPr/>
        </p:nvSpPr>
        <p:spPr>
          <a:xfrm>
            <a:off x="3483174" y="1328581"/>
            <a:ext cx="8202414" cy="5010938"/>
          </a:xfrm>
          <a:prstGeom prst="roundRect">
            <a:avLst>
              <a:gd name="adj" fmla="val 538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prstClr val="white"/>
              </a:solidFill>
            </a:endParaRPr>
          </a:p>
        </p:txBody>
      </p:sp>
      <p:sp>
        <p:nvSpPr>
          <p:cNvPr id="4" name="Title 3"/>
          <p:cNvSpPr>
            <a:spLocks noGrp="1"/>
          </p:cNvSpPr>
          <p:nvPr>
            <p:ph type="title"/>
          </p:nvPr>
        </p:nvSpPr>
        <p:spPr/>
        <p:txBody>
          <a:bodyPr/>
          <a:lstStyle/>
          <a:p>
            <a:r>
              <a:rPr lang="en-US" sz="3200" dirty="0"/>
              <a:t>Who is a </a:t>
            </a:r>
            <a:r>
              <a:rPr lang="en-US" sz="3200" b="1" dirty="0"/>
              <a:t>Consultant?</a:t>
            </a:r>
            <a:endParaRPr lang="en-GB" sz="3200" b="1" dirty="0"/>
          </a:p>
        </p:txBody>
      </p:sp>
      <p:sp>
        <p:nvSpPr>
          <p:cNvPr id="13" name="Freeform 12"/>
          <p:cNvSpPr>
            <a:spLocks/>
          </p:cNvSpPr>
          <p:nvPr/>
        </p:nvSpPr>
        <p:spPr bwMode="auto">
          <a:xfrm>
            <a:off x="8339212" y="5840477"/>
            <a:ext cx="151488" cy="40398"/>
          </a:xfrm>
          <a:custGeom>
            <a:avLst/>
            <a:gdLst>
              <a:gd name="T0" fmla="*/ 16 w 18"/>
              <a:gd name="T1" fmla="*/ 1 h 5"/>
              <a:gd name="T2" fmla="*/ 2 w 18"/>
              <a:gd name="T3" fmla="*/ 1 h 5"/>
              <a:gd name="T4" fmla="*/ 2 w 18"/>
              <a:gd name="T5" fmla="*/ 3 h 5"/>
              <a:gd name="T6" fmla="*/ 17 w 18"/>
              <a:gd name="T7" fmla="*/ 3 h 5"/>
              <a:gd name="T8" fmla="*/ 16 w 18"/>
              <a:gd name="T9" fmla="*/ 1 h 5"/>
            </a:gdLst>
            <a:ahLst/>
            <a:cxnLst>
              <a:cxn ang="0">
                <a:pos x="T0" y="T1"/>
              </a:cxn>
              <a:cxn ang="0">
                <a:pos x="T2" y="T3"/>
              </a:cxn>
              <a:cxn ang="0">
                <a:pos x="T4" y="T5"/>
              </a:cxn>
              <a:cxn ang="0">
                <a:pos x="T6" y="T7"/>
              </a:cxn>
              <a:cxn ang="0">
                <a:pos x="T8" y="T9"/>
              </a:cxn>
            </a:cxnLst>
            <a:rect l="0" t="0" r="r" b="b"/>
            <a:pathLst>
              <a:path w="18" h="5">
                <a:moveTo>
                  <a:pt x="16" y="1"/>
                </a:moveTo>
                <a:cubicBezTo>
                  <a:pt x="12" y="3"/>
                  <a:pt x="6" y="1"/>
                  <a:pt x="2" y="1"/>
                </a:cubicBezTo>
                <a:cubicBezTo>
                  <a:pt x="0" y="1"/>
                  <a:pt x="0" y="3"/>
                  <a:pt x="2" y="3"/>
                </a:cubicBezTo>
                <a:cubicBezTo>
                  <a:pt x="7" y="3"/>
                  <a:pt x="12" y="5"/>
                  <a:pt x="17" y="3"/>
                </a:cubicBezTo>
                <a:cubicBezTo>
                  <a:pt x="18" y="2"/>
                  <a:pt x="17" y="0"/>
                  <a:pt x="16" y="1"/>
                </a:cubicBezTo>
                <a:close/>
              </a:path>
            </a:pathLst>
          </a:custGeom>
          <a:solidFill>
            <a:srgbClr val="FF9C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sp>
        <p:nvSpPr>
          <p:cNvPr id="14" name="Freeform 13"/>
          <p:cNvSpPr>
            <a:spLocks/>
          </p:cNvSpPr>
          <p:nvPr/>
        </p:nvSpPr>
        <p:spPr bwMode="auto">
          <a:xfrm>
            <a:off x="8228121" y="5764734"/>
            <a:ext cx="262579" cy="55547"/>
          </a:xfrm>
          <a:custGeom>
            <a:avLst/>
            <a:gdLst>
              <a:gd name="T0" fmla="*/ 2 w 31"/>
              <a:gd name="T1" fmla="*/ 4 h 7"/>
              <a:gd name="T2" fmla="*/ 30 w 31"/>
              <a:gd name="T3" fmla="*/ 5 h 7"/>
              <a:gd name="T4" fmla="*/ 29 w 31"/>
              <a:gd name="T5" fmla="*/ 3 h 7"/>
              <a:gd name="T6" fmla="*/ 2 w 31"/>
              <a:gd name="T7" fmla="*/ 2 h 7"/>
              <a:gd name="T8" fmla="*/ 2 w 31"/>
              <a:gd name="T9" fmla="*/ 4 h 7"/>
            </a:gdLst>
            <a:ahLst/>
            <a:cxnLst>
              <a:cxn ang="0">
                <a:pos x="T0" y="T1"/>
              </a:cxn>
              <a:cxn ang="0">
                <a:pos x="T2" y="T3"/>
              </a:cxn>
              <a:cxn ang="0">
                <a:pos x="T4" y="T5"/>
              </a:cxn>
              <a:cxn ang="0">
                <a:pos x="T6" y="T7"/>
              </a:cxn>
              <a:cxn ang="0">
                <a:pos x="T8" y="T9"/>
              </a:cxn>
            </a:cxnLst>
            <a:rect l="0" t="0" r="r" b="b"/>
            <a:pathLst>
              <a:path w="31" h="7">
                <a:moveTo>
                  <a:pt x="2" y="4"/>
                </a:moveTo>
                <a:cubicBezTo>
                  <a:pt x="11" y="3"/>
                  <a:pt x="20" y="7"/>
                  <a:pt x="30" y="5"/>
                </a:cubicBezTo>
                <a:cubicBezTo>
                  <a:pt x="31" y="5"/>
                  <a:pt x="30" y="3"/>
                  <a:pt x="29" y="3"/>
                </a:cubicBezTo>
                <a:cubicBezTo>
                  <a:pt x="20" y="5"/>
                  <a:pt x="11" y="0"/>
                  <a:pt x="2" y="2"/>
                </a:cubicBezTo>
                <a:cubicBezTo>
                  <a:pt x="0" y="2"/>
                  <a:pt x="1" y="4"/>
                  <a:pt x="2" y="4"/>
                </a:cubicBezTo>
                <a:close/>
              </a:path>
            </a:pathLst>
          </a:custGeom>
          <a:solidFill>
            <a:srgbClr val="FF9C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sp>
        <p:nvSpPr>
          <p:cNvPr id="108" name="Rectangle 107"/>
          <p:cNvSpPr/>
          <p:nvPr/>
        </p:nvSpPr>
        <p:spPr>
          <a:xfrm>
            <a:off x="3836988" y="1600200"/>
            <a:ext cx="6939855" cy="44677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prstClr val="white"/>
              </a:solidFill>
            </a:endParaRPr>
          </a:p>
        </p:txBody>
      </p:sp>
      <p:sp>
        <p:nvSpPr>
          <p:cNvPr id="109" name="Oval 108"/>
          <p:cNvSpPr/>
          <p:nvPr/>
        </p:nvSpPr>
        <p:spPr>
          <a:xfrm>
            <a:off x="10974838" y="3550201"/>
            <a:ext cx="567698" cy="567698"/>
          </a:xfrm>
          <a:prstGeom prst="ellipse">
            <a:avLst/>
          </a:prstGeom>
          <a:solidFill>
            <a:schemeClr val="accent3"/>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dirty="0">
              <a:solidFill>
                <a:prstClr val="white"/>
              </a:solidFill>
            </a:endParaRPr>
          </a:p>
        </p:txBody>
      </p:sp>
      <p:grpSp>
        <p:nvGrpSpPr>
          <p:cNvPr id="116" name="Group 115"/>
          <p:cNvGrpSpPr/>
          <p:nvPr/>
        </p:nvGrpSpPr>
        <p:grpSpPr>
          <a:xfrm>
            <a:off x="3876591" y="1652355"/>
            <a:ext cx="4797192" cy="4352205"/>
            <a:chOff x="582687" y="1253173"/>
            <a:chExt cx="5543550" cy="5184775"/>
          </a:xfrm>
        </p:grpSpPr>
        <p:sp>
          <p:nvSpPr>
            <p:cNvPr id="7" name="Rounded Rectangle 6"/>
            <p:cNvSpPr/>
            <p:nvPr/>
          </p:nvSpPr>
          <p:spPr>
            <a:xfrm>
              <a:off x="582687" y="1253173"/>
              <a:ext cx="5543550" cy="5184775"/>
            </a:xfrm>
            <a:prstGeom prst="roundRect">
              <a:avLst>
                <a:gd name="adj" fmla="val 2602"/>
              </a:avLst>
            </a:prstGeom>
            <a:solidFill>
              <a:schemeClr val="bg1"/>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solidFill>
                  <a:prstClr val="white"/>
                </a:solidFill>
              </a:endParaRPr>
            </a:p>
          </p:txBody>
        </p:sp>
        <p:sp>
          <p:nvSpPr>
            <p:cNvPr id="8" name="Rounded Rectangle 7">
              <a:extLst>
                <a:ext uri="{FF2B5EF4-FFF2-40B4-BE49-F238E27FC236}">
                  <a16:creationId xmlns:a16="http://schemas.microsoft.com/office/drawing/2014/main" id="{815C169F-5691-4FDD-8C64-05EE67406C21}"/>
                </a:ext>
              </a:extLst>
            </p:cNvPr>
            <p:cNvSpPr/>
            <p:nvPr/>
          </p:nvSpPr>
          <p:spPr>
            <a:xfrm>
              <a:off x="3357252" y="1520565"/>
              <a:ext cx="2672114" cy="2116487"/>
            </a:xfrm>
            <a:prstGeom prst="roundRect">
              <a:avLst>
                <a:gd name="adj" fmla="val 10925"/>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45720"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69863" lvl="0" indent="-169863">
                <a:spcBef>
                  <a:spcPts val="600"/>
                </a:spcBef>
                <a:spcAft>
                  <a:spcPts val="1200"/>
                </a:spcAft>
                <a:buClr>
                  <a:srgbClr val="0070AD"/>
                </a:buClr>
                <a:buFont typeface="Wingdings" pitchFamily="2" charset="2"/>
                <a:buChar char="§"/>
                <a:defRPr/>
              </a:pPr>
              <a:r>
                <a:rPr lang="en-US" sz="1600" b="1" kern="0" dirty="0">
                  <a:solidFill>
                    <a:sysClr val="windowText" lastClr="000000"/>
                  </a:solidFill>
                </a:rPr>
                <a:t>Advise</a:t>
              </a:r>
              <a:r>
                <a:rPr lang="en-US" sz="1600" kern="0" dirty="0">
                  <a:solidFill>
                    <a:sysClr val="windowText" lastClr="000000"/>
                  </a:solidFill>
                </a:rPr>
                <a:t>: Apply specialist skills and knowledge to</a:t>
              </a:r>
              <a:br>
                <a:rPr lang="en-US" sz="1600" kern="0" dirty="0">
                  <a:solidFill>
                    <a:sysClr val="windowText" lastClr="000000"/>
                  </a:solidFill>
                </a:rPr>
              </a:br>
              <a:r>
                <a:rPr lang="en-US" sz="1600" kern="0" dirty="0">
                  <a:solidFill>
                    <a:sysClr val="windowText" lastClr="000000"/>
                  </a:solidFill>
                </a:rPr>
                <a:t>accelerate problem definition and solution development</a:t>
              </a:r>
            </a:p>
          </p:txBody>
        </p:sp>
        <p:sp>
          <p:nvSpPr>
            <p:cNvPr id="9" name="Rounded Rectangle 8">
              <a:extLst>
                <a:ext uri="{FF2B5EF4-FFF2-40B4-BE49-F238E27FC236}">
                  <a16:creationId xmlns:a16="http://schemas.microsoft.com/office/drawing/2014/main" id="{DB759E51-EAFA-4314-B9A3-833A87BDAD47}"/>
                </a:ext>
              </a:extLst>
            </p:cNvPr>
            <p:cNvSpPr/>
            <p:nvPr/>
          </p:nvSpPr>
          <p:spPr>
            <a:xfrm>
              <a:off x="745454" y="1512700"/>
              <a:ext cx="2549490" cy="2116487"/>
            </a:xfrm>
            <a:prstGeom prst="roundRect">
              <a:avLst>
                <a:gd name="adj" fmla="val 1040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45720"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69863" indent="-169863">
                <a:spcBef>
                  <a:spcPts val="600"/>
                </a:spcBef>
                <a:spcAft>
                  <a:spcPts val="1200"/>
                </a:spcAft>
                <a:buClr>
                  <a:schemeClr val="tx2"/>
                </a:buClr>
                <a:buFont typeface="Wingdings" pitchFamily="2" charset="2"/>
                <a:buChar char="§"/>
                <a:defRPr/>
              </a:pPr>
              <a:r>
                <a:rPr lang="en-US" sz="1600" b="1" kern="0" dirty="0">
                  <a:solidFill>
                    <a:schemeClr val="bg1"/>
                  </a:solidFill>
                </a:rPr>
                <a:t>Problem Solve</a:t>
              </a:r>
              <a:r>
                <a:rPr lang="en-US" sz="1600" kern="0" dirty="0">
                  <a:solidFill>
                    <a:schemeClr val="bg1"/>
                  </a:solidFill>
                </a:rPr>
                <a:t>: Analyze business issues and quickly understand such information</a:t>
              </a:r>
            </a:p>
          </p:txBody>
        </p:sp>
        <p:sp>
          <p:nvSpPr>
            <p:cNvPr id="10" name="Rounded Rectangle 9">
              <a:extLst>
                <a:ext uri="{FF2B5EF4-FFF2-40B4-BE49-F238E27FC236}">
                  <a16:creationId xmlns:a16="http://schemas.microsoft.com/office/drawing/2014/main" id="{C2806E5C-9B2F-4915-A3F2-3F170ABAA572}"/>
                </a:ext>
              </a:extLst>
            </p:cNvPr>
            <p:cNvSpPr/>
            <p:nvPr/>
          </p:nvSpPr>
          <p:spPr>
            <a:xfrm>
              <a:off x="693066" y="5621084"/>
              <a:ext cx="5321266" cy="661818"/>
            </a:xfrm>
            <a:prstGeom prst="roundRect">
              <a:avLst>
                <a:gd name="adj" fmla="val 57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45720"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Aft>
                  <a:spcPts val="600"/>
                </a:spcAft>
                <a:defRPr/>
              </a:pPr>
              <a:r>
                <a:rPr lang="en-AU" b="1" kern="0" dirty="0">
                  <a:solidFill>
                    <a:schemeClr val="bg1"/>
                  </a:solidFill>
                </a:rPr>
                <a:t>Deliver Excellence</a:t>
              </a:r>
            </a:p>
          </p:txBody>
        </p:sp>
        <p:sp>
          <p:nvSpPr>
            <p:cNvPr id="11" name="Isosceles Triangle 10">
              <a:extLst>
                <a:ext uri="{FF2B5EF4-FFF2-40B4-BE49-F238E27FC236}">
                  <a16:creationId xmlns:a16="http://schemas.microsoft.com/office/drawing/2014/main" id="{0E73A447-435D-4462-AAFD-9D3A81633AA2}"/>
                </a:ext>
              </a:extLst>
            </p:cNvPr>
            <p:cNvSpPr/>
            <p:nvPr/>
          </p:nvSpPr>
          <p:spPr>
            <a:xfrm rot="10800000">
              <a:off x="2570283" y="5326120"/>
              <a:ext cx="1596897" cy="202979"/>
            </a:xfrm>
            <a:prstGeom prst="triangle">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1400" dirty="0">
                <a:solidFill>
                  <a:prstClr val="white"/>
                </a:solidFill>
              </a:endParaRPr>
            </a:p>
          </p:txBody>
        </p:sp>
        <p:sp>
          <p:nvSpPr>
            <p:cNvPr id="12" name="Rounded Rectangle 11">
              <a:extLst>
                <a:ext uri="{FF2B5EF4-FFF2-40B4-BE49-F238E27FC236}">
                  <a16:creationId xmlns:a16="http://schemas.microsoft.com/office/drawing/2014/main" id="{C700AE36-69C5-44A4-9D6A-4E6FEB8E3CEE}"/>
                </a:ext>
              </a:extLst>
            </p:cNvPr>
            <p:cNvSpPr/>
            <p:nvPr/>
          </p:nvSpPr>
          <p:spPr>
            <a:xfrm>
              <a:off x="708099" y="3721172"/>
              <a:ext cx="5321266" cy="1529489"/>
            </a:xfrm>
            <a:prstGeom prst="roundRect">
              <a:avLst>
                <a:gd name="adj" fmla="val 102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45720" bIns="27432"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69863" lvl="0" indent="-169863">
                <a:spcBef>
                  <a:spcPts val="600"/>
                </a:spcBef>
                <a:spcAft>
                  <a:spcPts val="1200"/>
                </a:spcAft>
                <a:buClr>
                  <a:srgbClr val="0070AD"/>
                </a:buClr>
                <a:buFont typeface="Wingdings" pitchFamily="2" charset="2"/>
                <a:buChar char="§"/>
                <a:defRPr/>
              </a:pPr>
              <a:r>
                <a:rPr lang="en-US" sz="1600" b="1" kern="0" dirty="0">
                  <a:solidFill>
                    <a:schemeClr val="tx1"/>
                  </a:solidFill>
                </a:rPr>
                <a:t>Provide Customer </a:t>
              </a:r>
              <a:br>
                <a:rPr lang="en-US" sz="1600" b="1" kern="0" dirty="0">
                  <a:solidFill>
                    <a:schemeClr val="tx1"/>
                  </a:solidFill>
                </a:rPr>
              </a:br>
              <a:r>
                <a:rPr lang="en-US" sz="1600" b="1" kern="0" dirty="0">
                  <a:solidFill>
                    <a:schemeClr val="tx1"/>
                  </a:solidFill>
                </a:rPr>
                <a:t>Service</a:t>
              </a:r>
              <a:r>
                <a:rPr lang="en-US" sz="1600" kern="0" dirty="0">
                  <a:solidFill>
                    <a:schemeClr val="tx1"/>
                  </a:solidFill>
                </a:rPr>
                <a:t>: Managing expectations, honestly communicate project experiences effectively and build client relationships </a:t>
              </a:r>
            </a:p>
          </p:txBody>
        </p:sp>
      </p:grpSp>
      <p:grpSp>
        <p:nvGrpSpPr>
          <p:cNvPr id="110" name="Group 109"/>
          <p:cNvGrpSpPr/>
          <p:nvPr/>
        </p:nvGrpSpPr>
        <p:grpSpPr>
          <a:xfrm>
            <a:off x="8835651" y="3151750"/>
            <a:ext cx="1788605" cy="328077"/>
            <a:chOff x="7869126" y="5412754"/>
            <a:chExt cx="2327878" cy="426994"/>
          </a:xfrm>
        </p:grpSpPr>
        <p:sp>
          <p:nvSpPr>
            <p:cNvPr id="111" name="5-Point Star 110"/>
            <p:cNvSpPr/>
            <p:nvPr/>
          </p:nvSpPr>
          <p:spPr>
            <a:xfrm>
              <a:off x="7869126" y="5412754"/>
              <a:ext cx="426994" cy="426994"/>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dirty="0">
                <a:solidFill>
                  <a:prstClr val="white"/>
                </a:solidFill>
              </a:endParaRPr>
            </a:p>
          </p:txBody>
        </p:sp>
        <p:sp>
          <p:nvSpPr>
            <p:cNvPr id="112" name="5-Point Star 111"/>
            <p:cNvSpPr/>
            <p:nvPr/>
          </p:nvSpPr>
          <p:spPr>
            <a:xfrm>
              <a:off x="8344347" y="5412754"/>
              <a:ext cx="426994" cy="426994"/>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dirty="0">
                <a:solidFill>
                  <a:prstClr val="white"/>
                </a:solidFill>
              </a:endParaRPr>
            </a:p>
          </p:txBody>
        </p:sp>
        <p:sp>
          <p:nvSpPr>
            <p:cNvPr id="113" name="5-Point Star 112"/>
            <p:cNvSpPr/>
            <p:nvPr/>
          </p:nvSpPr>
          <p:spPr>
            <a:xfrm>
              <a:off x="8819568" y="5412754"/>
              <a:ext cx="426994" cy="426994"/>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dirty="0">
                <a:solidFill>
                  <a:prstClr val="white"/>
                </a:solidFill>
              </a:endParaRPr>
            </a:p>
          </p:txBody>
        </p:sp>
        <p:sp>
          <p:nvSpPr>
            <p:cNvPr id="114" name="5-Point Star 113"/>
            <p:cNvSpPr/>
            <p:nvPr/>
          </p:nvSpPr>
          <p:spPr>
            <a:xfrm>
              <a:off x="9294789" y="5412754"/>
              <a:ext cx="426994" cy="426994"/>
            </a:xfrm>
            <a:prstGeom prst="star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dirty="0">
                <a:solidFill>
                  <a:prstClr val="white"/>
                </a:solidFill>
              </a:endParaRPr>
            </a:p>
          </p:txBody>
        </p:sp>
        <p:sp>
          <p:nvSpPr>
            <p:cNvPr id="115" name="5-Point Star 114"/>
            <p:cNvSpPr/>
            <p:nvPr/>
          </p:nvSpPr>
          <p:spPr>
            <a:xfrm>
              <a:off x="9770010" y="5412754"/>
              <a:ext cx="426994" cy="426994"/>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dirty="0">
                <a:solidFill>
                  <a:prstClr val="white"/>
                </a:solidFill>
              </a:endParaRPr>
            </a:p>
          </p:txBody>
        </p:sp>
      </p:grpSp>
      <p:grpSp>
        <p:nvGrpSpPr>
          <p:cNvPr id="66" name="Group 65"/>
          <p:cNvGrpSpPr/>
          <p:nvPr/>
        </p:nvGrpSpPr>
        <p:grpSpPr>
          <a:xfrm>
            <a:off x="9249714" y="1715655"/>
            <a:ext cx="1183717" cy="1439522"/>
            <a:chOff x="4921740" y="3544869"/>
            <a:chExt cx="2160452" cy="2627331"/>
          </a:xfrm>
        </p:grpSpPr>
        <p:sp>
          <p:nvSpPr>
            <p:cNvPr id="72" name="Freeform 71"/>
            <p:cNvSpPr>
              <a:spLocks/>
            </p:cNvSpPr>
            <p:nvPr/>
          </p:nvSpPr>
          <p:spPr bwMode="auto">
            <a:xfrm>
              <a:off x="4921740" y="3544869"/>
              <a:ext cx="2160452" cy="2428222"/>
            </a:xfrm>
            <a:custGeom>
              <a:avLst/>
              <a:gdLst>
                <a:gd name="T0" fmla="*/ 19 w 284"/>
                <a:gd name="T1" fmla="*/ 66 h 319"/>
                <a:gd name="T2" fmla="*/ 0 w 284"/>
                <a:gd name="T3" fmla="*/ 100 h 319"/>
                <a:gd name="T4" fmla="*/ 0 w 284"/>
                <a:gd name="T5" fmla="*/ 220 h 319"/>
                <a:gd name="T6" fmla="*/ 19 w 284"/>
                <a:gd name="T7" fmla="*/ 253 h 319"/>
                <a:gd name="T8" fmla="*/ 123 w 284"/>
                <a:gd name="T9" fmla="*/ 313 h 319"/>
                <a:gd name="T10" fmla="*/ 161 w 284"/>
                <a:gd name="T11" fmla="*/ 313 h 319"/>
                <a:gd name="T12" fmla="*/ 265 w 284"/>
                <a:gd name="T13" fmla="*/ 253 h 319"/>
                <a:gd name="T14" fmla="*/ 284 w 284"/>
                <a:gd name="T15" fmla="*/ 220 h 319"/>
                <a:gd name="T16" fmla="*/ 284 w 284"/>
                <a:gd name="T17" fmla="*/ 100 h 319"/>
                <a:gd name="T18" fmla="*/ 265 w 284"/>
                <a:gd name="T19" fmla="*/ 66 h 319"/>
                <a:gd name="T20" fmla="*/ 161 w 284"/>
                <a:gd name="T21" fmla="*/ 6 h 319"/>
                <a:gd name="T22" fmla="*/ 123 w 284"/>
                <a:gd name="T23" fmla="*/ 6 h 319"/>
                <a:gd name="T24" fmla="*/ 19 w 284"/>
                <a:gd name="T25" fmla="*/ 6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319">
                  <a:moveTo>
                    <a:pt x="19" y="66"/>
                  </a:moveTo>
                  <a:cubicBezTo>
                    <a:pt x="8" y="72"/>
                    <a:pt x="0" y="87"/>
                    <a:pt x="0" y="100"/>
                  </a:cubicBezTo>
                  <a:cubicBezTo>
                    <a:pt x="0" y="220"/>
                    <a:pt x="0" y="220"/>
                    <a:pt x="0" y="220"/>
                  </a:cubicBezTo>
                  <a:cubicBezTo>
                    <a:pt x="0" y="232"/>
                    <a:pt x="8" y="247"/>
                    <a:pt x="19" y="253"/>
                  </a:cubicBezTo>
                  <a:cubicBezTo>
                    <a:pt x="123" y="313"/>
                    <a:pt x="123" y="313"/>
                    <a:pt x="123" y="313"/>
                  </a:cubicBezTo>
                  <a:cubicBezTo>
                    <a:pt x="133" y="319"/>
                    <a:pt x="151" y="319"/>
                    <a:pt x="161" y="313"/>
                  </a:cubicBezTo>
                  <a:cubicBezTo>
                    <a:pt x="265" y="253"/>
                    <a:pt x="265" y="253"/>
                    <a:pt x="265" y="253"/>
                  </a:cubicBezTo>
                  <a:cubicBezTo>
                    <a:pt x="276" y="247"/>
                    <a:pt x="284" y="232"/>
                    <a:pt x="284" y="220"/>
                  </a:cubicBezTo>
                  <a:cubicBezTo>
                    <a:pt x="284" y="100"/>
                    <a:pt x="284" y="100"/>
                    <a:pt x="284" y="100"/>
                  </a:cubicBezTo>
                  <a:cubicBezTo>
                    <a:pt x="284" y="87"/>
                    <a:pt x="276" y="72"/>
                    <a:pt x="265" y="66"/>
                  </a:cubicBezTo>
                  <a:cubicBezTo>
                    <a:pt x="161" y="6"/>
                    <a:pt x="161" y="6"/>
                    <a:pt x="161" y="6"/>
                  </a:cubicBezTo>
                  <a:cubicBezTo>
                    <a:pt x="151" y="0"/>
                    <a:pt x="133" y="0"/>
                    <a:pt x="123" y="6"/>
                  </a:cubicBezTo>
                  <a:lnTo>
                    <a:pt x="19" y="66"/>
                  </a:lnTo>
                  <a:close/>
                </a:path>
              </a:pathLst>
            </a:custGeom>
            <a:solidFill>
              <a:srgbClr val="0F999C"/>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nvGrpSpPr>
            <p:cNvPr id="73" name="Group 72"/>
            <p:cNvGrpSpPr/>
            <p:nvPr/>
          </p:nvGrpSpPr>
          <p:grpSpPr>
            <a:xfrm>
              <a:off x="5058877" y="4130755"/>
              <a:ext cx="1620518" cy="2041445"/>
              <a:chOff x="5058877" y="4130755"/>
              <a:chExt cx="1620518" cy="2041445"/>
            </a:xfrm>
          </p:grpSpPr>
          <p:sp>
            <p:nvSpPr>
              <p:cNvPr id="74" name="Freeform 73"/>
              <p:cNvSpPr>
                <a:spLocks/>
              </p:cNvSpPr>
              <p:nvPr/>
            </p:nvSpPr>
            <p:spPr bwMode="auto">
              <a:xfrm>
                <a:off x="5773105" y="4906596"/>
                <a:ext cx="730067" cy="1056066"/>
              </a:xfrm>
              <a:custGeom>
                <a:avLst/>
                <a:gdLst>
                  <a:gd name="T0" fmla="*/ 49 w 96"/>
                  <a:gd name="T1" fmla="*/ 3 h 128"/>
                  <a:gd name="T2" fmla="*/ 0 w 96"/>
                  <a:gd name="T3" fmla="*/ 0 h 128"/>
                  <a:gd name="T4" fmla="*/ 0 w 96"/>
                  <a:gd name="T5" fmla="*/ 128 h 128"/>
                  <a:gd name="T6" fmla="*/ 96 w 96"/>
                  <a:gd name="T7" fmla="*/ 106 h 128"/>
                  <a:gd name="T8" fmla="*/ 49 w 96"/>
                  <a:gd name="T9" fmla="*/ 3 h 128"/>
                  <a:gd name="connsiteX0" fmla="*/ 5104 w 10000"/>
                  <a:gd name="connsiteY0" fmla="*/ 234 h 10000"/>
                  <a:gd name="connsiteX1" fmla="*/ 0 w 10000"/>
                  <a:gd name="connsiteY1" fmla="*/ 0 h 10000"/>
                  <a:gd name="connsiteX2" fmla="*/ 0 w 10000"/>
                  <a:gd name="connsiteY2" fmla="*/ 10000 h 10000"/>
                  <a:gd name="connsiteX3" fmla="*/ 5125 w 10000"/>
                  <a:gd name="connsiteY3" fmla="*/ 9034 h 10000"/>
                  <a:gd name="connsiteX4" fmla="*/ 10000 w 10000"/>
                  <a:gd name="connsiteY4" fmla="*/ 8281 h 10000"/>
                  <a:gd name="connsiteX5" fmla="*/ 5104 w 10000"/>
                  <a:gd name="connsiteY5" fmla="*/ 234 h 10000"/>
                  <a:gd name="connsiteX0" fmla="*/ 5104 w 10000"/>
                  <a:gd name="connsiteY0" fmla="*/ 234 h 10832"/>
                  <a:gd name="connsiteX1" fmla="*/ 0 w 10000"/>
                  <a:gd name="connsiteY1" fmla="*/ 0 h 10832"/>
                  <a:gd name="connsiteX2" fmla="*/ 0 w 10000"/>
                  <a:gd name="connsiteY2" fmla="*/ 10000 h 10832"/>
                  <a:gd name="connsiteX3" fmla="*/ 2463 w 10000"/>
                  <a:gd name="connsiteY3" fmla="*/ 10832 h 10832"/>
                  <a:gd name="connsiteX4" fmla="*/ 10000 w 10000"/>
                  <a:gd name="connsiteY4" fmla="*/ 8281 h 10832"/>
                  <a:gd name="connsiteX5" fmla="*/ 5104 w 10000"/>
                  <a:gd name="connsiteY5" fmla="*/ 234 h 10832"/>
                  <a:gd name="connsiteX0" fmla="*/ 5104 w 10000"/>
                  <a:gd name="connsiteY0" fmla="*/ 234 h 10832"/>
                  <a:gd name="connsiteX1" fmla="*/ 0 w 10000"/>
                  <a:gd name="connsiteY1" fmla="*/ 0 h 10832"/>
                  <a:gd name="connsiteX2" fmla="*/ 0 w 10000"/>
                  <a:gd name="connsiteY2" fmla="*/ 10000 h 10832"/>
                  <a:gd name="connsiteX3" fmla="*/ 2463 w 10000"/>
                  <a:gd name="connsiteY3" fmla="*/ 10832 h 10832"/>
                  <a:gd name="connsiteX4" fmla="*/ 10000 w 10000"/>
                  <a:gd name="connsiteY4" fmla="*/ 8281 h 10832"/>
                  <a:gd name="connsiteX5" fmla="*/ 5104 w 10000"/>
                  <a:gd name="connsiteY5" fmla="*/ 234 h 10832"/>
                  <a:gd name="connsiteX0" fmla="*/ 5104 w 10000"/>
                  <a:gd name="connsiteY0" fmla="*/ 234 h 10832"/>
                  <a:gd name="connsiteX1" fmla="*/ 0 w 10000"/>
                  <a:gd name="connsiteY1" fmla="*/ 0 h 10832"/>
                  <a:gd name="connsiteX2" fmla="*/ 0 w 10000"/>
                  <a:gd name="connsiteY2" fmla="*/ 10000 h 10832"/>
                  <a:gd name="connsiteX3" fmla="*/ 2463 w 10000"/>
                  <a:gd name="connsiteY3" fmla="*/ 10832 h 10832"/>
                  <a:gd name="connsiteX4" fmla="*/ 10000 w 10000"/>
                  <a:gd name="connsiteY4" fmla="*/ 8281 h 10832"/>
                  <a:gd name="connsiteX5" fmla="*/ 5104 w 10000"/>
                  <a:gd name="connsiteY5" fmla="*/ 234 h 1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832">
                    <a:moveTo>
                      <a:pt x="5104" y="234"/>
                    </a:moveTo>
                    <a:cubicBezTo>
                      <a:pt x="5104" y="234"/>
                      <a:pt x="1250" y="547"/>
                      <a:pt x="0" y="0"/>
                    </a:cubicBezTo>
                    <a:lnTo>
                      <a:pt x="0" y="10000"/>
                    </a:lnTo>
                    <a:cubicBezTo>
                      <a:pt x="821" y="10277"/>
                      <a:pt x="1433" y="10633"/>
                      <a:pt x="2463" y="10832"/>
                    </a:cubicBezTo>
                    <a:cubicBezTo>
                      <a:pt x="6227" y="10607"/>
                      <a:pt x="7488" y="9131"/>
                      <a:pt x="10000" y="8281"/>
                    </a:cubicBezTo>
                    <a:lnTo>
                      <a:pt x="5104" y="234"/>
                    </a:lnTo>
                    <a:close/>
                  </a:path>
                </a:pathLst>
              </a:custGeom>
              <a:solidFill>
                <a:srgbClr val="F9F7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75" name="Freeform 74"/>
              <p:cNvSpPr>
                <a:spLocks/>
              </p:cNvSpPr>
              <p:nvPr/>
            </p:nvSpPr>
            <p:spPr bwMode="auto">
              <a:xfrm>
                <a:off x="6146149" y="4929482"/>
                <a:ext cx="533246" cy="952064"/>
              </a:xfrm>
              <a:custGeom>
                <a:avLst/>
                <a:gdLst>
                  <a:gd name="T0" fmla="*/ 12 w 70"/>
                  <a:gd name="T1" fmla="*/ 125 h 125"/>
                  <a:gd name="T2" fmla="*/ 0 w 70"/>
                  <a:gd name="T3" fmla="*/ 0 h 125"/>
                  <a:gd name="T4" fmla="*/ 70 w 70"/>
                  <a:gd name="T5" fmla="*/ 89 h 125"/>
                </a:gdLst>
                <a:ahLst/>
                <a:cxnLst>
                  <a:cxn ang="0">
                    <a:pos x="T0" y="T1"/>
                  </a:cxn>
                  <a:cxn ang="0">
                    <a:pos x="T2" y="T3"/>
                  </a:cxn>
                  <a:cxn ang="0">
                    <a:pos x="T4" y="T5"/>
                  </a:cxn>
                </a:cxnLst>
                <a:rect l="0" t="0" r="r" b="b"/>
                <a:pathLst>
                  <a:path w="70" h="125">
                    <a:moveTo>
                      <a:pt x="12" y="125"/>
                    </a:moveTo>
                    <a:cubicBezTo>
                      <a:pt x="0" y="0"/>
                      <a:pt x="0" y="0"/>
                      <a:pt x="0" y="0"/>
                    </a:cubicBezTo>
                    <a:cubicBezTo>
                      <a:pt x="0" y="0"/>
                      <a:pt x="50" y="11"/>
                      <a:pt x="70" y="89"/>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76" name="Line 447"/>
              <p:cNvSpPr>
                <a:spLocks noChangeShapeType="1"/>
              </p:cNvSpPr>
              <p:nvPr/>
            </p:nvSpPr>
            <p:spPr bwMode="auto">
              <a:xfrm>
                <a:off x="6086645" y="488371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77" name="Line 448"/>
              <p:cNvSpPr>
                <a:spLocks noChangeShapeType="1"/>
              </p:cNvSpPr>
              <p:nvPr/>
            </p:nvSpPr>
            <p:spPr bwMode="auto">
              <a:xfrm>
                <a:off x="6086645" y="488371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78" name="Freeform 77"/>
              <p:cNvSpPr>
                <a:spLocks/>
              </p:cNvSpPr>
              <p:nvPr/>
            </p:nvSpPr>
            <p:spPr bwMode="auto">
              <a:xfrm>
                <a:off x="5576284" y="4808185"/>
                <a:ext cx="562999" cy="313541"/>
              </a:xfrm>
              <a:custGeom>
                <a:avLst/>
                <a:gdLst>
                  <a:gd name="T0" fmla="*/ 0 w 74"/>
                  <a:gd name="T1" fmla="*/ 41 h 41"/>
                  <a:gd name="T2" fmla="*/ 30 w 74"/>
                  <a:gd name="T3" fmla="*/ 2 h 41"/>
                  <a:gd name="T4" fmla="*/ 33 w 74"/>
                  <a:gd name="T5" fmla="*/ 0 h 41"/>
                  <a:gd name="T6" fmla="*/ 74 w 74"/>
                  <a:gd name="T7" fmla="*/ 14 h 41"/>
                </a:gdLst>
                <a:ahLst/>
                <a:cxnLst>
                  <a:cxn ang="0">
                    <a:pos x="T0" y="T1"/>
                  </a:cxn>
                  <a:cxn ang="0">
                    <a:pos x="T2" y="T3"/>
                  </a:cxn>
                  <a:cxn ang="0">
                    <a:pos x="T4" y="T5"/>
                  </a:cxn>
                  <a:cxn ang="0">
                    <a:pos x="T6" y="T7"/>
                  </a:cxn>
                </a:cxnLst>
                <a:rect l="0" t="0" r="r" b="b"/>
                <a:pathLst>
                  <a:path w="74" h="41">
                    <a:moveTo>
                      <a:pt x="0" y="41"/>
                    </a:moveTo>
                    <a:cubicBezTo>
                      <a:pt x="30" y="2"/>
                      <a:pt x="30" y="2"/>
                      <a:pt x="30" y="2"/>
                    </a:cubicBezTo>
                    <a:cubicBezTo>
                      <a:pt x="30" y="2"/>
                      <a:pt x="33" y="0"/>
                      <a:pt x="33" y="0"/>
                    </a:cubicBezTo>
                    <a:cubicBezTo>
                      <a:pt x="52" y="10"/>
                      <a:pt x="74" y="14"/>
                      <a:pt x="74" y="14"/>
                    </a:cubicBezTo>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79" name="Freeform 78"/>
              <p:cNvSpPr>
                <a:spLocks/>
              </p:cNvSpPr>
              <p:nvPr/>
            </p:nvSpPr>
            <p:spPr bwMode="auto">
              <a:xfrm>
                <a:off x="5773105" y="4817339"/>
                <a:ext cx="359312" cy="235728"/>
              </a:xfrm>
              <a:custGeom>
                <a:avLst/>
                <a:gdLst>
                  <a:gd name="T0" fmla="*/ 5 w 47"/>
                  <a:gd name="T1" fmla="*/ 0 h 31"/>
                  <a:gd name="T2" fmla="*/ 0 w 47"/>
                  <a:gd name="T3" fmla="*/ 5 h 31"/>
                  <a:gd name="T4" fmla="*/ 27 w 47"/>
                  <a:gd name="T5" fmla="*/ 31 h 31"/>
                  <a:gd name="T6" fmla="*/ 47 w 47"/>
                  <a:gd name="T7" fmla="*/ 17 h 31"/>
                  <a:gd name="T8" fmla="*/ 5 w 47"/>
                  <a:gd name="T9" fmla="*/ 0 h 31"/>
                </a:gdLst>
                <a:ahLst/>
                <a:cxnLst>
                  <a:cxn ang="0">
                    <a:pos x="T0" y="T1"/>
                  </a:cxn>
                  <a:cxn ang="0">
                    <a:pos x="T2" y="T3"/>
                  </a:cxn>
                  <a:cxn ang="0">
                    <a:pos x="T4" y="T5"/>
                  </a:cxn>
                  <a:cxn ang="0">
                    <a:pos x="T6" y="T7"/>
                  </a:cxn>
                  <a:cxn ang="0">
                    <a:pos x="T8" y="T9"/>
                  </a:cxn>
                </a:cxnLst>
                <a:rect l="0" t="0" r="r" b="b"/>
                <a:pathLst>
                  <a:path w="47" h="31">
                    <a:moveTo>
                      <a:pt x="5" y="0"/>
                    </a:moveTo>
                    <a:cubicBezTo>
                      <a:pt x="0" y="5"/>
                      <a:pt x="0" y="5"/>
                      <a:pt x="0" y="5"/>
                    </a:cubicBezTo>
                    <a:cubicBezTo>
                      <a:pt x="27" y="31"/>
                      <a:pt x="27" y="31"/>
                      <a:pt x="27" y="31"/>
                    </a:cubicBezTo>
                    <a:cubicBezTo>
                      <a:pt x="27" y="31"/>
                      <a:pt x="39" y="29"/>
                      <a:pt x="47" y="17"/>
                    </a:cubicBezTo>
                    <a:cubicBezTo>
                      <a:pt x="19" y="14"/>
                      <a:pt x="5" y="0"/>
                      <a:pt x="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80" name="Line 451"/>
              <p:cNvSpPr>
                <a:spLocks noChangeShapeType="1"/>
              </p:cNvSpPr>
              <p:nvPr/>
            </p:nvSpPr>
            <p:spPr bwMode="auto">
              <a:xfrm>
                <a:off x="6336104" y="589756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81" name="Line 452"/>
              <p:cNvSpPr>
                <a:spLocks noChangeShapeType="1"/>
              </p:cNvSpPr>
              <p:nvPr/>
            </p:nvSpPr>
            <p:spPr bwMode="auto">
              <a:xfrm>
                <a:off x="6336104" y="589756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82" name="Line 453"/>
              <p:cNvSpPr>
                <a:spLocks noChangeShapeType="1"/>
              </p:cNvSpPr>
              <p:nvPr/>
            </p:nvSpPr>
            <p:spPr bwMode="auto">
              <a:xfrm>
                <a:off x="6533946" y="61722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83" name="Line 454"/>
              <p:cNvSpPr>
                <a:spLocks noChangeShapeType="1"/>
              </p:cNvSpPr>
              <p:nvPr/>
            </p:nvSpPr>
            <p:spPr bwMode="auto">
              <a:xfrm>
                <a:off x="6533946" y="617220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84" name="Freeform 83"/>
              <p:cNvSpPr>
                <a:spLocks/>
              </p:cNvSpPr>
              <p:nvPr/>
            </p:nvSpPr>
            <p:spPr bwMode="auto">
              <a:xfrm>
                <a:off x="5058877" y="4847092"/>
                <a:ext cx="1066387" cy="1109979"/>
              </a:xfrm>
              <a:custGeom>
                <a:avLst/>
                <a:gdLst>
                  <a:gd name="T0" fmla="*/ 127 w 158"/>
                  <a:gd name="T1" fmla="*/ 146 h 146"/>
                  <a:gd name="T2" fmla="*/ 90 w 158"/>
                  <a:gd name="T3" fmla="*/ 0 h 146"/>
                  <a:gd name="T4" fmla="*/ 4 w 158"/>
                  <a:gd name="T5" fmla="*/ 40 h 146"/>
                  <a:gd name="T6" fmla="*/ 0 w 158"/>
                  <a:gd name="T7" fmla="*/ 85 h 146"/>
                  <a:gd name="T8" fmla="*/ 30 w 158"/>
                  <a:gd name="T9" fmla="*/ 99 h 146"/>
                  <a:gd name="T10" fmla="*/ 92 w 158"/>
                  <a:gd name="T11" fmla="*/ 138 h 146"/>
                  <a:gd name="T12" fmla="*/ 127 w 158"/>
                  <a:gd name="T13" fmla="*/ 146 h 146"/>
                  <a:gd name="connsiteX0" fmla="*/ 7785 w 8297"/>
                  <a:gd name="connsiteY0" fmla="*/ 10000 h 10000"/>
                  <a:gd name="connsiteX1" fmla="*/ 5443 w 8297"/>
                  <a:gd name="connsiteY1" fmla="*/ 0 h 10000"/>
                  <a:gd name="connsiteX2" fmla="*/ 0 w 8297"/>
                  <a:gd name="connsiteY2" fmla="*/ 2740 h 10000"/>
                  <a:gd name="connsiteX3" fmla="*/ 1 w 8297"/>
                  <a:gd name="connsiteY3" fmla="*/ 5891 h 10000"/>
                  <a:gd name="connsiteX4" fmla="*/ 1646 w 8297"/>
                  <a:gd name="connsiteY4" fmla="*/ 6781 h 10000"/>
                  <a:gd name="connsiteX5" fmla="*/ 5570 w 8297"/>
                  <a:gd name="connsiteY5" fmla="*/ 9452 h 10000"/>
                  <a:gd name="connsiteX6" fmla="*/ 7785 w 8297"/>
                  <a:gd name="connsiteY6" fmla="*/ 10000 h 10000"/>
                  <a:gd name="connsiteX0" fmla="*/ 9383 w 10000"/>
                  <a:gd name="connsiteY0" fmla="*/ 10000 h 10000"/>
                  <a:gd name="connsiteX1" fmla="*/ 6560 w 10000"/>
                  <a:gd name="connsiteY1" fmla="*/ 0 h 10000"/>
                  <a:gd name="connsiteX2" fmla="*/ 0 w 10000"/>
                  <a:gd name="connsiteY2" fmla="*/ 2740 h 10000"/>
                  <a:gd name="connsiteX3" fmla="*/ 1 w 10000"/>
                  <a:gd name="connsiteY3" fmla="*/ 5891 h 10000"/>
                  <a:gd name="connsiteX4" fmla="*/ 1984 w 10000"/>
                  <a:gd name="connsiteY4" fmla="*/ 6781 h 10000"/>
                  <a:gd name="connsiteX5" fmla="*/ 6713 w 10000"/>
                  <a:gd name="connsiteY5" fmla="*/ 9452 h 10000"/>
                  <a:gd name="connsiteX6" fmla="*/ 9383 w 10000"/>
                  <a:gd name="connsiteY6" fmla="*/ 10000 h 10000"/>
                  <a:gd name="connsiteX0" fmla="*/ 9662 w 10279"/>
                  <a:gd name="connsiteY0" fmla="*/ 10000 h 10000"/>
                  <a:gd name="connsiteX1" fmla="*/ 6839 w 10279"/>
                  <a:gd name="connsiteY1" fmla="*/ 0 h 10000"/>
                  <a:gd name="connsiteX2" fmla="*/ 279 w 10279"/>
                  <a:gd name="connsiteY2" fmla="*/ 2740 h 10000"/>
                  <a:gd name="connsiteX3" fmla="*/ 280 w 10279"/>
                  <a:gd name="connsiteY3" fmla="*/ 5891 h 10000"/>
                  <a:gd name="connsiteX4" fmla="*/ 4059 w 10279"/>
                  <a:gd name="connsiteY4" fmla="*/ 5545 h 10000"/>
                  <a:gd name="connsiteX5" fmla="*/ 6992 w 10279"/>
                  <a:gd name="connsiteY5" fmla="*/ 9452 h 10000"/>
                  <a:gd name="connsiteX6" fmla="*/ 9662 w 10279"/>
                  <a:gd name="connsiteY6" fmla="*/ 10000 h 10000"/>
                  <a:gd name="connsiteX0" fmla="*/ 9879 w 10496"/>
                  <a:gd name="connsiteY0" fmla="*/ 10000 h 10000"/>
                  <a:gd name="connsiteX1" fmla="*/ 7056 w 10496"/>
                  <a:gd name="connsiteY1" fmla="*/ 0 h 10000"/>
                  <a:gd name="connsiteX2" fmla="*/ 496 w 10496"/>
                  <a:gd name="connsiteY2" fmla="*/ 2740 h 10000"/>
                  <a:gd name="connsiteX3" fmla="*/ 497 w 10496"/>
                  <a:gd name="connsiteY3" fmla="*/ 5891 h 10000"/>
                  <a:gd name="connsiteX4" fmla="*/ 7209 w 10496"/>
                  <a:gd name="connsiteY4" fmla="*/ 9452 h 10000"/>
                  <a:gd name="connsiteX5" fmla="*/ 9879 w 10496"/>
                  <a:gd name="connsiteY5" fmla="*/ 10000 h 10000"/>
                  <a:gd name="connsiteX0" fmla="*/ 9879 w 10496"/>
                  <a:gd name="connsiteY0" fmla="*/ 10000 h 10000"/>
                  <a:gd name="connsiteX1" fmla="*/ 7056 w 10496"/>
                  <a:gd name="connsiteY1" fmla="*/ 0 h 10000"/>
                  <a:gd name="connsiteX2" fmla="*/ 496 w 10496"/>
                  <a:gd name="connsiteY2" fmla="*/ 2740 h 10000"/>
                  <a:gd name="connsiteX3" fmla="*/ 497 w 10496"/>
                  <a:gd name="connsiteY3" fmla="*/ 5891 h 10000"/>
                  <a:gd name="connsiteX4" fmla="*/ 7209 w 10496"/>
                  <a:gd name="connsiteY4" fmla="*/ 9452 h 10000"/>
                  <a:gd name="connsiteX5" fmla="*/ 9879 w 10496"/>
                  <a:gd name="connsiteY5" fmla="*/ 10000 h 10000"/>
                  <a:gd name="connsiteX0" fmla="*/ 10033 w 10650"/>
                  <a:gd name="connsiteY0" fmla="*/ 10000 h 10000"/>
                  <a:gd name="connsiteX1" fmla="*/ 7210 w 10650"/>
                  <a:gd name="connsiteY1" fmla="*/ 0 h 10000"/>
                  <a:gd name="connsiteX2" fmla="*/ 650 w 10650"/>
                  <a:gd name="connsiteY2" fmla="*/ 2740 h 10000"/>
                  <a:gd name="connsiteX3" fmla="*/ 651 w 10650"/>
                  <a:gd name="connsiteY3" fmla="*/ 5891 h 10000"/>
                  <a:gd name="connsiteX4" fmla="*/ 7363 w 10650"/>
                  <a:gd name="connsiteY4" fmla="*/ 9452 h 10000"/>
                  <a:gd name="connsiteX5" fmla="*/ 10033 w 10650"/>
                  <a:gd name="connsiteY5" fmla="*/ 10000 h 10000"/>
                  <a:gd name="connsiteX0" fmla="*/ 9976 w 10593"/>
                  <a:gd name="connsiteY0" fmla="*/ 10000 h 10000"/>
                  <a:gd name="connsiteX1" fmla="*/ 7153 w 10593"/>
                  <a:gd name="connsiteY1" fmla="*/ 0 h 10000"/>
                  <a:gd name="connsiteX2" fmla="*/ 593 w 10593"/>
                  <a:gd name="connsiteY2" fmla="*/ 2740 h 10000"/>
                  <a:gd name="connsiteX3" fmla="*/ 594 w 10593"/>
                  <a:gd name="connsiteY3" fmla="*/ 5891 h 10000"/>
                  <a:gd name="connsiteX4" fmla="*/ 7306 w 10593"/>
                  <a:gd name="connsiteY4" fmla="*/ 9452 h 10000"/>
                  <a:gd name="connsiteX5" fmla="*/ 9976 w 10593"/>
                  <a:gd name="connsiteY5" fmla="*/ 10000 h 10000"/>
                  <a:gd name="connsiteX0" fmla="*/ 10080 w 10697"/>
                  <a:gd name="connsiteY0" fmla="*/ 10000 h 10000"/>
                  <a:gd name="connsiteX1" fmla="*/ 7257 w 10697"/>
                  <a:gd name="connsiteY1" fmla="*/ 0 h 10000"/>
                  <a:gd name="connsiteX2" fmla="*/ 697 w 10697"/>
                  <a:gd name="connsiteY2" fmla="*/ 2740 h 10000"/>
                  <a:gd name="connsiteX3" fmla="*/ 698 w 10697"/>
                  <a:gd name="connsiteY3" fmla="*/ 5891 h 10000"/>
                  <a:gd name="connsiteX4" fmla="*/ 7410 w 10697"/>
                  <a:gd name="connsiteY4" fmla="*/ 9452 h 10000"/>
                  <a:gd name="connsiteX5" fmla="*/ 10080 w 10697"/>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7" h="10000">
                    <a:moveTo>
                      <a:pt x="10080" y="10000"/>
                    </a:moveTo>
                    <a:cubicBezTo>
                      <a:pt x="12445" y="5137"/>
                      <a:pt x="7257" y="0"/>
                      <a:pt x="7257" y="0"/>
                    </a:cubicBezTo>
                    <a:cubicBezTo>
                      <a:pt x="7257" y="0"/>
                      <a:pt x="3138" y="1438"/>
                      <a:pt x="697" y="2740"/>
                    </a:cubicBezTo>
                    <a:cubicBezTo>
                      <a:pt x="277" y="3286"/>
                      <a:pt x="-637" y="5041"/>
                      <a:pt x="698" y="5891"/>
                    </a:cubicBezTo>
                    <a:cubicBezTo>
                      <a:pt x="1970" y="6701"/>
                      <a:pt x="5846" y="8767"/>
                      <a:pt x="7410" y="9452"/>
                    </a:cubicBezTo>
                    <a:lnTo>
                      <a:pt x="10080" y="1000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85" name="Freeform 84"/>
              <p:cNvSpPr>
                <a:spLocks/>
              </p:cNvSpPr>
              <p:nvPr/>
            </p:nvSpPr>
            <p:spPr bwMode="auto">
              <a:xfrm>
                <a:off x="6063759" y="4938637"/>
                <a:ext cx="334138" cy="966382"/>
              </a:xfrm>
              <a:custGeom>
                <a:avLst/>
                <a:gdLst>
                  <a:gd name="T0" fmla="*/ 24 w 44"/>
                  <a:gd name="T1" fmla="*/ 105 h 108"/>
                  <a:gd name="T2" fmla="*/ 10 w 44"/>
                  <a:gd name="T3" fmla="*/ 21 h 108"/>
                  <a:gd name="T4" fmla="*/ 0 w 44"/>
                  <a:gd name="T5" fmla="*/ 12 h 108"/>
                  <a:gd name="T6" fmla="*/ 11 w 44"/>
                  <a:gd name="T7" fmla="*/ 0 h 108"/>
                  <a:gd name="T8" fmla="*/ 17 w 44"/>
                  <a:gd name="T9" fmla="*/ 9 h 108"/>
                  <a:gd name="T10" fmla="*/ 16 w 44"/>
                  <a:gd name="T11" fmla="*/ 18 h 108"/>
                  <a:gd name="T12" fmla="*/ 44 w 44"/>
                  <a:gd name="T13" fmla="*/ 108 h 108"/>
                  <a:gd name="connsiteX0" fmla="*/ 3403 w 10000"/>
                  <a:gd name="connsiteY0" fmla="*/ 11762 h 11762"/>
                  <a:gd name="connsiteX1" fmla="*/ 2273 w 10000"/>
                  <a:gd name="connsiteY1" fmla="*/ 1944 h 11762"/>
                  <a:gd name="connsiteX2" fmla="*/ 0 w 10000"/>
                  <a:gd name="connsiteY2" fmla="*/ 1111 h 11762"/>
                  <a:gd name="connsiteX3" fmla="*/ 2500 w 10000"/>
                  <a:gd name="connsiteY3" fmla="*/ 0 h 11762"/>
                  <a:gd name="connsiteX4" fmla="*/ 3864 w 10000"/>
                  <a:gd name="connsiteY4" fmla="*/ 833 h 11762"/>
                  <a:gd name="connsiteX5" fmla="*/ 3636 w 10000"/>
                  <a:gd name="connsiteY5" fmla="*/ 1667 h 11762"/>
                  <a:gd name="connsiteX6" fmla="*/ 10000 w 10000"/>
                  <a:gd name="connsiteY6" fmla="*/ 10000 h 1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1762">
                    <a:moveTo>
                      <a:pt x="3403" y="11762"/>
                    </a:moveTo>
                    <a:cubicBezTo>
                      <a:pt x="4539" y="7318"/>
                      <a:pt x="2840" y="3719"/>
                      <a:pt x="2273" y="1944"/>
                    </a:cubicBezTo>
                    <a:cubicBezTo>
                      <a:pt x="1706" y="169"/>
                      <a:pt x="1591" y="1667"/>
                      <a:pt x="0" y="1111"/>
                    </a:cubicBezTo>
                    <a:cubicBezTo>
                      <a:pt x="2045" y="556"/>
                      <a:pt x="2500" y="0"/>
                      <a:pt x="2500" y="0"/>
                    </a:cubicBezTo>
                    <a:cubicBezTo>
                      <a:pt x="2500" y="0"/>
                      <a:pt x="3182" y="278"/>
                      <a:pt x="3864" y="833"/>
                    </a:cubicBezTo>
                    <a:cubicBezTo>
                      <a:pt x="3864" y="1296"/>
                      <a:pt x="3636" y="1667"/>
                      <a:pt x="3636" y="1667"/>
                    </a:cubicBezTo>
                    <a:cubicBezTo>
                      <a:pt x="3636" y="1667"/>
                      <a:pt x="9773" y="5741"/>
                      <a:pt x="10000" y="1000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86" name="Freeform 85"/>
              <p:cNvSpPr>
                <a:spLocks/>
              </p:cNvSpPr>
              <p:nvPr/>
            </p:nvSpPr>
            <p:spPr bwMode="auto">
              <a:xfrm>
                <a:off x="5065923" y="4975255"/>
                <a:ext cx="434837" cy="519517"/>
              </a:xfrm>
              <a:custGeom>
                <a:avLst/>
                <a:gdLst>
                  <a:gd name="T0" fmla="*/ 57 w 57"/>
                  <a:gd name="T1" fmla="*/ 0 h 68"/>
                  <a:gd name="T2" fmla="*/ 8 w 57"/>
                  <a:gd name="T3" fmla="*/ 23 h 68"/>
                  <a:gd name="T4" fmla="*/ 7 w 57"/>
                  <a:gd name="T5" fmla="*/ 68 h 68"/>
                </a:gdLst>
                <a:ahLst/>
                <a:cxnLst>
                  <a:cxn ang="0">
                    <a:pos x="T0" y="T1"/>
                  </a:cxn>
                  <a:cxn ang="0">
                    <a:pos x="T2" y="T3"/>
                  </a:cxn>
                  <a:cxn ang="0">
                    <a:pos x="T4" y="T5"/>
                  </a:cxn>
                </a:cxnLst>
                <a:rect l="0" t="0" r="r" b="b"/>
                <a:pathLst>
                  <a:path w="57" h="68">
                    <a:moveTo>
                      <a:pt x="57" y="0"/>
                    </a:moveTo>
                    <a:cubicBezTo>
                      <a:pt x="38" y="8"/>
                      <a:pt x="25" y="13"/>
                      <a:pt x="8" y="23"/>
                    </a:cubicBezTo>
                    <a:cubicBezTo>
                      <a:pt x="6" y="24"/>
                      <a:pt x="0" y="42"/>
                      <a:pt x="7" y="68"/>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87" name="Freeform 86"/>
              <p:cNvSpPr>
                <a:spLocks/>
              </p:cNvSpPr>
              <p:nvPr/>
            </p:nvSpPr>
            <p:spPr bwMode="auto">
              <a:xfrm>
                <a:off x="5782259" y="4915751"/>
                <a:ext cx="409661" cy="1041321"/>
              </a:xfrm>
              <a:custGeom>
                <a:avLst/>
                <a:gdLst>
                  <a:gd name="T0" fmla="*/ 37 w 54"/>
                  <a:gd name="T1" fmla="*/ 137 h 137"/>
                  <a:gd name="T2" fmla="*/ 31 w 54"/>
                  <a:gd name="T3" fmla="*/ 41 h 137"/>
                  <a:gd name="T4" fmla="*/ 7 w 54"/>
                  <a:gd name="T5" fmla="*/ 0 h 137"/>
                  <a:gd name="T6" fmla="*/ 0 w 54"/>
                  <a:gd name="T7" fmla="*/ 18 h 137"/>
                  <a:gd name="T8" fmla="*/ 14 w 54"/>
                  <a:gd name="T9" fmla="*/ 46 h 137"/>
                  <a:gd name="T10" fmla="*/ 31 w 54"/>
                  <a:gd name="T11" fmla="*/ 54 h 137"/>
                  <a:gd name="T12" fmla="*/ 19 w 54"/>
                  <a:gd name="T13" fmla="*/ 72 h 137"/>
                  <a:gd name="T14" fmla="*/ 32 w 54"/>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37">
                    <a:moveTo>
                      <a:pt x="37" y="137"/>
                    </a:moveTo>
                    <a:cubicBezTo>
                      <a:pt x="54" y="92"/>
                      <a:pt x="40" y="60"/>
                      <a:pt x="31" y="41"/>
                    </a:cubicBezTo>
                    <a:cubicBezTo>
                      <a:pt x="21" y="20"/>
                      <a:pt x="7" y="0"/>
                      <a:pt x="7" y="0"/>
                    </a:cubicBezTo>
                    <a:cubicBezTo>
                      <a:pt x="0" y="18"/>
                      <a:pt x="0" y="18"/>
                      <a:pt x="0" y="18"/>
                    </a:cubicBezTo>
                    <a:cubicBezTo>
                      <a:pt x="0" y="18"/>
                      <a:pt x="13" y="36"/>
                      <a:pt x="14" y="46"/>
                    </a:cubicBezTo>
                    <a:cubicBezTo>
                      <a:pt x="23" y="51"/>
                      <a:pt x="31" y="54"/>
                      <a:pt x="31" y="54"/>
                    </a:cubicBezTo>
                    <a:cubicBezTo>
                      <a:pt x="31" y="54"/>
                      <a:pt x="28" y="61"/>
                      <a:pt x="19" y="72"/>
                    </a:cubicBezTo>
                    <a:cubicBezTo>
                      <a:pt x="26" y="82"/>
                      <a:pt x="33" y="111"/>
                      <a:pt x="32" y="137"/>
                    </a:cubicBezTo>
                  </a:path>
                </a:pathLst>
              </a:custGeom>
              <a:solidFill>
                <a:srgbClr val="86086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88" name="Freeform 87"/>
              <p:cNvSpPr>
                <a:spLocks/>
              </p:cNvSpPr>
              <p:nvPr/>
            </p:nvSpPr>
            <p:spPr bwMode="auto">
              <a:xfrm>
                <a:off x="5828031" y="4458027"/>
                <a:ext cx="530959" cy="471455"/>
              </a:xfrm>
              <a:custGeom>
                <a:avLst/>
                <a:gdLst>
                  <a:gd name="T0" fmla="*/ 0 w 70"/>
                  <a:gd name="T1" fmla="*/ 46 h 62"/>
                  <a:gd name="T2" fmla="*/ 6 w 70"/>
                  <a:gd name="T3" fmla="*/ 18 h 62"/>
                  <a:gd name="T4" fmla="*/ 26 w 70"/>
                  <a:gd name="T5" fmla="*/ 3 h 62"/>
                  <a:gd name="T6" fmla="*/ 34 w 70"/>
                  <a:gd name="T7" fmla="*/ 28 h 62"/>
                  <a:gd name="T8" fmla="*/ 48 w 70"/>
                  <a:gd name="T9" fmla="*/ 44 h 62"/>
                  <a:gd name="T10" fmla="*/ 70 w 70"/>
                  <a:gd name="T11" fmla="*/ 45 h 62"/>
                  <a:gd name="T12" fmla="*/ 42 w 70"/>
                  <a:gd name="T13" fmla="*/ 62 h 62"/>
                  <a:gd name="T14" fmla="*/ 0 w 70"/>
                  <a:gd name="T15" fmla="*/ 46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2">
                    <a:moveTo>
                      <a:pt x="0" y="46"/>
                    </a:moveTo>
                    <a:cubicBezTo>
                      <a:pt x="0" y="46"/>
                      <a:pt x="6" y="36"/>
                      <a:pt x="6" y="18"/>
                    </a:cubicBezTo>
                    <a:cubicBezTo>
                      <a:pt x="6" y="0"/>
                      <a:pt x="26" y="3"/>
                      <a:pt x="26" y="3"/>
                    </a:cubicBezTo>
                    <a:cubicBezTo>
                      <a:pt x="26" y="3"/>
                      <a:pt x="33" y="19"/>
                      <a:pt x="34" y="28"/>
                    </a:cubicBezTo>
                    <a:cubicBezTo>
                      <a:pt x="36" y="37"/>
                      <a:pt x="44" y="44"/>
                      <a:pt x="48" y="44"/>
                    </a:cubicBezTo>
                    <a:cubicBezTo>
                      <a:pt x="57" y="44"/>
                      <a:pt x="70" y="45"/>
                      <a:pt x="70" y="45"/>
                    </a:cubicBezTo>
                    <a:cubicBezTo>
                      <a:pt x="70" y="45"/>
                      <a:pt x="50" y="49"/>
                      <a:pt x="42" y="62"/>
                    </a:cubicBezTo>
                    <a:cubicBezTo>
                      <a:pt x="22" y="62"/>
                      <a:pt x="0" y="46"/>
                      <a:pt x="0" y="46"/>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89" name="Freeform 88"/>
              <p:cNvSpPr>
                <a:spLocks/>
              </p:cNvSpPr>
              <p:nvPr/>
            </p:nvSpPr>
            <p:spPr bwMode="auto">
              <a:xfrm>
                <a:off x="5985946" y="4215434"/>
                <a:ext cx="457723" cy="592752"/>
              </a:xfrm>
              <a:custGeom>
                <a:avLst/>
                <a:gdLst>
                  <a:gd name="T0" fmla="*/ 49 w 60"/>
                  <a:gd name="T1" fmla="*/ 77 h 78"/>
                  <a:gd name="T2" fmla="*/ 26 w 60"/>
                  <a:gd name="T3" fmla="*/ 76 h 78"/>
                  <a:gd name="T4" fmla="*/ 14 w 60"/>
                  <a:gd name="T5" fmla="*/ 65 h 78"/>
                  <a:gd name="T6" fmla="*/ 12 w 60"/>
                  <a:gd name="T7" fmla="*/ 55 h 78"/>
                  <a:gd name="T8" fmla="*/ 3 w 60"/>
                  <a:gd name="T9" fmla="*/ 47 h 78"/>
                  <a:gd name="T10" fmla="*/ 8 w 60"/>
                  <a:gd name="T11" fmla="*/ 32 h 78"/>
                  <a:gd name="T12" fmla="*/ 11 w 60"/>
                  <a:gd name="T13" fmla="*/ 3 h 78"/>
                  <a:gd name="T14" fmla="*/ 26 w 60"/>
                  <a:gd name="T15" fmla="*/ 0 h 78"/>
                  <a:gd name="T16" fmla="*/ 39 w 60"/>
                  <a:gd name="T17" fmla="*/ 7 h 78"/>
                  <a:gd name="T18" fmla="*/ 48 w 60"/>
                  <a:gd name="T19" fmla="*/ 27 h 78"/>
                  <a:gd name="T20" fmla="*/ 60 w 60"/>
                  <a:gd name="T21" fmla="*/ 45 h 78"/>
                  <a:gd name="T22" fmla="*/ 57 w 60"/>
                  <a:gd name="T23" fmla="*/ 47 h 78"/>
                  <a:gd name="T24" fmla="*/ 51 w 60"/>
                  <a:gd name="T25" fmla="*/ 48 h 78"/>
                  <a:gd name="T26" fmla="*/ 52 w 60"/>
                  <a:gd name="T27" fmla="*/ 56 h 78"/>
                  <a:gd name="T28" fmla="*/ 51 w 60"/>
                  <a:gd name="T29" fmla="*/ 59 h 78"/>
                  <a:gd name="T30" fmla="*/ 50 w 60"/>
                  <a:gd name="T31" fmla="*/ 62 h 78"/>
                  <a:gd name="T32" fmla="*/ 53 w 60"/>
                  <a:gd name="T33" fmla="*/ 74 h 78"/>
                  <a:gd name="T34" fmla="*/ 49 w 60"/>
                  <a:gd name="T35" fmla="*/ 7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78">
                    <a:moveTo>
                      <a:pt x="49" y="77"/>
                    </a:moveTo>
                    <a:cubicBezTo>
                      <a:pt x="41" y="77"/>
                      <a:pt x="33" y="77"/>
                      <a:pt x="26" y="76"/>
                    </a:cubicBezTo>
                    <a:cubicBezTo>
                      <a:pt x="16" y="76"/>
                      <a:pt x="14" y="65"/>
                      <a:pt x="14" y="65"/>
                    </a:cubicBezTo>
                    <a:cubicBezTo>
                      <a:pt x="12" y="55"/>
                      <a:pt x="12" y="55"/>
                      <a:pt x="12" y="55"/>
                    </a:cubicBezTo>
                    <a:cubicBezTo>
                      <a:pt x="12" y="55"/>
                      <a:pt x="6" y="50"/>
                      <a:pt x="3" y="47"/>
                    </a:cubicBezTo>
                    <a:cubicBezTo>
                      <a:pt x="2" y="45"/>
                      <a:pt x="0" y="34"/>
                      <a:pt x="8" y="32"/>
                    </a:cubicBezTo>
                    <a:cubicBezTo>
                      <a:pt x="19" y="29"/>
                      <a:pt x="11" y="3"/>
                      <a:pt x="11" y="3"/>
                    </a:cubicBezTo>
                    <a:cubicBezTo>
                      <a:pt x="26" y="0"/>
                      <a:pt x="26" y="0"/>
                      <a:pt x="26" y="0"/>
                    </a:cubicBezTo>
                    <a:cubicBezTo>
                      <a:pt x="39" y="7"/>
                      <a:pt x="39" y="7"/>
                      <a:pt x="39" y="7"/>
                    </a:cubicBezTo>
                    <a:cubicBezTo>
                      <a:pt x="39" y="7"/>
                      <a:pt x="48" y="22"/>
                      <a:pt x="48" y="27"/>
                    </a:cubicBezTo>
                    <a:cubicBezTo>
                      <a:pt x="50" y="30"/>
                      <a:pt x="60" y="45"/>
                      <a:pt x="60" y="45"/>
                    </a:cubicBezTo>
                    <a:cubicBezTo>
                      <a:pt x="60" y="45"/>
                      <a:pt x="60" y="47"/>
                      <a:pt x="57" y="47"/>
                    </a:cubicBezTo>
                    <a:cubicBezTo>
                      <a:pt x="54" y="47"/>
                      <a:pt x="51" y="48"/>
                      <a:pt x="51" y="48"/>
                    </a:cubicBezTo>
                    <a:cubicBezTo>
                      <a:pt x="51" y="48"/>
                      <a:pt x="51" y="52"/>
                      <a:pt x="52" y="56"/>
                    </a:cubicBezTo>
                    <a:cubicBezTo>
                      <a:pt x="52" y="57"/>
                      <a:pt x="52" y="58"/>
                      <a:pt x="51" y="59"/>
                    </a:cubicBezTo>
                    <a:cubicBezTo>
                      <a:pt x="50" y="60"/>
                      <a:pt x="50" y="61"/>
                      <a:pt x="50" y="62"/>
                    </a:cubicBezTo>
                    <a:cubicBezTo>
                      <a:pt x="48" y="68"/>
                      <a:pt x="54" y="70"/>
                      <a:pt x="53" y="74"/>
                    </a:cubicBezTo>
                    <a:cubicBezTo>
                      <a:pt x="53" y="75"/>
                      <a:pt x="51" y="78"/>
                      <a:pt x="49" y="77"/>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90" name="Freeform 89"/>
              <p:cNvSpPr>
                <a:spLocks/>
              </p:cNvSpPr>
              <p:nvPr/>
            </p:nvSpPr>
            <p:spPr bwMode="auto">
              <a:xfrm>
                <a:off x="6244559" y="4428275"/>
                <a:ext cx="91545" cy="45772"/>
              </a:xfrm>
              <a:custGeom>
                <a:avLst/>
                <a:gdLst>
                  <a:gd name="T0" fmla="*/ 11 w 12"/>
                  <a:gd name="T1" fmla="*/ 5 h 6"/>
                  <a:gd name="T2" fmla="*/ 8 w 12"/>
                  <a:gd name="T3" fmla="*/ 6 h 6"/>
                  <a:gd name="T4" fmla="*/ 1 w 12"/>
                  <a:gd name="T5" fmla="*/ 6 h 6"/>
                  <a:gd name="T6" fmla="*/ 10 w 12"/>
                  <a:gd name="T7" fmla="*/ 1 h 6"/>
                  <a:gd name="T8" fmla="*/ 10 w 12"/>
                  <a:gd name="T9" fmla="*/ 2 h 6"/>
                  <a:gd name="T10" fmla="*/ 11 w 12"/>
                  <a:gd name="T11" fmla="*/ 5 h 6"/>
                </a:gdLst>
                <a:ahLst/>
                <a:cxnLst>
                  <a:cxn ang="0">
                    <a:pos x="T0" y="T1"/>
                  </a:cxn>
                  <a:cxn ang="0">
                    <a:pos x="T2" y="T3"/>
                  </a:cxn>
                  <a:cxn ang="0">
                    <a:pos x="T4" y="T5"/>
                  </a:cxn>
                  <a:cxn ang="0">
                    <a:pos x="T6" y="T7"/>
                  </a:cxn>
                  <a:cxn ang="0">
                    <a:pos x="T8" y="T9"/>
                  </a:cxn>
                  <a:cxn ang="0">
                    <a:pos x="T10" y="T11"/>
                  </a:cxn>
                </a:cxnLst>
                <a:rect l="0" t="0" r="r" b="b"/>
                <a:pathLst>
                  <a:path w="12" h="6">
                    <a:moveTo>
                      <a:pt x="11" y="5"/>
                    </a:moveTo>
                    <a:cubicBezTo>
                      <a:pt x="11" y="5"/>
                      <a:pt x="11" y="6"/>
                      <a:pt x="8" y="6"/>
                    </a:cubicBezTo>
                    <a:cubicBezTo>
                      <a:pt x="6" y="6"/>
                      <a:pt x="3" y="6"/>
                      <a:pt x="1" y="6"/>
                    </a:cubicBezTo>
                    <a:cubicBezTo>
                      <a:pt x="0" y="6"/>
                      <a:pt x="4" y="5"/>
                      <a:pt x="10" y="1"/>
                    </a:cubicBezTo>
                    <a:cubicBezTo>
                      <a:pt x="12" y="0"/>
                      <a:pt x="11" y="1"/>
                      <a:pt x="10" y="2"/>
                    </a:cubicBezTo>
                    <a:cubicBezTo>
                      <a:pt x="11" y="3"/>
                      <a:pt x="11" y="4"/>
                      <a:pt x="11" y="5"/>
                    </a:cubicBez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91" name="Freeform 90"/>
              <p:cNvSpPr>
                <a:spLocks/>
              </p:cNvSpPr>
              <p:nvPr/>
            </p:nvSpPr>
            <p:spPr bwMode="auto">
              <a:xfrm>
                <a:off x="5873804" y="4130755"/>
                <a:ext cx="560710" cy="709471"/>
              </a:xfrm>
              <a:custGeom>
                <a:avLst/>
                <a:gdLst>
                  <a:gd name="T0" fmla="*/ 66 w 74"/>
                  <a:gd name="T1" fmla="*/ 70 h 93"/>
                  <a:gd name="T2" fmla="*/ 66 w 74"/>
                  <a:gd name="T3" fmla="*/ 59 h 93"/>
                  <a:gd name="T4" fmla="*/ 58 w 74"/>
                  <a:gd name="T5" fmla="*/ 69 h 93"/>
                  <a:gd name="T6" fmla="*/ 37 w 74"/>
                  <a:gd name="T7" fmla="*/ 51 h 93"/>
                  <a:gd name="T8" fmla="*/ 33 w 74"/>
                  <a:gd name="T9" fmla="*/ 24 h 93"/>
                  <a:gd name="T10" fmla="*/ 54 w 74"/>
                  <a:gd name="T11" fmla="*/ 18 h 93"/>
                  <a:gd name="T12" fmla="*/ 56 w 74"/>
                  <a:gd name="T13" fmla="*/ 10 h 93"/>
                  <a:gd name="T14" fmla="*/ 3 w 74"/>
                  <a:gd name="T15" fmla="*/ 19 h 93"/>
                  <a:gd name="T16" fmla="*/ 0 w 74"/>
                  <a:gd name="T17" fmla="*/ 63 h 93"/>
                  <a:gd name="T18" fmla="*/ 20 w 74"/>
                  <a:gd name="T19" fmla="*/ 46 h 93"/>
                  <a:gd name="T20" fmla="*/ 33 w 74"/>
                  <a:gd name="T21" fmla="*/ 52 h 93"/>
                  <a:gd name="T22" fmla="*/ 27 w 74"/>
                  <a:gd name="T23" fmla="*/ 66 h 93"/>
                  <a:gd name="T24" fmla="*/ 30 w 74"/>
                  <a:gd name="T25" fmla="*/ 78 h 93"/>
                  <a:gd name="T26" fmla="*/ 63 w 74"/>
                  <a:gd name="T27" fmla="*/ 92 h 93"/>
                  <a:gd name="T28" fmla="*/ 66 w 74"/>
                  <a:gd name="T29"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93">
                    <a:moveTo>
                      <a:pt x="66" y="70"/>
                    </a:moveTo>
                    <a:cubicBezTo>
                      <a:pt x="66" y="70"/>
                      <a:pt x="72" y="64"/>
                      <a:pt x="66" y="59"/>
                    </a:cubicBezTo>
                    <a:cubicBezTo>
                      <a:pt x="61" y="60"/>
                      <a:pt x="61" y="66"/>
                      <a:pt x="58" y="69"/>
                    </a:cubicBezTo>
                    <a:cubicBezTo>
                      <a:pt x="42" y="67"/>
                      <a:pt x="37" y="58"/>
                      <a:pt x="37" y="51"/>
                    </a:cubicBezTo>
                    <a:cubicBezTo>
                      <a:pt x="39" y="39"/>
                      <a:pt x="34" y="26"/>
                      <a:pt x="33" y="24"/>
                    </a:cubicBezTo>
                    <a:cubicBezTo>
                      <a:pt x="30" y="16"/>
                      <a:pt x="42" y="17"/>
                      <a:pt x="54" y="18"/>
                    </a:cubicBezTo>
                    <a:cubicBezTo>
                      <a:pt x="56" y="16"/>
                      <a:pt x="56" y="12"/>
                      <a:pt x="56" y="10"/>
                    </a:cubicBezTo>
                    <a:cubicBezTo>
                      <a:pt x="52" y="0"/>
                      <a:pt x="41" y="0"/>
                      <a:pt x="3" y="19"/>
                    </a:cubicBezTo>
                    <a:cubicBezTo>
                      <a:pt x="0" y="25"/>
                      <a:pt x="0" y="47"/>
                      <a:pt x="0" y="63"/>
                    </a:cubicBezTo>
                    <a:cubicBezTo>
                      <a:pt x="20" y="60"/>
                      <a:pt x="16" y="49"/>
                      <a:pt x="20" y="46"/>
                    </a:cubicBezTo>
                    <a:cubicBezTo>
                      <a:pt x="28" y="41"/>
                      <a:pt x="32" y="48"/>
                      <a:pt x="33" y="52"/>
                    </a:cubicBezTo>
                    <a:cubicBezTo>
                      <a:pt x="34" y="62"/>
                      <a:pt x="27" y="66"/>
                      <a:pt x="27" y="66"/>
                    </a:cubicBezTo>
                    <a:cubicBezTo>
                      <a:pt x="27" y="66"/>
                      <a:pt x="28" y="72"/>
                      <a:pt x="30" y="78"/>
                    </a:cubicBezTo>
                    <a:cubicBezTo>
                      <a:pt x="34" y="89"/>
                      <a:pt x="52" y="93"/>
                      <a:pt x="63" y="92"/>
                    </a:cubicBezTo>
                    <a:cubicBezTo>
                      <a:pt x="74" y="91"/>
                      <a:pt x="66" y="70"/>
                      <a:pt x="66" y="7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92" name="Freeform 91"/>
              <p:cNvSpPr>
                <a:spLocks/>
              </p:cNvSpPr>
              <p:nvPr/>
            </p:nvSpPr>
            <p:spPr bwMode="auto">
              <a:xfrm>
                <a:off x="5097964" y="5494770"/>
                <a:ext cx="714048" cy="402796"/>
              </a:xfrm>
              <a:custGeom>
                <a:avLst/>
                <a:gdLst>
                  <a:gd name="T0" fmla="*/ 0 w 94"/>
                  <a:gd name="T1" fmla="*/ 0 h 53"/>
                  <a:gd name="T2" fmla="*/ 31 w 94"/>
                  <a:gd name="T3" fmla="*/ 18 h 53"/>
                  <a:gd name="T4" fmla="*/ 94 w 94"/>
                  <a:gd name="T5" fmla="*/ 53 h 53"/>
                </a:gdLst>
                <a:ahLst/>
                <a:cxnLst>
                  <a:cxn ang="0">
                    <a:pos x="T0" y="T1"/>
                  </a:cxn>
                  <a:cxn ang="0">
                    <a:pos x="T2" y="T3"/>
                  </a:cxn>
                  <a:cxn ang="0">
                    <a:pos x="T4" y="T5"/>
                  </a:cxn>
                </a:cxnLst>
                <a:rect l="0" t="0" r="r" b="b"/>
                <a:pathLst>
                  <a:path w="94" h="53">
                    <a:moveTo>
                      <a:pt x="0" y="0"/>
                    </a:moveTo>
                    <a:cubicBezTo>
                      <a:pt x="31" y="18"/>
                      <a:pt x="31" y="18"/>
                      <a:pt x="31" y="18"/>
                    </a:cubicBezTo>
                    <a:cubicBezTo>
                      <a:pt x="31" y="18"/>
                      <a:pt x="73" y="41"/>
                      <a:pt x="94" y="53"/>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sp>
        <p:nvSpPr>
          <p:cNvPr id="20" name="Rectangle 19"/>
          <p:cNvSpPr/>
          <p:nvPr/>
        </p:nvSpPr>
        <p:spPr>
          <a:xfrm>
            <a:off x="8835651" y="3759127"/>
            <a:ext cx="1828054" cy="398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 name="Rectangle 132"/>
          <p:cNvSpPr/>
          <p:nvPr/>
        </p:nvSpPr>
        <p:spPr>
          <a:xfrm>
            <a:off x="8835651" y="4257074"/>
            <a:ext cx="1828054" cy="15213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 name="Rectangle 133"/>
          <p:cNvSpPr/>
          <p:nvPr/>
        </p:nvSpPr>
        <p:spPr>
          <a:xfrm>
            <a:off x="8835651" y="4508217"/>
            <a:ext cx="1828054" cy="15213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 name="Rectangle 134"/>
          <p:cNvSpPr/>
          <p:nvPr/>
        </p:nvSpPr>
        <p:spPr>
          <a:xfrm>
            <a:off x="8835651" y="4759360"/>
            <a:ext cx="1828054" cy="15213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 name="Rectangle 135"/>
          <p:cNvSpPr/>
          <p:nvPr/>
        </p:nvSpPr>
        <p:spPr>
          <a:xfrm>
            <a:off x="8835651" y="5010503"/>
            <a:ext cx="1828054" cy="15213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5" name="Group 64"/>
          <p:cNvGrpSpPr/>
          <p:nvPr/>
        </p:nvGrpSpPr>
        <p:grpSpPr>
          <a:xfrm>
            <a:off x="9705728" y="3338585"/>
            <a:ext cx="1847396" cy="3523628"/>
            <a:chOff x="9324899" y="4459944"/>
            <a:chExt cx="1257272" cy="2398056"/>
          </a:xfrm>
        </p:grpSpPr>
        <p:grpSp>
          <p:nvGrpSpPr>
            <p:cNvPr id="93" name="Group 92"/>
            <p:cNvGrpSpPr/>
            <p:nvPr/>
          </p:nvGrpSpPr>
          <p:grpSpPr>
            <a:xfrm>
              <a:off x="9329914" y="4459944"/>
              <a:ext cx="1252257" cy="2398056"/>
              <a:chOff x="9329914" y="4459944"/>
              <a:chExt cx="1252257" cy="2398056"/>
            </a:xfrm>
          </p:grpSpPr>
          <p:sp>
            <p:nvSpPr>
              <p:cNvPr id="102" name="Freeform 101"/>
              <p:cNvSpPr>
                <a:spLocks/>
              </p:cNvSpPr>
              <p:nvPr/>
            </p:nvSpPr>
            <p:spPr bwMode="auto">
              <a:xfrm>
                <a:off x="9329914" y="4459944"/>
                <a:ext cx="1252257" cy="2398056"/>
              </a:xfrm>
              <a:custGeom>
                <a:avLst/>
                <a:gdLst>
                  <a:gd name="connsiteX0" fmla="*/ 512600 w 1252257"/>
                  <a:gd name="connsiteY0" fmla="*/ 407 h 2398056"/>
                  <a:gd name="connsiteX1" fmla="*/ 579826 w 1252257"/>
                  <a:gd name="connsiteY1" fmla="*/ 38199 h 2398056"/>
                  <a:gd name="connsiteX2" fmla="*/ 596632 w 1252257"/>
                  <a:gd name="connsiteY2" fmla="*/ 117981 h 2398056"/>
                  <a:gd name="connsiteX3" fmla="*/ 605036 w 1252257"/>
                  <a:gd name="connsiteY3" fmla="*/ 315338 h 2398056"/>
                  <a:gd name="connsiteX4" fmla="*/ 609237 w 1252257"/>
                  <a:gd name="connsiteY4" fmla="*/ 466505 h 2398056"/>
                  <a:gd name="connsiteX5" fmla="*/ 613439 w 1252257"/>
                  <a:gd name="connsiteY5" fmla="*/ 567282 h 2398056"/>
                  <a:gd name="connsiteX6" fmla="*/ 605036 w 1252257"/>
                  <a:gd name="connsiteY6" fmla="*/ 726847 h 2398056"/>
                  <a:gd name="connsiteX7" fmla="*/ 600834 w 1252257"/>
                  <a:gd name="connsiteY7" fmla="*/ 915806 h 2398056"/>
                  <a:gd name="connsiteX8" fmla="*/ 613439 w 1252257"/>
                  <a:gd name="connsiteY8" fmla="*/ 978792 h 2398056"/>
                  <a:gd name="connsiteX9" fmla="*/ 638649 w 1252257"/>
                  <a:gd name="connsiteY9" fmla="*/ 890611 h 2398056"/>
                  <a:gd name="connsiteX10" fmla="*/ 701673 w 1252257"/>
                  <a:gd name="connsiteY10" fmla="*/ 773037 h 2398056"/>
                  <a:gd name="connsiteX11" fmla="*/ 806714 w 1252257"/>
                  <a:gd name="connsiteY11" fmla="*/ 739444 h 2398056"/>
                  <a:gd name="connsiteX12" fmla="*/ 894948 w 1252257"/>
                  <a:gd name="connsiteY12" fmla="*/ 810829 h 2398056"/>
                  <a:gd name="connsiteX13" fmla="*/ 907553 w 1252257"/>
                  <a:gd name="connsiteY13" fmla="*/ 890611 h 2398056"/>
                  <a:gd name="connsiteX14" fmla="*/ 890747 w 1252257"/>
                  <a:gd name="connsiteY14" fmla="*/ 970394 h 2398056"/>
                  <a:gd name="connsiteX15" fmla="*/ 915956 w 1252257"/>
                  <a:gd name="connsiteY15" fmla="*/ 949398 h 2398056"/>
                  <a:gd name="connsiteX16" fmla="*/ 995788 w 1252257"/>
                  <a:gd name="connsiteY16" fmla="*/ 936801 h 2398056"/>
                  <a:gd name="connsiteX17" fmla="*/ 1075619 w 1252257"/>
                  <a:gd name="connsiteY17" fmla="*/ 1003986 h 2398056"/>
                  <a:gd name="connsiteX18" fmla="*/ 1092425 w 1252257"/>
                  <a:gd name="connsiteY18" fmla="*/ 1100565 h 2398056"/>
                  <a:gd name="connsiteX19" fmla="*/ 1079820 w 1252257"/>
                  <a:gd name="connsiteY19" fmla="*/ 1197144 h 2398056"/>
                  <a:gd name="connsiteX20" fmla="*/ 1105030 w 1252257"/>
                  <a:gd name="connsiteY20" fmla="*/ 1184546 h 2398056"/>
                  <a:gd name="connsiteX21" fmla="*/ 1197466 w 1252257"/>
                  <a:gd name="connsiteY21" fmla="*/ 1213940 h 2398056"/>
                  <a:gd name="connsiteX22" fmla="*/ 1239482 w 1252257"/>
                  <a:gd name="connsiteY22" fmla="*/ 1344111 h 2398056"/>
                  <a:gd name="connsiteX23" fmla="*/ 1247886 w 1252257"/>
                  <a:gd name="connsiteY23" fmla="*/ 1453287 h 2398056"/>
                  <a:gd name="connsiteX24" fmla="*/ 1239482 w 1252257"/>
                  <a:gd name="connsiteY24" fmla="*/ 1575060 h 2398056"/>
                  <a:gd name="connsiteX25" fmla="*/ 1189063 w 1252257"/>
                  <a:gd name="connsiteY25" fmla="*/ 1701033 h 2398056"/>
                  <a:gd name="connsiteX26" fmla="*/ 1134442 w 1252257"/>
                  <a:gd name="connsiteY26" fmla="*/ 1827005 h 2398056"/>
                  <a:gd name="connsiteX27" fmla="*/ 1088224 w 1252257"/>
                  <a:gd name="connsiteY27" fmla="*/ 1973972 h 2398056"/>
                  <a:gd name="connsiteX28" fmla="*/ 1008392 w 1252257"/>
                  <a:gd name="connsiteY28" fmla="*/ 2146134 h 2398056"/>
                  <a:gd name="connsiteX29" fmla="*/ 987384 w 1252257"/>
                  <a:gd name="connsiteY29" fmla="*/ 2204921 h 2398056"/>
                  <a:gd name="connsiteX30" fmla="*/ 974779 w 1252257"/>
                  <a:gd name="connsiteY30" fmla="*/ 2356088 h 2398056"/>
                  <a:gd name="connsiteX31" fmla="*/ 977471 w 1252257"/>
                  <a:gd name="connsiteY31" fmla="*/ 2395455 h 2398056"/>
                  <a:gd name="connsiteX32" fmla="*/ 977722 w 1252257"/>
                  <a:gd name="connsiteY32" fmla="*/ 2398056 h 2398056"/>
                  <a:gd name="connsiteX33" fmla="*/ 206137 w 1252257"/>
                  <a:gd name="connsiteY33" fmla="*/ 2398056 h 2398056"/>
                  <a:gd name="connsiteX34" fmla="*/ 201678 w 1252257"/>
                  <a:gd name="connsiteY34" fmla="*/ 2326695 h 2398056"/>
                  <a:gd name="connsiteX35" fmla="*/ 168065 w 1252257"/>
                  <a:gd name="connsiteY35" fmla="*/ 2171329 h 2398056"/>
                  <a:gd name="connsiteX36" fmla="*/ 113444 w 1252257"/>
                  <a:gd name="connsiteY36" fmla="*/ 1894190 h 2398056"/>
                  <a:gd name="connsiteX37" fmla="*/ 63025 w 1252257"/>
                  <a:gd name="connsiteY37" fmla="*/ 1575060 h 2398056"/>
                  <a:gd name="connsiteX38" fmla="*/ 54621 w 1252257"/>
                  <a:gd name="connsiteY38" fmla="*/ 1394500 h 2398056"/>
                  <a:gd name="connsiteX39" fmla="*/ 54621 w 1252257"/>
                  <a:gd name="connsiteY39" fmla="*/ 1226537 h 2398056"/>
                  <a:gd name="connsiteX40" fmla="*/ 46218 w 1252257"/>
                  <a:gd name="connsiteY40" fmla="*/ 1171949 h 2398056"/>
                  <a:gd name="connsiteX41" fmla="*/ 54621 w 1252257"/>
                  <a:gd name="connsiteY41" fmla="*/ 1096366 h 2398056"/>
                  <a:gd name="connsiteX42" fmla="*/ 63025 w 1252257"/>
                  <a:gd name="connsiteY42" fmla="*/ 1037579 h 2398056"/>
                  <a:gd name="connsiteX43" fmla="*/ 0 w 1252257"/>
                  <a:gd name="connsiteY43" fmla="*/ 907407 h 2398056"/>
                  <a:gd name="connsiteX44" fmla="*/ 71428 w 1252257"/>
                  <a:gd name="connsiteY44" fmla="*/ 852819 h 2398056"/>
                  <a:gd name="connsiteX45" fmla="*/ 168065 w 1252257"/>
                  <a:gd name="connsiteY45" fmla="*/ 899009 h 2398056"/>
                  <a:gd name="connsiteX46" fmla="*/ 243695 w 1252257"/>
                  <a:gd name="connsiteY46" fmla="*/ 1012384 h 2398056"/>
                  <a:gd name="connsiteX47" fmla="*/ 277308 w 1252257"/>
                  <a:gd name="connsiteY47" fmla="*/ 1129958 h 2398056"/>
                  <a:gd name="connsiteX48" fmla="*/ 277308 w 1252257"/>
                  <a:gd name="connsiteY48" fmla="*/ 1155153 h 2398056"/>
                  <a:gd name="connsiteX49" fmla="*/ 315123 w 1252257"/>
                  <a:gd name="connsiteY49" fmla="*/ 1012384 h 2398056"/>
                  <a:gd name="connsiteX50" fmla="*/ 348736 w 1252257"/>
                  <a:gd name="connsiteY50" fmla="*/ 886412 h 2398056"/>
                  <a:gd name="connsiteX51" fmla="*/ 361341 w 1252257"/>
                  <a:gd name="connsiteY51" fmla="*/ 642866 h 2398056"/>
                  <a:gd name="connsiteX52" fmla="*/ 382349 w 1252257"/>
                  <a:gd name="connsiteY52" fmla="*/ 441310 h 2398056"/>
                  <a:gd name="connsiteX53" fmla="*/ 394954 w 1252257"/>
                  <a:gd name="connsiteY53" fmla="*/ 277546 h 2398056"/>
                  <a:gd name="connsiteX54" fmla="*/ 403357 w 1252257"/>
                  <a:gd name="connsiteY54" fmla="*/ 143176 h 2398056"/>
                  <a:gd name="connsiteX55" fmla="*/ 436970 w 1252257"/>
                  <a:gd name="connsiteY55" fmla="*/ 38199 h 2398056"/>
                  <a:gd name="connsiteX56" fmla="*/ 512600 w 1252257"/>
                  <a:gd name="connsiteY56" fmla="*/ 407 h 239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52257" h="2398056">
                    <a:moveTo>
                      <a:pt x="512600" y="407"/>
                    </a:moveTo>
                    <a:cubicBezTo>
                      <a:pt x="558818" y="8805"/>
                      <a:pt x="575624" y="29801"/>
                      <a:pt x="579826" y="38199"/>
                    </a:cubicBezTo>
                    <a:cubicBezTo>
                      <a:pt x="584027" y="46597"/>
                      <a:pt x="596632" y="59194"/>
                      <a:pt x="596632" y="117981"/>
                    </a:cubicBezTo>
                    <a:cubicBezTo>
                      <a:pt x="596632" y="172569"/>
                      <a:pt x="609237" y="269148"/>
                      <a:pt x="605036" y="315338"/>
                    </a:cubicBezTo>
                    <a:cubicBezTo>
                      <a:pt x="596632" y="348931"/>
                      <a:pt x="605036" y="424514"/>
                      <a:pt x="609237" y="466505"/>
                    </a:cubicBezTo>
                    <a:cubicBezTo>
                      <a:pt x="613439" y="508495"/>
                      <a:pt x="617640" y="525292"/>
                      <a:pt x="613439" y="567282"/>
                    </a:cubicBezTo>
                    <a:cubicBezTo>
                      <a:pt x="605036" y="609273"/>
                      <a:pt x="605036" y="680657"/>
                      <a:pt x="605036" y="726847"/>
                    </a:cubicBezTo>
                    <a:cubicBezTo>
                      <a:pt x="600834" y="773037"/>
                      <a:pt x="596632" y="882213"/>
                      <a:pt x="600834" y="915806"/>
                    </a:cubicBezTo>
                    <a:cubicBezTo>
                      <a:pt x="605036" y="945199"/>
                      <a:pt x="609237" y="982991"/>
                      <a:pt x="613439" y="978792"/>
                    </a:cubicBezTo>
                    <a:cubicBezTo>
                      <a:pt x="613439" y="974593"/>
                      <a:pt x="630245" y="924204"/>
                      <a:pt x="638649" y="890611"/>
                    </a:cubicBezTo>
                    <a:cubicBezTo>
                      <a:pt x="647052" y="861218"/>
                      <a:pt x="668060" y="798232"/>
                      <a:pt x="701673" y="773037"/>
                    </a:cubicBezTo>
                    <a:cubicBezTo>
                      <a:pt x="735286" y="743644"/>
                      <a:pt x="768899" y="726847"/>
                      <a:pt x="806714" y="739444"/>
                    </a:cubicBezTo>
                    <a:cubicBezTo>
                      <a:pt x="840327" y="752042"/>
                      <a:pt x="882343" y="768838"/>
                      <a:pt x="894948" y="810829"/>
                    </a:cubicBezTo>
                    <a:cubicBezTo>
                      <a:pt x="907553" y="852819"/>
                      <a:pt x="907553" y="869616"/>
                      <a:pt x="907553" y="890611"/>
                    </a:cubicBezTo>
                    <a:cubicBezTo>
                      <a:pt x="903352" y="911607"/>
                      <a:pt x="890747" y="966195"/>
                      <a:pt x="890747" y="970394"/>
                    </a:cubicBezTo>
                    <a:cubicBezTo>
                      <a:pt x="890747" y="974593"/>
                      <a:pt x="907553" y="953597"/>
                      <a:pt x="915956" y="949398"/>
                    </a:cubicBezTo>
                    <a:cubicBezTo>
                      <a:pt x="924360" y="945199"/>
                      <a:pt x="953771" y="928403"/>
                      <a:pt x="995788" y="936801"/>
                    </a:cubicBezTo>
                    <a:cubicBezTo>
                      <a:pt x="1037804" y="949398"/>
                      <a:pt x="1063014" y="982991"/>
                      <a:pt x="1075619" y="1003986"/>
                    </a:cubicBezTo>
                    <a:cubicBezTo>
                      <a:pt x="1088224" y="1024982"/>
                      <a:pt x="1100828" y="1062773"/>
                      <a:pt x="1092425" y="1100565"/>
                    </a:cubicBezTo>
                    <a:cubicBezTo>
                      <a:pt x="1084022" y="1142556"/>
                      <a:pt x="1079820" y="1188745"/>
                      <a:pt x="1079820" y="1197144"/>
                    </a:cubicBezTo>
                    <a:cubicBezTo>
                      <a:pt x="1079820" y="1201343"/>
                      <a:pt x="1079820" y="1188745"/>
                      <a:pt x="1105030" y="1184546"/>
                    </a:cubicBezTo>
                    <a:cubicBezTo>
                      <a:pt x="1130240" y="1184546"/>
                      <a:pt x="1163853" y="1184546"/>
                      <a:pt x="1197466" y="1213940"/>
                    </a:cubicBezTo>
                    <a:cubicBezTo>
                      <a:pt x="1226878" y="1243333"/>
                      <a:pt x="1235281" y="1306320"/>
                      <a:pt x="1239482" y="1344111"/>
                    </a:cubicBezTo>
                    <a:cubicBezTo>
                      <a:pt x="1243684" y="1386102"/>
                      <a:pt x="1243684" y="1423894"/>
                      <a:pt x="1247886" y="1453287"/>
                    </a:cubicBezTo>
                    <a:cubicBezTo>
                      <a:pt x="1256289" y="1495278"/>
                      <a:pt x="1252087" y="1533070"/>
                      <a:pt x="1239482" y="1575060"/>
                    </a:cubicBezTo>
                    <a:cubicBezTo>
                      <a:pt x="1226878" y="1612852"/>
                      <a:pt x="1201668" y="1663241"/>
                      <a:pt x="1189063" y="1701033"/>
                    </a:cubicBezTo>
                    <a:cubicBezTo>
                      <a:pt x="1176458" y="1726227"/>
                      <a:pt x="1147046" y="1797611"/>
                      <a:pt x="1134442" y="1827005"/>
                    </a:cubicBezTo>
                    <a:cubicBezTo>
                      <a:pt x="1126038" y="1856398"/>
                      <a:pt x="1105030" y="1923584"/>
                      <a:pt x="1088224" y="1973972"/>
                    </a:cubicBezTo>
                    <a:cubicBezTo>
                      <a:pt x="1071417" y="2024361"/>
                      <a:pt x="1029401" y="2116741"/>
                      <a:pt x="1008392" y="2146134"/>
                    </a:cubicBezTo>
                    <a:cubicBezTo>
                      <a:pt x="991586" y="2175528"/>
                      <a:pt x="987384" y="2200722"/>
                      <a:pt x="987384" y="2204921"/>
                    </a:cubicBezTo>
                    <a:cubicBezTo>
                      <a:pt x="987384" y="2213320"/>
                      <a:pt x="974779" y="2326695"/>
                      <a:pt x="974779" y="2356088"/>
                    </a:cubicBezTo>
                    <a:cubicBezTo>
                      <a:pt x="974779" y="2362387"/>
                      <a:pt x="975829" y="2376821"/>
                      <a:pt x="977471" y="2395455"/>
                    </a:cubicBezTo>
                    <a:lnTo>
                      <a:pt x="977722" y="2398056"/>
                    </a:lnTo>
                    <a:lnTo>
                      <a:pt x="206137" y="2398056"/>
                    </a:lnTo>
                    <a:lnTo>
                      <a:pt x="201678" y="2326695"/>
                    </a:lnTo>
                    <a:cubicBezTo>
                      <a:pt x="193275" y="2251111"/>
                      <a:pt x="184872" y="2221718"/>
                      <a:pt x="168065" y="2171329"/>
                    </a:cubicBezTo>
                    <a:cubicBezTo>
                      <a:pt x="151259" y="2120940"/>
                      <a:pt x="126049" y="1948778"/>
                      <a:pt x="113444" y="1894190"/>
                    </a:cubicBezTo>
                    <a:cubicBezTo>
                      <a:pt x="105041" y="1839602"/>
                      <a:pt x="79831" y="1612852"/>
                      <a:pt x="63025" y="1575060"/>
                    </a:cubicBezTo>
                    <a:cubicBezTo>
                      <a:pt x="50420" y="1533070"/>
                      <a:pt x="50420" y="1465884"/>
                      <a:pt x="54621" y="1394500"/>
                    </a:cubicBezTo>
                    <a:cubicBezTo>
                      <a:pt x="58823" y="1318917"/>
                      <a:pt x="58823" y="1247532"/>
                      <a:pt x="54621" y="1226537"/>
                    </a:cubicBezTo>
                    <a:cubicBezTo>
                      <a:pt x="50420" y="1205542"/>
                      <a:pt x="46218" y="1188745"/>
                      <a:pt x="46218" y="1171949"/>
                    </a:cubicBezTo>
                    <a:cubicBezTo>
                      <a:pt x="46218" y="1150954"/>
                      <a:pt x="50420" y="1117361"/>
                      <a:pt x="54621" y="1096366"/>
                    </a:cubicBezTo>
                    <a:cubicBezTo>
                      <a:pt x="63025" y="1075370"/>
                      <a:pt x="58823" y="1045977"/>
                      <a:pt x="63025" y="1037579"/>
                    </a:cubicBezTo>
                    <a:cubicBezTo>
                      <a:pt x="63025" y="1029181"/>
                      <a:pt x="0" y="915806"/>
                      <a:pt x="0" y="907407"/>
                    </a:cubicBezTo>
                    <a:cubicBezTo>
                      <a:pt x="0" y="890611"/>
                      <a:pt x="4202" y="852819"/>
                      <a:pt x="71428" y="852819"/>
                    </a:cubicBezTo>
                    <a:cubicBezTo>
                      <a:pt x="100839" y="852819"/>
                      <a:pt x="142856" y="869616"/>
                      <a:pt x="168065" y="899009"/>
                    </a:cubicBezTo>
                    <a:cubicBezTo>
                      <a:pt x="197477" y="928403"/>
                      <a:pt x="222687" y="970394"/>
                      <a:pt x="243695" y="1012384"/>
                    </a:cubicBezTo>
                    <a:cubicBezTo>
                      <a:pt x="264703" y="1050176"/>
                      <a:pt x="277308" y="1113162"/>
                      <a:pt x="277308" y="1129958"/>
                    </a:cubicBezTo>
                    <a:cubicBezTo>
                      <a:pt x="277308" y="1146755"/>
                      <a:pt x="277308" y="1155153"/>
                      <a:pt x="277308" y="1155153"/>
                    </a:cubicBezTo>
                    <a:cubicBezTo>
                      <a:pt x="277308" y="1155153"/>
                      <a:pt x="306719" y="1050176"/>
                      <a:pt x="315123" y="1012384"/>
                    </a:cubicBezTo>
                    <a:cubicBezTo>
                      <a:pt x="319324" y="978792"/>
                      <a:pt x="340332" y="932602"/>
                      <a:pt x="348736" y="886412"/>
                    </a:cubicBezTo>
                    <a:cubicBezTo>
                      <a:pt x="357139" y="840222"/>
                      <a:pt x="365542" y="676458"/>
                      <a:pt x="361341" y="642866"/>
                    </a:cubicBezTo>
                    <a:cubicBezTo>
                      <a:pt x="361341" y="605074"/>
                      <a:pt x="365542" y="495898"/>
                      <a:pt x="382349" y="441310"/>
                    </a:cubicBezTo>
                    <a:cubicBezTo>
                      <a:pt x="394954" y="382523"/>
                      <a:pt x="386550" y="327935"/>
                      <a:pt x="394954" y="277546"/>
                    </a:cubicBezTo>
                    <a:cubicBezTo>
                      <a:pt x="399155" y="231356"/>
                      <a:pt x="399155" y="189366"/>
                      <a:pt x="403357" y="143176"/>
                    </a:cubicBezTo>
                    <a:cubicBezTo>
                      <a:pt x="407559" y="88588"/>
                      <a:pt x="428567" y="50796"/>
                      <a:pt x="436970" y="38199"/>
                    </a:cubicBezTo>
                    <a:cubicBezTo>
                      <a:pt x="445373" y="25602"/>
                      <a:pt x="466382" y="-3792"/>
                      <a:pt x="512600" y="407"/>
                    </a:cubicBezTo>
                    <a:close/>
                  </a:path>
                </a:pathLst>
              </a:custGeom>
              <a:solidFill>
                <a:srgbClr val="FFC6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sp>
            <p:nvSpPr>
              <p:cNvPr id="103" name="Freeform 102"/>
              <p:cNvSpPr>
                <a:spLocks/>
              </p:cNvSpPr>
              <p:nvPr/>
            </p:nvSpPr>
            <p:spPr bwMode="auto">
              <a:xfrm>
                <a:off x="9763722" y="4463674"/>
                <a:ext cx="142930" cy="147947"/>
              </a:xfrm>
              <a:custGeom>
                <a:avLst/>
                <a:gdLst>
                  <a:gd name="T0" fmla="*/ 3 w 34"/>
                  <a:gd name="T1" fmla="*/ 13 h 35"/>
                  <a:gd name="T2" fmla="*/ 16 w 34"/>
                  <a:gd name="T3" fmla="*/ 0 h 35"/>
                  <a:gd name="T4" fmla="*/ 34 w 34"/>
                  <a:gd name="T5" fmla="*/ 16 h 35"/>
                  <a:gd name="T6" fmla="*/ 30 w 34"/>
                  <a:gd name="T7" fmla="*/ 34 h 35"/>
                  <a:gd name="T8" fmla="*/ 17 w 34"/>
                  <a:gd name="T9" fmla="*/ 34 h 35"/>
                  <a:gd name="T10" fmla="*/ 4 w 34"/>
                  <a:gd name="T11" fmla="*/ 31 h 35"/>
                  <a:gd name="T12" fmla="*/ 3 w 34"/>
                  <a:gd name="T13" fmla="*/ 13 h 35"/>
                </a:gdLst>
                <a:ahLst/>
                <a:cxnLst>
                  <a:cxn ang="0">
                    <a:pos x="T0" y="T1"/>
                  </a:cxn>
                  <a:cxn ang="0">
                    <a:pos x="T2" y="T3"/>
                  </a:cxn>
                  <a:cxn ang="0">
                    <a:pos x="T4" y="T5"/>
                  </a:cxn>
                  <a:cxn ang="0">
                    <a:pos x="T6" y="T7"/>
                  </a:cxn>
                  <a:cxn ang="0">
                    <a:pos x="T8" y="T9"/>
                  </a:cxn>
                  <a:cxn ang="0">
                    <a:pos x="T10" y="T11"/>
                  </a:cxn>
                  <a:cxn ang="0">
                    <a:pos x="T12" y="T13"/>
                  </a:cxn>
                </a:cxnLst>
                <a:rect l="0" t="0" r="r" b="b"/>
                <a:pathLst>
                  <a:path w="34" h="35">
                    <a:moveTo>
                      <a:pt x="3" y="13"/>
                    </a:moveTo>
                    <a:cubicBezTo>
                      <a:pt x="3" y="11"/>
                      <a:pt x="7" y="0"/>
                      <a:pt x="16" y="0"/>
                    </a:cubicBezTo>
                    <a:cubicBezTo>
                      <a:pt x="28" y="0"/>
                      <a:pt x="33" y="5"/>
                      <a:pt x="34" y="16"/>
                    </a:cubicBezTo>
                    <a:cubicBezTo>
                      <a:pt x="34" y="27"/>
                      <a:pt x="33" y="34"/>
                      <a:pt x="30" y="34"/>
                    </a:cubicBezTo>
                    <a:cubicBezTo>
                      <a:pt x="25" y="35"/>
                      <a:pt x="23" y="35"/>
                      <a:pt x="17" y="34"/>
                    </a:cubicBezTo>
                    <a:cubicBezTo>
                      <a:pt x="14" y="34"/>
                      <a:pt x="5" y="34"/>
                      <a:pt x="4" y="31"/>
                    </a:cubicBezTo>
                    <a:cubicBezTo>
                      <a:pt x="0" y="25"/>
                      <a:pt x="3" y="13"/>
                      <a:pt x="3" y="13"/>
                    </a:cubicBezTo>
                    <a:close/>
                  </a:path>
                </a:pathLst>
              </a:custGeom>
              <a:solidFill>
                <a:srgbClr val="FF9C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sp>
            <p:nvSpPr>
              <p:cNvPr id="104" name="Freeform 103"/>
              <p:cNvSpPr>
                <a:spLocks/>
              </p:cNvSpPr>
              <p:nvPr/>
            </p:nvSpPr>
            <p:spPr bwMode="auto">
              <a:xfrm>
                <a:off x="9771245" y="4701894"/>
                <a:ext cx="122870" cy="25076"/>
              </a:xfrm>
              <a:custGeom>
                <a:avLst/>
                <a:gdLst>
                  <a:gd name="T0" fmla="*/ 27 w 29"/>
                  <a:gd name="T1" fmla="*/ 2 h 6"/>
                  <a:gd name="T2" fmla="*/ 2 w 29"/>
                  <a:gd name="T3" fmla="*/ 1 h 6"/>
                  <a:gd name="T4" fmla="*/ 1 w 29"/>
                  <a:gd name="T5" fmla="*/ 3 h 6"/>
                  <a:gd name="T6" fmla="*/ 28 w 29"/>
                  <a:gd name="T7" fmla="*/ 4 h 6"/>
                  <a:gd name="T8" fmla="*/ 27 w 29"/>
                  <a:gd name="T9" fmla="*/ 2 h 6"/>
                </a:gdLst>
                <a:ahLst/>
                <a:cxnLst>
                  <a:cxn ang="0">
                    <a:pos x="T0" y="T1"/>
                  </a:cxn>
                  <a:cxn ang="0">
                    <a:pos x="T2" y="T3"/>
                  </a:cxn>
                  <a:cxn ang="0">
                    <a:pos x="T4" y="T5"/>
                  </a:cxn>
                  <a:cxn ang="0">
                    <a:pos x="T6" y="T7"/>
                  </a:cxn>
                  <a:cxn ang="0">
                    <a:pos x="T8" y="T9"/>
                  </a:cxn>
                </a:cxnLst>
                <a:rect l="0" t="0" r="r" b="b"/>
                <a:pathLst>
                  <a:path w="29" h="6">
                    <a:moveTo>
                      <a:pt x="27" y="2"/>
                    </a:moveTo>
                    <a:cubicBezTo>
                      <a:pt x="19" y="4"/>
                      <a:pt x="10" y="4"/>
                      <a:pt x="2" y="1"/>
                    </a:cubicBezTo>
                    <a:cubicBezTo>
                      <a:pt x="0" y="0"/>
                      <a:pt x="0" y="2"/>
                      <a:pt x="1" y="3"/>
                    </a:cubicBezTo>
                    <a:cubicBezTo>
                      <a:pt x="10" y="6"/>
                      <a:pt x="19" y="6"/>
                      <a:pt x="28" y="4"/>
                    </a:cubicBezTo>
                    <a:cubicBezTo>
                      <a:pt x="29" y="4"/>
                      <a:pt x="28" y="2"/>
                      <a:pt x="27" y="2"/>
                    </a:cubicBezTo>
                    <a:close/>
                  </a:path>
                </a:pathLst>
              </a:custGeom>
              <a:solidFill>
                <a:srgbClr val="FF9C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grpSp>
        <p:sp>
          <p:nvSpPr>
            <p:cNvPr id="94" name="Freeform 93"/>
            <p:cNvSpPr>
              <a:spLocks/>
            </p:cNvSpPr>
            <p:nvPr/>
          </p:nvSpPr>
          <p:spPr bwMode="auto">
            <a:xfrm>
              <a:off x="9324899" y="5336306"/>
              <a:ext cx="90272" cy="160484"/>
            </a:xfrm>
            <a:custGeom>
              <a:avLst/>
              <a:gdLst>
                <a:gd name="T0" fmla="*/ 1 w 21"/>
                <a:gd name="T1" fmla="*/ 9 h 38"/>
                <a:gd name="T2" fmla="*/ 3 w 21"/>
                <a:gd name="T3" fmla="*/ 2 h 38"/>
                <a:gd name="T4" fmla="*/ 12 w 21"/>
                <a:gd name="T5" fmla="*/ 1 h 38"/>
                <a:gd name="T6" fmla="*/ 21 w 21"/>
                <a:gd name="T7" fmla="*/ 20 h 38"/>
                <a:gd name="T8" fmla="*/ 17 w 21"/>
                <a:gd name="T9" fmla="*/ 35 h 38"/>
                <a:gd name="T10" fmla="*/ 16 w 21"/>
                <a:gd name="T11" fmla="*/ 38 h 38"/>
                <a:gd name="T12" fmla="*/ 1 w 21"/>
                <a:gd name="T13" fmla="*/ 9 h 38"/>
              </a:gdLst>
              <a:ahLst/>
              <a:cxnLst>
                <a:cxn ang="0">
                  <a:pos x="T0" y="T1"/>
                </a:cxn>
                <a:cxn ang="0">
                  <a:pos x="T2" y="T3"/>
                </a:cxn>
                <a:cxn ang="0">
                  <a:pos x="T4" y="T5"/>
                </a:cxn>
                <a:cxn ang="0">
                  <a:pos x="T6" y="T7"/>
                </a:cxn>
                <a:cxn ang="0">
                  <a:pos x="T8" y="T9"/>
                </a:cxn>
                <a:cxn ang="0">
                  <a:pos x="T10" y="T11"/>
                </a:cxn>
                <a:cxn ang="0">
                  <a:pos x="T12" y="T13"/>
                </a:cxn>
              </a:cxnLst>
              <a:rect l="0" t="0" r="r" b="b"/>
              <a:pathLst>
                <a:path w="21" h="38">
                  <a:moveTo>
                    <a:pt x="1" y="9"/>
                  </a:moveTo>
                  <a:cubicBezTo>
                    <a:pt x="1" y="8"/>
                    <a:pt x="0" y="5"/>
                    <a:pt x="3" y="2"/>
                  </a:cubicBezTo>
                  <a:cubicBezTo>
                    <a:pt x="5" y="0"/>
                    <a:pt x="10" y="0"/>
                    <a:pt x="12" y="1"/>
                  </a:cubicBezTo>
                  <a:cubicBezTo>
                    <a:pt x="15" y="4"/>
                    <a:pt x="20" y="12"/>
                    <a:pt x="21" y="20"/>
                  </a:cubicBezTo>
                  <a:cubicBezTo>
                    <a:pt x="21" y="25"/>
                    <a:pt x="19" y="32"/>
                    <a:pt x="17" y="35"/>
                  </a:cubicBezTo>
                  <a:cubicBezTo>
                    <a:pt x="17" y="37"/>
                    <a:pt x="16" y="38"/>
                    <a:pt x="16" y="38"/>
                  </a:cubicBezTo>
                  <a:cubicBezTo>
                    <a:pt x="15" y="38"/>
                    <a:pt x="2" y="10"/>
                    <a:pt x="1" y="9"/>
                  </a:cubicBezTo>
                  <a:close/>
                </a:path>
              </a:pathLst>
            </a:custGeom>
            <a:solidFill>
              <a:srgbClr val="FF9C7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sp>
          <p:nvSpPr>
            <p:cNvPr id="95" name="Freeform 94"/>
            <p:cNvSpPr>
              <a:spLocks/>
            </p:cNvSpPr>
            <p:nvPr/>
          </p:nvSpPr>
          <p:spPr bwMode="auto">
            <a:xfrm>
              <a:off x="10398136" y="5652259"/>
              <a:ext cx="30091" cy="122871"/>
            </a:xfrm>
            <a:custGeom>
              <a:avLst/>
              <a:gdLst>
                <a:gd name="T0" fmla="*/ 1 w 7"/>
                <a:gd name="T1" fmla="*/ 2 h 29"/>
                <a:gd name="T2" fmla="*/ 5 w 7"/>
                <a:gd name="T3" fmla="*/ 28 h 29"/>
                <a:gd name="T4" fmla="*/ 7 w 7"/>
                <a:gd name="T5" fmla="*/ 27 h 29"/>
                <a:gd name="T6" fmla="*/ 3 w 7"/>
                <a:gd name="T7" fmla="*/ 2 h 29"/>
                <a:gd name="T8" fmla="*/ 1 w 7"/>
                <a:gd name="T9" fmla="*/ 2 h 29"/>
              </a:gdLst>
              <a:ahLst/>
              <a:cxnLst>
                <a:cxn ang="0">
                  <a:pos x="T0" y="T1"/>
                </a:cxn>
                <a:cxn ang="0">
                  <a:pos x="T2" y="T3"/>
                </a:cxn>
                <a:cxn ang="0">
                  <a:pos x="T4" y="T5"/>
                </a:cxn>
                <a:cxn ang="0">
                  <a:pos x="T6" y="T7"/>
                </a:cxn>
                <a:cxn ang="0">
                  <a:pos x="T8" y="T9"/>
                </a:cxn>
              </a:cxnLst>
              <a:rect l="0" t="0" r="r" b="b"/>
              <a:pathLst>
                <a:path w="7" h="29">
                  <a:moveTo>
                    <a:pt x="1" y="2"/>
                  </a:moveTo>
                  <a:cubicBezTo>
                    <a:pt x="1" y="11"/>
                    <a:pt x="0" y="20"/>
                    <a:pt x="5" y="28"/>
                  </a:cubicBezTo>
                  <a:cubicBezTo>
                    <a:pt x="6" y="29"/>
                    <a:pt x="7" y="28"/>
                    <a:pt x="7" y="27"/>
                  </a:cubicBezTo>
                  <a:cubicBezTo>
                    <a:pt x="2" y="19"/>
                    <a:pt x="3" y="10"/>
                    <a:pt x="3" y="2"/>
                  </a:cubicBezTo>
                  <a:cubicBezTo>
                    <a:pt x="4" y="0"/>
                    <a:pt x="1" y="0"/>
                    <a:pt x="1" y="2"/>
                  </a:cubicBezTo>
                  <a:close/>
                </a:path>
              </a:pathLst>
            </a:custGeom>
            <a:solidFill>
              <a:srgbClr val="FF9C7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sp>
          <p:nvSpPr>
            <p:cNvPr id="96" name="Freeform 95"/>
            <p:cNvSpPr>
              <a:spLocks/>
            </p:cNvSpPr>
            <p:nvPr/>
          </p:nvSpPr>
          <p:spPr bwMode="auto">
            <a:xfrm>
              <a:off x="10205053" y="5429087"/>
              <a:ext cx="20061" cy="178038"/>
            </a:xfrm>
            <a:custGeom>
              <a:avLst/>
              <a:gdLst>
                <a:gd name="T0" fmla="*/ 3 w 5"/>
                <a:gd name="T1" fmla="*/ 1 h 42"/>
                <a:gd name="T2" fmla="*/ 0 w 5"/>
                <a:gd name="T3" fmla="*/ 22 h 42"/>
                <a:gd name="T4" fmla="*/ 0 w 5"/>
                <a:gd name="T5" fmla="*/ 33 h 42"/>
                <a:gd name="T6" fmla="*/ 3 w 5"/>
                <a:gd name="T7" fmla="*/ 41 h 42"/>
                <a:gd name="T8" fmla="*/ 5 w 5"/>
                <a:gd name="T9" fmla="*/ 40 h 42"/>
                <a:gd name="T10" fmla="*/ 2 w 5"/>
                <a:gd name="T11" fmla="*/ 32 h 42"/>
                <a:gd name="T12" fmla="*/ 2 w 5"/>
                <a:gd name="T13" fmla="*/ 22 h 42"/>
                <a:gd name="T14" fmla="*/ 5 w 5"/>
                <a:gd name="T15" fmla="*/ 2 h 42"/>
                <a:gd name="T16" fmla="*/ 3 w 5"/>
                <a:gd name="T1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2">
                  <a:moveTo>
                    <a:pt x="3" y="1"/>
                  </a:moveTo>
                  <a:cubicBezTo>
                    <a:pt x="2" y="8"/>
                    <a:pt x="1" y="15"/>
                    <a:pt x="0" y="22"/>
                  </a:cubicBezTo>
                  <a:cubicBezTo>
                    <a:pt x="0" y="26"/>
                    <a:pt x="0" y="29"/>
                    <a:pt x="0" y="33"/>
                  </a:cubicBezTo>
                  <a:cubicBezTo>
                    <a:pt x="1" y="36"/>
                    <a:pt x="1" y="39"/>
                    <a:pt x="3" y="41"/>
                  </a:cubicBezTo>
                  <a:cubicBezTo>
                    <a:pt x="3" y="42"/>
                    <a:pt x="5" y="41"/>
                    <a:pt x="5" y="40"/>
                  </a:cubicBezTo>
                  <a:cubicBezTo>
                    <a:pt x="3" y="38"/>
                    <a:pt x="3" y="35"/>
                    <a:pt x="2" y="32"/>
                  </a:cubicBezTo>
                  <a:cubicBezTo>
                    <a:pt x="2" y="29"/>
                    <a:pt x="2" y="25"/>
                    <a:pt x="2" y="22"/>
                  </a:cubicBezTo>
                  <a:cubicBezTo>
                    <a:pt x="3" y="15"/>
                    <a:pt x="4" y="9"/>
                    <a:pt x="5" y="2"/>
                  </a:cubicBezTo>
                  <a:cubicBezTo>
                    <a:pt x="5" y="1"/>
                    <a:pt x="3" y="0"/>
                    <a:pt x="3" y="1"/>
                  </a:cubicBezTo>
                  <a:close/>
                </a:path>
              </a:pathLst>
            </a:custGeom>
            <a:solidFill>
              <a:srgbClr val="FF9C7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sp>
          <p:nvSpPr>
            <p:cNvPr id="97" name="Freeform 96"/>
            <p:cNvSpPr>
              <a:spLocks/>
            </p:cNvSpPr>
            <p:nvPr/>
          </p:nvSpPr>
          <p:spPr bwMode="auto">
            <a:xfrm>
              <a:off x="9939251" y="5439117"/>
              <a:ext cx="37613" cy="130393"/>
            </a:xfrm>
            <a:custGeom>
              <a:avLst/>
              <a:gdLst>
                <a:gd name="T0" fmla="*/ 0 w 9"/>
                <a:gd name="T1" fmla="*/ 2 h 31"/>
                <a:gd name="T2" fmla="*/ 1 w 9"/>
                <a:gd name="T3" fmla="*/ 8 h 31"/>
                <a:gd name="T4" fmla="*/ 4 w 9"/>
                <a:gd name="T5" fmla="*/ 13 h 31"/>
                <a:gd name="T6" fmla="*/ 6 w 9"/>
                <a:gd name="T7" fmla="*/ 30 h 31"/>
                <a:gd name="T8" fmla="*/ 9 w 9"/>
                <a:gd name="T9" fmla="*/ 29 h 31"/>
                <a:gd name="T10" fmla="*/ 6 w 9"/>
                <a:gd name="T11" fmla="*/ 14 h 31"/>
                <a:gd name="T12" fmla="*/ 4 w 9"/>
                <a:gd name="T13" fmla="*/ 9 h 31"/>
                <a:gd name="T14" fmla="*/ 2 w 9"/>
                <a:gd name="T15" fmla="*/ 2 h 31"/>
                <a:gd name="T16" fmla="*/ 0 w 9"/>
                <a:gd name="T1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0" y="2"/>
                  </a:moveTo>
                  <a:cubicBezTo>
                    <a:pt x="0" y="4"/>
                    <a:pt x="0" y="6"/>
                    <a:pt x="1" y="8"/>
                  </a:cubicBezTo>
                  <a:cubicBezTo>
                    <a:pt x="2" y="10"/>
                    <a:pt x="3" y="11"/>
                    <a:pt x="4" y="13"/>
                  </a:cubicBezTo>
                  <a:cubicBezTo>
                    <a:pt x="6" y="18"/>
                    <a:pt x="5" y="24"/>
                    <a:pt x="6" y="30"/>
                  </a:cubicBezTo>
                  <a:cubicBezTo>
                    <a:pt x="7" y="31"/>
                    <a:pt x="9" y="30"/>
                    <a:pt x="9" y="29"/>
                  </a:cubicBezTo>
                  <a:cubicBezTo>
                    <a:pt x="7" y="24"/>
                    <a:pt x="8" y="19"/>
                    <a:pt x="6" y="14"/>
                  </a:cubicBezTo>
                  <a:cubicBezTo>
                    <a:pt x="6" y="12"/>
                    <a:pt x="5" y="11"/>
                    <a:pt x="4" y="9"/>
                  </a:cubicBezTo>
                  <a:cubicBezTo>
                    <a:pt x="2" y="7"/>
                    <a:pt x="2" y="4"/>
                    <a:pt x="2" y="2"/>
                  </a:cubicBezTo>
                  <a:cubicBezTo>
                    <a:pt x="2" y="0"/>
                    <a:pt x="0" y="0"/>
                    <a:pt x="0" y="2"/>
                  </a:cubicBezTo>
                  <a:close/>
                </a:path>
              </a:pathLst>
            </a:custGeom>
            <a:solidFill>
              <a:srgbClr val="FF9C7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sp>
          <p:nvSpPr>
            <p:cNvPr id="98" name="Freeform 97"/>
            <p:cNvSpPr>
              <a:spLocks/>
            </p:cNvSpPr>
            <p:nvPr/>
          </p:nvSpPr>
          <p:spPr bwMode="auto">
            <a:xfrm>
              <a:off x="9573147" y="5609631"/>
              <a:ext cx="35106" cy="140424"/>
            </a:xfrm>
            <a:custGeom>
              <a:avLst/>
              <a:gdLst>
                <a:gd name="T0" fmla="*/ 6 w 8"/>
                <a:gd name="T1" fmla="*/ 1 h 33"/>
                <a:gd name="T2" fmla="*/ 1 w 8"/>
                <a:gd name="T3" fmla="*/ 32 h 33"/>
                <a:gd name="T4" fmla="*/ 3 w 8"/>
                <a:gd name="T5" fmla="*/ 32 h 33"/>
                <a:gd name="T6" fmla="*/ 8 w 8"/>
                <a:gd name="T7" fmla="*/ 1 h 33"/>
                <a:gd name="T8" fmla="*/ 6 w 8"/>
                <a:gd name="T9" fmla="*/ 1 h 33"/>
              </a:gdLst>
              <a:ahLst/>
              <a:cxnLst>
                <a:cxn ang="0">
                  <a:pos x="T0" y="T1"/>
                </a:cxn>
                <a:cxn ang="0">
                  <a:pos x="T2" y="T3"/>
                </a:cxn>
                <a:cxn ang="0">
                  <a:pos x="T4" y="T5"/>
                </a:cxn>
                <a:cxn ang="0">
                  <a:pos x="T6" y="T7"/>
                </a:cxn>
                <a:cxn ang="0">
                  <a:pos x="T8" y="T9"/>
                </a:cxn>
              </a:cxnLst>
              <a:rect l="0" t="0" r="r" b="b"/>
              <a:pathLst>
                <a:path w="8" h="33">
                  <a:moveTo>
                    <a:pt x="6" y="1"/>
                  </a:moveTo>
                  <a:cubicBezTo>
                    <a:pt x="5" y="12"/>
                    <a:pt x="0" y="21"/>
                    <a:pt x="1" y="32"/>
                  </a:cubicBezTo>
                  <a:cubicBezTo>
                    <a:pt x="1" y="33"/>
                    <a:pt x="3" y="33"/>
                    <a:pt x="3" y="32"/>
                  </a:cubicBezTo>
                  <a:cubicBezTo>
                    <a:pt x="2" y="21"/>
                    <a:pt x="7" y="12"/>
                    <a:pt x="8" y="1"/>
                  </a:cubicBezTo>
                  <a:cubicBezTo>
                    <a:pt x="8" y="0"/>
                    <a:pt x="6" y="0"/>
                    <a:pt x="6" y="1"/>
                  </a:cubicBezTo>
                  <a:close/>
                </a:path>
              </a:pathLst>
            </a:custGeom>
            <a:solidFill>
              <a:srgbClr val="FF9C7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sp>
          <p:nvSpPr>
            <p:cNvPr id="99" name="Freeform 98"/>
            <p:cNvSpPr>
              <a:spLocks/>
            </p:cNvSpPr>
            <p:nvPr/>
          </p:nvSpPr>
          <p:spPr bwMode="auto">
            <a:xfrm>
              <a:off x="9380065" y="5582047"/>
              <a:ext cx="67703" cy="87765"/>
            </a:xfrm>
            <a:custGeom>
              <a:avLst/>
              <a:gdLst>
                <a:gd name="T0" fmla="*/ 2 w 16"/>
                <a:gd name="T1" fmla="*/ 20 h 21"/>
                <a:gd name="T2" fmla="*/ 15 w 16"/>
                <a:gd name="T3" fmla="*/ 3 h 21"/>
                <a:gd name="T4" fmla="*/ 14 w 16"/>
                <a:gd name="T5" fmla="*/ 1 h 21"/>
                <a:gd name="T6" fmla="*/ 0 w 16"/>
                <a:gd name="T7" fmla="*/ 20 h 21"/>
                <a:gd name="T8" fmla="*/ 2 w 16"/>
                <a:gd name="T9" fmla="*/ 20 h 21"/>
              </a:gdLst>
              <a:ahLst/>
              <a:cxnLst>
                <a:cxn ang="0">
                  <a:pos x="T0" y="T1"/>
                </a:cxn>
                <a:cxn ang="0">
                  <a:pos x="T2" y="T3"/>
                </a:cxn>
                <a:cxn ang="0">
                  <a:pos x="T4" y="T5"/>
                </a:cxn>
                <a:cxn ang="0">
                  <a:pos x="T6" y="T7"/>
                </a:cxn>
                <a:cxn ang="0">
                  <a:pos x="T8" y="T9"/>
                </a:cxn>
              </a:cxnLst>
              <a:rect l="0" t="0" r="r" b="b"/>
              <a:pathLst>
                <a:path w="16" h="21">
                  <a:moveTo>
                    <a:pt x="2" y="20"/>
                  </a:moveTo>
                  <a:cubicBezTo>
                    <a:pt x="4" y="13"/>
                    <a:pt x="9" y="7"/>
                    <a:pt x="15" y="3"/>
                  </a:cubicBezTo>
                  <a:cubicBezTo>
                    <a:pt x="16" y="2"/>
                    <a:pt x="15" y="0"/>
                    <a:pt x="14" y="1"/>
                  </a:cubicBezTo>
                  <a:cubicBezTo>
                    <a:pt x="7" y="5"/>
                    <a:pt x="2" y="12"/>
                    <a:pt x="0" y="20"/>
                  </a:cubicBezTo>
                  <a:cubicBezTo>
                    <a:pt x="0" y="21"/>
                    <a:pt x="2" y="21"/>
                    <a:pt x="2" y="20"/>
                  </a:cubicBezTo>
                  <a:close/>
                </a:path>
              </a:pathLst>
            </a:custGeom>
            <a:solidFill>
              <a:srgbClr val="FF9C7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sp>
          <p:nvSpPr>
            <p:cNvPr id="100" name="Freeform 99"/>
            <p:cNvSpPr>
              <a:spLocks/>
            </p:cNvSpPr>
            <p:nvPr/>
          </p:nvSpPr>
          <p:spPr bwMode="auto">
            <a:xfrm>
              <a:off x="9405141" y="5614646"/>
              <a:ext cx="42628" cy="45136"/>
            </a:xfrm>
            <a:custGeom>
              <a:avLst/>
              <a:gdLst>
                <a:gd name="T0" fmla="*/ 2 w 10"/>
                <a:gd name="T1" fmla="*/ 10 h 11"/>
                <a:gd name="T2" fmla="*/ 9 w 10"/>
                <a:gd name="T3" fmla="*/ 2 h 11"/>
                <a:gd name="T4" fmla="*/ 8 w 10"/>
                <a:gd name="T5" fmla="*/ 1 h 11"/>
                <a:gd name="T6" fmla="*/ 1 w 10"/>
                <a:gd name="T7" fmla="*/ 9 h 11"/>
                <a:gd name="T8" fmla="*/ 2 w 10"/>
                <a:gd name="T9" fmla="*/ 10 h 11"/>
              </a:gdLst>
              <a:ahLst/>
              <a:cxnLst>
                <a:cxn ang="0">
                  <a:pos x="T0" y="T1"/>
                </a:cxn>
                <a:cxn ang="0">
                  <a:pos x="T2" y="T3"/>
                </a:cxn>
                <a:cxn ang="0">
                  <a:pos x="T4" y="T5"/>
                </a:cxn>
                <a:cxn ang="0">
                  <a:pos x="T6" y="T7"/>
                </a:cxn>
                <a:cxn ang="0">
                  <a:pos x="T8" y="T9"/>
                </a:cxn>
              </a:cxnLst>
              <a:rect l="0" t="0" r="r" b="b"/>
              <a:pathLst>
                <a:path w="10" h="11">
                  <a:moveTo>
                    <a:pt x="2" y="10"/>
                  </a:moveTo>
                  <a:cubicBezTo>
                    <a:pt x="4" y="7"/>
                    <a:pt x="6" y="4"/>
                    <a:pt x="9" y="2"/>
                  </a:cubicBezTo>
                  <a:cubicBezTo>
                    <a:pt x="10" y="2"/>
                    <a:pt x="9" y="0"/>
                    <a:pt x="8" y="1"/>
                  </a:cubicBezTo>
                  <a:cubicBezTo>
                    <a:pt x="5" y="3"/>
                    <a:pt x="2" y="5"/>
                    <a:pt x="1" y="9"/>
                  </a:cubicBezTo>
                  <a:cubicBezTo>
                    <a:pt x="0" y="10"/>
                    <a:pt x="2" y="11"/>
                    <a:pt x="2" y="10"/>
                  </a:cubicBezTo>
                  <a:close/>
                </a:path>
              </a:pathLst>
            </a:custGeom>
            <a:solidFill>
              <a:srgbClr val="FF9C7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sp>
          <p:nvSpPr>
            <p:cNvPr id="101" name="Freeform 100"/>
            <p:cNvSpPr>
              <a:spLocks/>
            </p:cNvSpPr>
            <p:nvPr/>
          </p:nvSpPr>
          <p:spPr bwMode="auto">
            <a:xfrm>
              <a:off x="10169947" y="5707425"/>
              <a:ext cx="55166" cy="142932"/>
            </a:xfrm>
            <a:custGeom>
              <a:avLst/>
              <a:gdLst>
                <a:gd name="T0" fmla="*/ 10 w 13"/>
                <a:gd name="T1" fmla="*/ 2 h 34"/>
                <a:gd name="T2" fmla="*/ 0 w 13"/>
                <a:gd name="T3" fmla="*/ 31 h 34"/>
                <a:gd name="T4" fmla="*/ 2 w 13"/>
                <a:gd name="T5" fmla="*/ 32 h 34"/>
                <a:gd name="T6" fmla="*/ 12 w 13"/>
                <a:gd name="T7" fmla="*/ 2 h 34"/>
                <a:gd name="T8" fmla="*/ 10 w 13"/>
                <a:gd name="T9" fmla="*/ 2 h 34"/>
              </a:gdLst>
              <a:ahLst/>
              <a:cxnLst>
                <a:cxn ang="0">
                  <a:pos x="T0" y="T1"/>
                </a:cxn>
                <a:cxn ang="0">
                  <a:pos x="T2" y="T3"/>
                </a:cxn>
                <a:cxn ang="0">
                  <a:pos x="T4" y="T5"/>
                </a:cxn>
                <a:cxn ang="0">
                  <a:pos x="T6" y="T7"/>
                </a:cxn>
                <a:cxn ang="0">
                  <a:pos x="T8" y="T9"/>
                </a:cxn>
              </a:cxnLst>
              <a:rect l="0" t="0" r="r" b="b"/>
              <a:pathLst>
                <a:path w="13" h="34">
                  <a:moveTo>
                    <a:pt x="10" y="2"/>
                  </a:moveTo>
                  <a:cubicBezTo>
                    <a:pt x="11" y="12"/>
                    <a:pt x="6" y="23"/>
                    <a:pt x="0" y="31"/>
                  </a:cubicBezTo>
                  <a:cubicBezTo>
                    <a:pt x="0" y="33"/>
                    <a:pt x="1" y="34"/>
                    <a:pt x="2" y="32"/>
                  </a:cubicBezTo>
                  <a:cubicBezTo>
                    <a:pt x="8" y="24"/>
                    <a:pt x="13" y="13"/>
                    <a:pt x="12" y="2"/>
                  </a:cubicBezTo>
                  <a:cubicBezTo>
                    <a:pt x="12" y="0"/>
                    <a:pt x="10" y="0"/>
                    <a:pt x="10" y="2"/>
                  </a:cubicBezTo>
                  <a:close/>
                </a:path>
              </a:pathLst>
            </a:custGeom>
            <a:solidFill>
              <a:srgbClr val="FF9C7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000000"/>
                </a:solidFill>
              </a:endParaRPr>
            </a:p>
          </p:txBody>
        </p:sp>
      </p:grpSp>
      <p:sp>
        <p:nvSpPr>
          <p:cNvPr id="64" name="Rectangle 63">
            <a:extLst>
              <a:ext uri="{FF2B5EF4-FFF2-40B4-BE49-F238E27FC236}">
                <a16:creationId xmlns:a16="http://schemas.microsoft.com/office/drawing/2014/main" id="{4FDDFCDD-B886-47CC-9564-B0913868B56B}"/>
              </a:ext>
            </a:extLst>
          </p:cNvPr>
          <p:cNvSpPr/>
          <p:nvPr/>
        </p:nvSpPr>
        <p:spPr>
          <a:xfrm>
            <a:off x="394481" y="1885199"/>
            <a:ext cx="2830630" cy="2585323"/>
          </a:xfrm>
          <a:prstGeom prst="rect">
            <a:avLst/>
          </a:prstGeom>
        </p:spPr>
        <p:txBody>
          <a:bodyPr wrap="square">
            <a:spAutoFit/>
          </a:bodyPr>
          <a:lstStyle/>
          <a:p>
            <a:pPr eaLnBrk="0" fontAlgn="base" hangingPunct="0">
              <a:spcBef>
                <a:spcPct val="0"/>
              </a:spcBef>
              <a:spcAft>
                <a:spcPct val="0"/>
              </a:spcAft>
              <a:defRPr/>
            </a:pPr>
            <a:r>
              <a:rPr lang="en-GB" b="1" i="1" kern="0" dirty="0">
                <a:solidFill>
                  <a:schemeClr val="bg1"/>
                </a:solidFill>
                <a:latin typeface="Arial" pitchFamily="34" charset="0"/>
                <a:ea typeface="Times New Roman" pitchFamily="18" charset="0"/>
                <a:cs typeface="Times New Roman" pitchFamily="18" charset="0"/>
              </a:rPr>
              <a:t>A consultant </a:t>
            </a:r>
            <a:r>
              <a:rPr lang="en-GB" i="1" kern="0" dirty="0">
                <a:solidFill>
                  <a:schemeClr val="bg1"/>
                </a:solidFill>
                <a:latin typeface="Arial" pitchFamily="34" charset="0"/>
                <a:ea typeface="Times New Roman" pitchFamily="18" charset="0"/>
                <a:cs typeface="Times New Roman" pitchFamily="18" charset="0"/>
              </a:rPr>
              <a:t>is a person in a position to have some influence over an individual, group, department, or organization, but who has no direct power to make changes or implement programs.</a:t>
            </a:r>
            <a:endParaRPr lang="en-GB" kern="0" dirty="0">
              <a:solidFill>
                <a:schemeClr val="bg1"/>
              </a:solidFill>
              <a:latin typeface="Arial" pitchFamily="34" charset="0"/>
            </a:endParaRPr>
          </a:p>
        </p:txBody>
      </p:sp>
    </p:spTree>
    <p:extLst>
      <p:ext uri="{BB962C8B-B14F-4D97-AF65-F5344CB8AC3E}">
        <p14:creationId xmlns:p14="http://schemas.microsoft.com/office/powerpoint/2010/main" val="194972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1000"/>
                                        <p:tgtEl>
                                          <p:spTgt spid="64"/>
                                        </p:tgtEl>
                                      </p:cBhvr>
                                    </p:animEffect>
                                  </p:childTnLst>
                                </p:cTn>
                              </p:par>
                            </p:childTnLst>
                          </p:cTn>
                        </p:par>
                        <p:par>
                          <p:cTn id="8" fill="hold">
                            <p:stCondLst>
                              <p:cond delay="1000"/>
                            </p:stCondLst>
                            <p:childTnLst>
                              <p:par>
                                <p:cTn id="9" presetID="22" presetClass="entr" presetSubtype="1" fill="hold" nodeType="afterEffect">
                                  <p:stCondLst>
                                    <p:cond delay="1000"/>
                                  </p:stCondLst>
                                  <p:childTnLst>
                                    <p:set>
                                      <p:cBhvr>
                                        <p:cTn id="10" dur="1" fill="hold">
                                          <p:stCondLst>
                                            <p:cond delay="0"/>
                                          </p:stCondLst>
                                        </p:cTn>
                                        <p:tgtEl>
                                          <p:spTgt spid="116"/>
                                        </p:tgtEl>
                                        <p:attrNameLst>
                                          <p:attrName>style.visibility</p:attrName>
                                        </p:attrNameLst>
                                      </p:cBhvr>
                                      <p:to>
                                        <p:strVal val="visible"/>
                                      </p:to>
                                    </p:set>
                                    <p:animEffect transition="in" filter="wipe(up)">
                                      <p:cBhvr>
                                        <p:cTn id="11"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4"/>
                </a:solidFill>
              </a:rPr>
              <a:t>At the Client Site – Always wear your </a:t>
            </a:r>
            <a:r>
              <a:rPr lang="en-US" b="1" dirty="0"/>
              <a:t>Consulting Guard</a:t>
            </a:r>
            <a:endParaRPr lang="en-US" sz="1800" b="1" dirty="0"/>
          </a:p>
        </p:txBody>
      </p:sp>
      <p:grpSp>
        <p:nvGrpSpPr>
          <p:cNvPr id="17" name="Group 16">
            <a:extLst>
              <a:ext uri="{FF2B5EF4-FFF2-40B4-BE49-F238E27FC236}">
                <a16:creationId xmlns:a16="http://schemas.microsoft.com/office/drawing/2014/main" id="{0D3A0391-06BC-4C0A-B4FE-1BCB380003B8}"/>
              </a:ext>
            </a:extLst>
          </p:cNvPr>
          <p:cNvGrpSpPr/>
          <p:nvPr/>
        </p:nvGrpSpPr>
        <p:grpSpPr>
          <a:xfrm>
            <a:off x="7696200" y="762000"/>
            <a:ext cx="4260552" cy="5873274"/>
            <a:chOff x="7696200" y="762000"/>
            <a:chExt cx="4260552" cy="5873274"/>
          </a:xfrm>
        </p:grpSpPr>
        <p:sp>
          <p:nvSpPr>
            <p:cNvPr id="56" name="Rounded Rectangle 55"/>
            <p:cNvSpPr/>
            <p:nvPr/>
          </p:nvSpPr>
          <p:spPr>
            <a:xfrm>
              <a:off x="7696200" y="914981"/>
              <a:ext cx="4260552" cy="5720293"/>
            </a:xfrm>
            <a:custGeom>
              <a:avLst/>
              <a:gdLst>
                <a:gd name="connsiteX0" fmla="*/ 0 w 3022116"/>
                <a:gd name="connsiteY0" fmla="*/ 98581 h 4879926"/>
                <a:gd name="connsiteX1" fmla="*/ 98581 w 3022116"/>
                <a:gd name="connsiteY1" fmla="*/ 0 h 4879926"/>
                <a:gd name="connsiteX2" fmla="*/ 2923535 w 3022116"/>
                <a:gd name="connsiteY2" fmla="*/ 0 h 4879926"/>
                <a:gd name="connsiteX3" fmla="*/ 3022116 w 3022116"/>
                <a:gd name="connsiteY3" fmla="*/ 98581 h 4879926"/>
                <a:gd name="connsiteX4" fmla="*/ 3022116 w 3022116"/>
                <a:gd name="connsiteY4" fmla="*/ 4781345 h 4879926"/>
                <a:gd name="connsiteX5" fmla="*/ 2923535 w 3022116"/>
                <a:gd name="connsiteY5" fmla="*/ 4879926 h 4879926"/>
                <a:gd name="connsiteX6" fmla="*/ 98581 w 3022116"/>
                <a:gd name="connsiteY6" fmla="*/ 4879926 h 4879926"/>
                <a:gd name="connsiteX7" fmla="*/ 0 w 3022116"/>
                <a:gd name="connsiteY7" fmla="*/ 4781345 h 4879926"/>
                <a:gd name="connsiteX8" fmla="*/ 0 w 3022116"/>
                <a:gd name="connsiteY8" fmla="*/ 98581 h 4879926"/>
                <a:gd name="connsiteX0" fmla="*/ 3022116 w 3113556"/>
                <a:gd name="connsiteY0" fmla="*/ 4781345 h 4879926"/>
                <a:gd name="connsiteX1" fmla="*/ 2923535 w 3113556"/>
                <a:gd name="connsiteY1" fmla="*/ 4879926 h 4879926"/>
                <a:gd name="connsiteX2" fmla="*/ 98581 w 3113556"/>
                <a:gd name="connsiteY2" fmla="*/ 4879926 h 4879926"/>
                <a:gd name="connsiteX3" fmla="*/ 0 w 3113556"/>
                <a:gd name="connsiteY3" fmla="*/ 4781345 h 4879926"/>
                <a:gd name="connsiteX4" fmla="*/ 0 w 3113556"/>
                <a:gd name="connsiteY4" fmla="*/ 98581 h 4879926"/>
                <a:gd name="connsiteX5" fmla="*/ 98581 w 3113556"/>
                <a:gd name="connsiteY5" fmla="*/ 0 h 4879926"/>
                <a:gd name="connsiteX6" fmla="*/ 2923535 w 3113556"/>
                <a:gd name="connsiteY6" fmla="*/ 0 h 4879926"/>
                <a:gd name="connsiteX7" fmla="*/ 3022116 w 3113556"/>
                <a:gd name="connsiteY7" fmla="*/ 98581 h 4879926"/>
                <a:gd name="connsiteX8" fmla="*/ 3113556 w 3113556"/>
                <a:gd name="connsiteY8" fmla="*/ 4872785 h 4879926"/>
                <a:gd name="connsiteX0" fmla="*/ 3022116 w 3022116"/>
                <a:gd name="connsiteY0" fmla="*/ 4781345 h 4879926"/>
                <a:gd name="connsiteX1" fmla="*/ 2923535 w 3022116"/>
                <a:gd name="connsiteY1" fmla="*/ 4879926 h 4879926"/>
                <a:gd name="connsiteX2" fmla="*/ 98581 w 3022116"/>
                <a:gd name="connsiteY2" fmla="*/ 4879926 h 4879926"/>
                <a:gd name="connsiteX3" fmla="*/ 0 w 3022116"/>
                <a:gd name="connsiteY3" fmla="*/ 4781345 h 4879926"/>
                <a:gd name="connsiteX4" fmla="*/ 0 w 3022116"/>
                <a:gd name="connsiteY4" fmla="*/ 98581 h 4879926"/>
                <a:gd name="connsiteX5" fmla="*/ 98581 w 3022116"/>
                <a:gd name="connsiteY5" fmla="*/ 0 h 4879926"/>
                <a:gd name="connsiteX6" fmla="*/ 2923535 w 3022116"/>
                <a:gd name="connsiteY6" fmla="*/ 0 h 4879926"/>
                <a:gd name="connsiteX7" fmla="*/ 3022116 w 3022116"/>
                <a:gd name="connsiteY7" fmla="*/ 98581 h 4879926"/>
                <a:gd name="connsiteX0" fmla="*/ 3022116 w 3022116"/>
                <a:gd name="connsiteY0" fmla="*/ 4781345 h 4879926"/>
                <a:gd name="connsiteX1" fmla="*/ 2923535 w 3022116"/>
                <a:gd name="connsiteY1" fmla="*/ 4879926 h 4879926"/>
                <a:gd name="connsiteX2" fmla="*/ 98581 w 3022116"/>
                <a:gd name="connsiteY2" fmla="*/ 4879926 h 4879926"/>
                <a:gd name="connsiteX3" fmla="*/ 0 w 3022116"/>
                <a:gd name="connsiteY3" fmla="*/ 4781345 h 4879926"/>
                <a:gd name="connsiteX4" fmla="*/ 0 w 3022116"/>
                <a:gd name="connsiteY4" fmla="*/ 98581 h 4879926"/>
                <a:gd name="connsiteX5" fmla="*/ 98581 w 3022116"/>
                <a:gd name="connsiteY5" fmla="*/ 0 h 4879926"/>
                <a:gd name="connsiteX6" fmla="*/ 2923535 w 3022116"/>
                <a:gd name="connsiteY6" fmla="*/ 0 h 4879926"/>
                <a:gd name="connsiteX0" fmla="*/ 3022116 w 3022116"/>
                <a:gd name="connsiteY0" fmla="*/ 4781345 h 4879926"/>
                <a:gd name="connsiteX1" fmla="*/ 2923535 w 3022116"/>
                <a:gd name="connsiteY1" fmla="*/ 4879926 h 4879926"/>
                <a:gd name="connsiteX2" fmla="*/ 98581 w 3022116"/>
                <a:gd name="connsiteY2" fmla="*/ 4879926 h 4879926"/>
                <a:gd name="connsiteX3" fmla="*/ 0 w 3022116"/>
                <a:gd name="connsiteY3" fmla="*/ 4781345 h 4879926"/>
                <a:gd name="connsiteX4" fmla="*/ 0 w 3022116"/>
                <a:gd name="connsiteY4" fmla="*/ 98581 h 4879926"/>
                <a:gd name="connsiteX5" fmla="*/ 98581 w 3022116"/>
                <a:gd name="connsiteY5" fmla="*/ 0 h 4879926"/>
                <a:gd name="connsiteX6" fmla="*/ 2564720 w 3022116"/>
                <a:gd name="connsiteY6" fmla="*/ 0 h 4879926"/>
                <a:gd name="connsiteX0" fmla="*/ 2923535 w 2923535"/>
                <a:gd name="connsiteY0" fmla="*/ 4879926 h 4879926"/>
                <a:gd name="connsiteX1" fmla="*/ 98581 w 2923535"/>
                <a:gd name="connsiteY1" fmla="*/ 4879926 h 4879926"/>
                <a:gd name="connsiteX2" fmla="*/ 0 w 2923535"/>
                <a:gd name="connsiteY2" fmla="*/ 4781345 h 4879926"/>
                <a:gd name="connsiteX3" fmla="*/ 0 w 2923535"/>
                <a:gd name="connsiteY3" fmla="*/ 98581 h 4879926"/>
                <a:gd name="connsiteX4" fmla="*/ 98581 w 2923535"/>
                <a:gd name="connsiteY4" fmla="*/ 0 h 4879926"/>
                <a:gd name="connsiteX5" fmla="*/ 2564720 w 2923535"/>
                <a:gd name="connsiteY5" fmla="*/ 0 h 4879926"/>
                <a:gd name="connsiteX0" fmla="*/ 98581 w 2564720"/>
                <a:gd name="connsiteY0" fmla="*/ 4879926 h 4879926"/>
                <a:gd name="connsiteX1" fmla="*/ 0 w 2564720"/>
                <a:gd name="connsiteY1" fmla="*/ 4781345 h 4879926"/>
                <a:gd name="connsiteX2" fmla="*/ 0 w 2564720"/>
                <a:gd name="connsiteY2" fmla="*/ 98581 h 4879926"/>
                <a:gd name="connsiteX3" fmla="*/ 98581 w 2564720"/>
                <a:gd name="connsiteY3" fmla="*/ 0 h 4879926"/>
                <a:gd name="connsiteX4" fmla="*/ 2564720 w 2564720"/>
                <a:gd name="connsiteY4" fmla="*/ 0 h 4879926"/>
                <a:gd name="connsiteX0" fmla="*/ 0 w 2564720"/>
                <a:gd name="connsiteY0" fmla="*/ 4781345 h 4781345"/>
                <a:gd name="connsiteX1" fmla="*/ 0 w 2564720"/>
                <a:gd name="connsiteY1" fmla="*/ 98581 h 4781345"/>
                <a:gd name="connsiteX2" fmla="*/ 98581 w 2564720"/>
                <a:gd name="connsiteY2" fmla="*/ 0 h 4781345"/>
                <a:gd name="connsiteX3" fmla="*/ 2564720 w 2564720"/>
                <a:gd name="connsiteY3" fmla="*/ 0 h 4781345"/>
              </a:gdLst>
              <a:ahLst/>
              <a:cxnLst>
                <a:cxn ang="0">
                  <a:pos x="connsiteX0" y="connsiteY0"/>
                </a:cxn>
                <a:cxn ang="0">
                  <a:pos x="connsiteX1" y="connsiteY1"/>
                </a:cxn>
                <a:cxn ang="0">
                  <a:pos x="connsiteX2" y="connsiteY2"/>
                </a:cxn>
                <a:cxn ang="0">
                  <a:pos x="connsiteX3" y="connsiteY3"/>
                </a:cxn>
              </a:cxnLst>
              <a:rect l="l" t="t" r="r" b="b"/>
              <a:pathLst>
                <a:path w="2564720" h="4781345">
                  <a:moveTo>
                    <a:pt x="0" y="4781345"/>
                  </a:moveTo>
                  <a:lnTo>
                    <a:pt x="0" y="98581"/>
                  </a:lnTo>
                  <a:cubicBezTo>
                    <a:pt x="0" y="44136"/>
                    <a:pt x="44136" y="0"/>
                    <a:pt x="98581" y="0"/>
                  </a:cubicBezTo>
                  <a:lnTo>
                    <a:pt x="2564720" y="0"/>
                  </a:lnTo>
                </a:path>
              </a:pathLst>
            </a:custGeom>
            <a:noFill/>
            <a:ln cap="rnd">
              <a:solidFill>
                <a:schemeClr val="accent3"/>
              </a:solidFill>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54"/>
            <p:cNvSpPr/>
            <p:nvPr/>
          </p:nvSpPr>
          <p:spPr>
            <a:xfrm>
              <a:off x="8280586" y="762000"/>
              <a:ext cx="1648582" cy="305964"/>
            </a:xfrm>
            <a:prstGeom prst="roundRect">
              <a:avLst>
                <a:gd name="adj" fmla="val 50000"/>
              </a:avLst>
            </a:prstGeom>
            <a:solidFill>
              <a:schemeClr val="accent3"/>
            </a:solidFill>
          </p:spPr>
          <p:txBody>
            <a:bodyPr wrap="none" lIns="45720" tIns="27432" rIns="45720" bIns="27432" anchor="ctr">
              <a:noAutofit/>
            </a:bodyPr>
            <a:lstStyle/>
            <a:p>
              <a:pPr algn="ctr">
                <a:lnSpc>
                  <a:spcPts val="2200"/>
                </a:lnSpc>
              </a:pPr>
              <a:r>
                <a:rPr lang="en-US" sz="1600" b="1" dirty="0">
                  <a:solidFill>
                    <a:schemeClr val="bg1"/>
                  </a:solidFill>
                </a:rPr>
                <a:t>How</a:t>
              </a:r>
              <a:endParaRPr lang="pl-PL" sz="1600" b="1" dirty="0">
                <a:solidFill>
                  <a:schemeClr val="bg1"/>
                </a:solidFill>
              </a:endParaRPr>
            </a:p>
          </p:txBody>
        </p:sp>
      </p:grpSp>
      <p:grpSp>
        <p:nvGrpSpPr>
          <p:cNvPr id="3" name="Group 2">
            <a:extLst>
              <a:ext uri="{FF2B5EF4-FFF2-40B4-BE49-F238E27FC236}">
                <a16:creationId xmlns:a16="http://schemas.microsoft.com/office/drawing/2014/main" id="{2D92BCAA-38D5-45AF-BA8F-41DD48FAD439}"/>
              </a:ext>
            </a:extLst>
          </p:cNvPr>
          <p:cNvGrpSpPr/>
          <p:nvPr/>
        </p:nvGrpSpPr>
        <p:grpSpPr>
          <a:xfrm>
            <a:off x="3140808" y="1170520"/>
            <a:ext cx="3506057" cy="1923604"/>
            <a:chOff x="3140808" y="1170520"/>
            <a:chExt cx="3506057" cy="1923604"/>
          </a:xfrm>
        </p:grpSpPr>
        <p:sp>
          <p:nvSpPr>
            <p:cNvPr id="29" name="TextBox 28"/>
            <p:cNvSpPr txBox="1"/>
            <p:nvPr/>
          </p:nvSpPr>
          <p:spPr>
            <a:xfrm>
              <a:off x="4300691" y="1170520"/>
              <a:ext cx="2346174" cy="1923604"/>
            </a:xfrm>
            <a:prstGeom prst="rect">
              <a:avLst/>
            </a:prstGeom>
            <a:noFill/>
          </p:spPr>
          <p:txBody>
            <a:bodyPr wrap="square" lIns="0" tIns="0" rIns="0" bIns="0" rtlCol="0">
              <a:spAutoFit/>
            </a:bodyPr>
            <a:lstStyle/>
            <a:p>
              <a:r>
                <a:rPr lang="en-US" b="1" dirty="0">
                  <a:solidFill>
                    <a:srgbClr val="FF6327"/>
                  </a:solidFill>
                </a:rPr>
                <a:t>What</a:t>
              </a:r>
            </a:p>
            <a:p>
              <a:endParaRPr lang="en-US" b="1" dirty="0">
                <a:solidFill>
                  <a:srgbClr val="FF6327"/>
                </a:solidFill>
              </a:endParaRPr>
            </a:p>
            <a:p>
              <a:pPr marL="190500" indent="-190500">
                <a:spcAft>
                  <a:spcPts val="600"/>
                </a:spcAft>
                <a:buClr>
                  <a:schemeClr val="tx2"/>
                </a:buClr>
                <a:buFont typeface="Wingdings" pitchFamily="2" charset="2"/>
                <a:buChar char="§"/>
                <a:defRPr/>
              </a:pPr>
              <a:r>
                <a:rPr lang="en-US" sz="1400" b="1" kern="0" dirty="0">
                  <a:solidFill>
                    <a:sysClr val="windowText" lastClr="000000"/>
                  </a:solidFill>
                </a:rPr>
                <a:t>Values &amp; Behaviors:</a:t>
              </a:r>
              <a:r>
                <a:rPr lang="en-US" sz="1400" kern="0" dirty="0">
                  <a:solidFill>
                    <a:sysClr val="windowText" lastClr="000000"/>
                  </a:solidFill>
                </a:rPr>
                <a:t> what we believe and how we demonstrate it</a:t>
              </a:r>
            </a:p>
            <a:p>
              <a:pPr marL="190500" indent="-190500">
                <a:spcAft>
                  <a:spcPts val="600"/>
                </a:spcAft>
                <a:buClr>
                  <a:schemeClr val="tx2"/>
                </a:buClr>
                <a:buFont typeface="Wingdings" pitchFamily="2" charset="2"/>
                <a:buChar char="§"/>
                <a:defRPr/>
              </a:pPr>
              <a:r>
                <a:rPr lang="en-US" sz="1400" b="1" kern="0" dirty="0">
                  <a:solidFill>
                    <a:sysClr val="windowText" lastClr="000000"/>
                  </a:solidFill>
                </a:rPr>
                <a:t>Ways of Working: </a:t>
              </a:r>
              <a:r>
                <a:rPr lang="en-US" sz="1400" kern="0" dirty="0">
                  <a:solidFill>
                    <a:sysClr val="windowText" lastClr="000000"/>
                  </a:solidFill>
                </a:rPr>
                <a:t>what we do and how we do it</a:t>
              </a:r>
              <a:endParaRPr lang="en-IN" sz="1400" dirty="0">
                <a:solidFill>
                  <a:srgbClr val="000000"/>
                </a:solidFill>
              </a:endParaRPr>
            </a:p>
          </p:txBody>
        </p:sp>
        <p:grpSp>
          <p:nvGrpSpPr>
            <p:cNvPr id="69" name="Group 68"/>
            <p:cNvGrpSpPr/>
            <p:nvPr/>
          </p:nvGrpSpPr>
          <p:grpSpPr>
            <a:xfrm>
              <a:off x="3140808" y="1678241"/>
              <a:ext cx="930270" cy="878954"/>
              <a:chOff x="1538724" y="5621805"/>
              <a:chExt cx="776422" cy="733592"/>
            </a:xfrm>
          </p:grpSpPr>
          <p:sp>
            <p:nvSpPr>
              <p:cNvPr id="70" name="Oval 20">
                <a:extLst>
                  <a:ext uri="{FF2B5EF4-FFF2-40B4-BE49-F238E27FC236}">
                    <a16:creationId xmlns:a16="http://schemas.microsoft.com/office/drawing/2014/main" id="{4F0142AD-298C-4A60-9F24-035D4F3F07D0}"/>
                  </a:ext>
                </a:extLst>
              </p:cNvPr>
              <p:cNvSpPr/>
              <p:nvPr/>
            </p:nvSpPr>
            <p:spPr>
              <a:xfrm>
                <a:off x="1538724" y="5621805"/>
                <a:ext cx="776422" cy="73359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71" name="Group 70"/>
              <p:cNvGrpSpPr/>
              <p:nvPr/>
            </p:nvGrpSpPr>
            <p:grpSpPr>
              <a:xfrm>
                <a:off x="1692779" y="5755694"/>
                <a:ext cx="468312" cy="465815"/>
                <a:chOff x="1665288" y="5662613"/>
                <a:chExt cx="595312" cy="592138"/>
              </a:xfrm>
            </p:grpSpPr>
            <p:sp>
              <p:nvSpPr>
                <p:cNvPr id="72" name="AutoShape 29"/>
                <p:cNvSpPr>
                  <a:spLocks noChangeAspect="1" noChangeArrowheads="1" noTextEdit="1"/>
                </p:cNvSpPr>
                <p:nvPr/>
              </p:nvSpPr>
              <p:spPr bwMode="auto">
                <a:xfrm>
                  <a:off x="1665288" y="5684838"/>
                  <a:ext cx="57308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1"/>
                <p:cNvSpPr>
                  <a:spLocks/>
                </p:cNvSpPr>
                <p:nvPr/>
              </p:nvSpPr>
              <p:spPr bwMode="auto">
                <a:xfrm>
                  <a:off x="1822450" y="5662613"/>
                  <a:ext cx="438150" cy="442913"/>
                </a:xfrm>
                <a:custGeom>
                  <a:avLst/>
                  <a:gdLst>
                    <a:gd name="T0" fmla="*/ 94 w 115"/>
                    <a:gd name="T1" fmla="*/ 96 h 116"/>
                    <a:gd name="T2" fmla="*/ 94 w 115"/>
                    <a:gd name="T3" fmla="*/ 20 h 116"/>
                    <a:gd name="T4" fmla="*/ 20 w 115"/>
                    <a:gd name="T5" fmla="*/ 20 h 116"/>
                    <a:gd name="T6" fmla="*/ 20 w 115"/>
                    <a:gd name="T7" fmla="*/ 96 h 116"/>
                    <a:gd name="T8" fmla="*/ 94 w 115"/>
                    <a:gd name="T9" fmla="*/ 96 h 116"/>
                  </a:gdLst>
                  <a:ahLst/>
                  <a:cxnLst>
                    <a:cxn ang="0">
                      <a:pos x="T0" y="T1"/>
                    </a:cxn>
                    <a:cxn ang="0">
                      <a:pos x="T2" y="T3"/>
                    </a:cxn>
                    <a:cxn ang="0">
                      <a:pos x="T4" y="T5"/>
                    </a:cxn>
                    <a:cxn ang="0">
                      <a:pos x="T6" y="T7"/>
                    </a:cxn>
                    <a:cxn ang="0">
                      <a:pos x="T8" y="T9"/>
                    </a:cxn>
                  </a:cxnLst>
                  <a:rect l="0" t="0" r="r" b="b"/>
                  <a:pathLst>
                    <a:path w="115" h="116">
                      <a:moveTo>
                        <a:pt x="94" y="96"/>
                      </a:moveTo>
                      <a:cubicBezTo>
                        <a:pt x="115" y="75"/>
                        <a:pt x="115" y="41"/>
                        <a:pt x="94" y="20"/>
                      </a:cubicBezTo>
                      <a:cubicBezTo>
                        <a:pt x="74" y="0"/>
                        <a:pt x="41" y="0"/>
                        <a:pt x="20" y="20"/>
                      </a:cubicBezTo>
                      <a:cubicBezTo>
                        <a:pt x="0" y="41"/>
                        <a:pt x="0" y="75"/>
                        <a:pt x="20" y="96"/>
                      </a:cubicBezTo>
                      <a:cubicBezTo>
                        <a:pt x="41" y="116"/>
                        <a:pt x="74" y="116"/>
                        <a:pt x="94"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2"/>
                <p:cNvSpPr>
                  <a:spLocks/>
                </p:cNvSpPr>
                <p:nvPr/>
              </p:nvSpPr>
              <p:spPr bwMode="auto">
                <a:xfrm>
                  <a:off x="1868488" y="5711826"/>
                  <a:ext cx="347662" cy="347663"/>
                </a:xfrm>
                <a:custGeom>
                  <a:avLst/>
                  <a:gdLst>
                    <a:gd name="T0" fmla="*/ 74 w 91"/>
                    <a:gd name="T1" fmla="*/ 75 h 91"/>
                    <a:gd name="T2" fmla="*/ 74 w 91"/>
                    <a:gd name="T3" fmla="*/ 16 h 91"/>
                    <a:gd name="T4" fmla="*/ 16 w 91"/>
                    <a:gd name="T5" fmla="*/ 16 h 91"/>
                    <a:gd name="T6" fmla="*/ 16 w 91"/>
                    <a:gd name="T7" fmla="*/ 75 h 91"/>
                    <a:gd name="T8" fmla="*/ 74 w 91"/>
                    <a:gd name="T9" fmla="*/ 75 h 91"/>
                  </a:gdLst>
                  <a:ahLst/>
                  <a:cxnLst>
                    <a:cxn ang="0">
                      <a:pos x="T0" y="T1"/>
                    </a:cxn>
                    <a:cxn ang="0">
                      <a:pos x="T2" y="T3"/>
                    </a:cxn>
                    <a:cxn ang="0">
                      <a:pos x="T4" y="T5"/>
                    </a:cxn>
                    <a:cxn ang="0">
                      <a:pos x="T6" y="T7"/>
                    </a:cxn>
                    <a:cxn ang="0">
                      <a:pos x="T8" y="T9"/>
                    </a:cxn>
                  </a:cxnLst>
                  <a:rect l="0" t="0" r="r" b="b"/>
                  <a:pathLst>
                    <a:path w="91" h="91">
                      <a:moveTo>
                        <a:pt x="74" y="75"/>
                      </a:moveTo>
                      <a:cubicBezTo>
                        <a:pt x="91" y="58"/>
                        <a:pt x="91" y="32"/>
                        <a:pt x="74" y="16"/>
                      </a:cubicBezTo>
                      <a:cubicBezTo>
                        <a:pt x="58" y="0"/>
                        <a:pt x="32" y="0"/>
                        <a:pt x="16" y="16"/>
                      </a:cubicBezTo>
                      <a:cubicBezTo>
                        <a:pt x="0" y="32"/>
                        <a:pt x="0" y="58"/>
                        <a:pt x="16" y="75"/>
                      </a:cubicBezTo>
                      <a:cubicBezTo>
                        <a:pt x="32" y="91"/>
                        <a:pt x="58" y="91"/>
                        <a:pt x="74" y="75"/>
                      </a:cubicBezTo>
                      <a:close/>
                    </a:path>
                  </a:pathLst>
                </a:custGeom>
                <a:solidFill>
                  <a:srgbClr val="FF632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33"/>
                <p:cNvSpPr>
                  <a:spLocks/>
                </p:cNvSpPr>
                <p:nvPr/>
              </p:nvSpPr>
              <p:spPr bwMode="auto">
                <a:xfrm>
                  <a:off x="1860550" y="5991226"/>
                  <a:ext cx="76200" cy="79375"/>
                </a:xfrm>
                <a:custGeom>
                  <a:avLst/>
                  <a:gdLst>
                    <a:gd name="T0" fmla="*/ 26 w 48"/>
                    <a:gd name="T1" fmla="*/ 50 h 50"/>
                    <a:gd name="T2" fmla="*/ 0 w 48"/>
                    <a:gd name="T3" fmla="*/ 21 h 50"/>
                    <a:gd name="T4" fmla="*/ 19 w 48"/>
                    <a:gd name="T5" fmla="*/ 0 h 50"/>
                    <a:gd name="T6" fmla="*/ 48 w 48"/>
                    <a:gd name="T7" fmla="*/ 29 h 50"/>
                    <a:gd name="T8" fmla="*/ 26 w 48"/>
                    <a:gd name="T9" fmla="*/ 50 h 50"/>
                  </a:gdLst>
                  <a:ahLst/>
                  <a:cxnLst>
                    <a:cxn ang="0">
                      <a:pos x="T0" y="T1"/>
                    </a:cxn>
                    <a:cxn ang="0">
                      <a:pos x="T2" y="T3"/>
                    </a:cxn>
                    <a:cxn ang="0">
                      <a:pos x="T4" y="T5"/>
                    </a:cxn>
                    <a:cxn ang="0">
                      <a:pos x="T6" y="T7"/>
                    </a:cxn>
                    <a:cxn ang="0">
                      <a:pos x="T8" y="T9"/>
                    </a:cxn>
                  </a:cxnLst>
                  <a:rect l="0" t="0" r="r" b="b"/>
                  <a:pathLst>
                    <a:path w="48" h="50">
                      <a:moveTo>
                        <a:pt x="26" y="50"/>
                      </a:moveTo>
                      <a:lnTo>
                        <a:pt x="0" y="21"/>
                      </a:lnTo>
                      <a:lnTo>
                        <a:pt x="19" y="0"/>
                      </a:lnTo>
                      <a:lnTo>
                        <a:pt x="48" y="29"/>
                      </a:lnTo>
                      <a:lnTo>
                        <a:pt x="26"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34"/>
                <p:cNvSpPr>
                  <a:spLocks/>
                </p:cNvSpPr>
                <p:nvPr/>
              </p:nvSpPr>
              <p:spPr bwMode="auto">
                <a:xfrm>
                  <a:off x="1809750" y="6018213"/>
                  <a:ext cx="100012" cy="98425"/>
                </a:xfrm>
                <a:custGeom>
                  <a:avLst/>
                  <a:gdLst>
                    <a:gd name="T0" fmla="*/ 37 w 63"/>
                    <a:gd name="T1" fmla="*/ 62 h 62"/>
                    <a:gd name="T2" fmla="*/ 0 w 63"/>
                    <a:gd name="T3" fmla="*/ 24 h 62"/>
                    <a:gd name="T4" fmla="*/ 27 w 63"/>
                    <a:gd name="T5" fmla="*/ 0 h 62"/>
                    <a:gd name="T6" fmla="*/ 63 w 63"/>
                    <a:gd name="T7" fmla="*/ 36 h 62"/>
                    <a:gd name="T8" fmla="*/ 37 w 63"/>
                    <a:gd name="T9" fmla="*/ 62 h 62"/>
                  </a:gdLst>
                  <a:ahLst/>
                  <a:cxnLst>
                    <a:cxn ang="0">
                      <a:pos x="T0" y="T1"/>
                    </a:cxn>
                    <a:cxn ang="0">
                      <a:pos x="T2" y="T3"/>
                    </a:cxn>
                    <a:cxn ang="0">
                      <a:pos x="T4" y="T5"/>
                    </a:cxn>
                    <a:cxn ang="0">
                      <a:pos x="T6" y="T7"/>
                    </a:cxn>
                    <a:cxn ang="0">
                      <a:pos x="T8" y="T9"/>
                    </a:cxn>
                  </a:cxnLst>
                  <a:rect l="0" t="0" r="r" b="b"/>
                  <a:pathLst>
                    <a:path w="63" h="62">
                      <a:moveTo>
                        <a:pt x="37" y="62"/>
                      </a:moveTo>
                      <a:lnTo>
                        <a:pt x="0" y="24"/>
                      </a:lnTo>
                      <a:lnTo>
                        <a:pt x="27" y="0"/>
                      </a:lnTo>
                      <a:lnTo>
                        <a:pt x="63" y="36"/>
                      </a:lnTo>
                      <a:lnTo>
                        <a:pt x="37"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35"/>
                <p:cNvSpPr>
                  <a:spLocks/>
                </p:cNvSpPr>
                <p:nvPr/>
              </p:nvSpPr>
              <p:spPr bwMode="auto">
                <a:xfrm>
                  <a:off x="2073275" y="5757863"/>
                  <a:ext cx="96837" cy="95250"/>
                </a:xfrm>
                <a:custGeom>
                  <a:avLst/>
                  <a:gdLst>
                    <a:gd name="T0" fmla="*/ 19 w 25"/>
                    <a:gd name="T1" fmla="*/ 24 h 25"/>
                    <a:gd name="T2" fmla="*/ 18 w 25"/>
                    <a:gd name="T3" fmla="*/ 22 h 25"/>
                    <a:gd name="T4" fmla="*/ 12 w 25"/>
                    <a:gd name="T5" fmla="*/ 13 h 25"/>
                    <a:gd name="T6" fmla="*/ 2 w 25"/>
                    <a:gd name="T7" fmla="*/ 6 h 25"/>
                    <a:gd name="T8" fmla="*/ 0 w 25"/>
                    <a:gd name="T9" fmla="*/ 2 h 25"/>
                    <a:gd name="T10" fmla="*/ 4 w 25"/>
                    <a:gd name="T11" fmla="*/ 0 h 25"/>
                    <a:gd name="T12" fmla="*/ 16 w 25"/>
                    <a:gd name="T13" fmla="*/ 8 h 25"/>
                    <a:gd name="T14" fmla="*/ 24 w 25"/>
                    <a:gd name="T15" fmla="*/ 21 h 25"/>
                    <a:gd name="T16" fmla="*/ 22 w 25"/>
                    <a:gd name="T17" fmla="*/ 25 h 25"/>
                    <a:gd name="T18" fmla="*/ 19 w 25"/>
                    <a:gd name="T1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9" y="24"/>
                      </a:moveTo>
                      <a:cubicBezTo>
                        <a:pt x="18" y="24"/>
                        <a:pt x="18" y="23"/>
                        <a:pt x="18" y="22"/>
                      </a:cubicBezTo>
                      <a:cubicBezTo>
                        <a:pt x="17" y="19"/>
                        <a:pt x="15" y="15"/>
                        <a:pt x="12" y="13"/>
                      </a:cubicBezTo>
                      <a:cubicBezTo>
                        <a:pt x="9" y="10"/>
                        <a:pt x="6" y="8"/>
                        <a:pt x="2" y="6"/>
                      </a:cubicBezTo>
                      <a:cubicBezTo>
                        <a:pt x="0" y="6"/>
                        <a:pt x="0" y="4"/>
                        <a:pt x="0" y="2"/>
                      </a:cubicBezTo>
                      <a:cubicBezTo>
                        <a:pt x="0" y="1"/>
                        <a:pt x="2" y="0"/>
                        <a:pt x="4" y="0"/>
                      </a:cubicBezTo>
                      <a:cubicBezTo>
                        <a:pt x="9" y="2"/>
                        <a:pt x="13" y="4"/>
                        <a:pt x="16" y="8"/>
                      </a:cubicBezTo>
                      <a:cubicBezTo>
                        <a:pt x="20" y="11"/>
                        <a:pt x="22" y="16"/>
                        <a:pt x="24" y="21"/>
                      </a:cubicBezTo>
                      <a:cubicBezTo>
                        <a:pt x="25" y="22"/>
                        <a:pt x="23" y="24"/>
                        <a:pt x="22" y="25"/>
                      </a:cubicBezTo>
                      <a:cubicBezTo>
                        <a:pt x="20" y="25"/>
                        <a:pt x="19" y="24"/>
                        <a:pt x="19"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36"/>
                <p:cNvSpPr>
                  <a:spLocks/>
                </p:cNvSpPr>
                <p:nvPr/>
              </p:nvSpPr>
              <p:spPr bwMode="auto">
                <a:xfrm>
                  <a:off x="1668463" y="6056313"/>
                  <a:ext cx="200025" cy="198438"/>
                </a:xfrm>
                <a:custGeom>
                  <a:avLst/>
                  <a:gdLst>
                    <a:gd name="T0" fmla="*/ 48 w 52"/>
                    <a:gd name="T1" fmla="*/ 11 h 52"/>
                    <a:gd name="T2" fmla="*/ 41 w 52"/>
                    <a:gd name="T3" fmla="*/ 5 h 52"/>
                    <a:gd name="T4" fmla="*/ 37 w 52"/>
                    <a:gd name="T5" fmla="*/ 0 h 52"/>
                    <a:gd name="T6" fmla="*/ 33 w 52"/>
                    <a:gd name="T7" fmla="*/ 5 h 52"/>
                    <a:gd name="T8" fmla="*/ 4 w 52"/>
                    <a:gd name="T9" fmla="*/ 34 h 52"/>
                    <a:gd name="T10" fmla="*/ 0 w 52"/>
                    <a:gd name="T11" fmla="*/ 38 h 52"/>
                    <a:gd name="T12" fmla="*/ 4 w 52"/>
                    <a:gd name="T13" fmla="*/ 43 h 52"/>
                    <a:gd name="T14" fmla="*/ 7 w 52"/>
                    <a:gd name="T15" fmla="*/ 46 h 52"/>
                    <a:gd name="T16" fmla="*/ 11 w 52"/>
                    <a:gd name="T17" fmla="*/ 49 h 52"/>
                    <a:gd name="T18" fmla="*/ 19 w 52"/>
                    <a:gd name="T19" fmla="*/ 49 h 52"/>
                    <a:gd name="T20" fmla="*/ 46 w 52"/>
                    <a:gd name="T21" fmla="*/ 22 h 52"/>
                    <a:gd name="T22" fmla="*/ 48 w 52"/>
                    <a:gd name="T23" fmla="*/ 21 h 52"/>
                    <a:gd name="T24" fmla="*/ 52 w 52"/>
                    <a:gd name="T25" fmla="*/ 16 h 52"/>
                    <a:gd name="T26" fmla="*/ 48 w 52"/>
                    <a:gd name="T27"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48" y="11"/>
                      </a:moveTo>
                      <a:cubicBezTo>
                        <a:pt x="41" y="5"/>
                        <a:pt x="41" y="5"/>
                        <a:pt x="41" y="5"/>
                      </a:cubicBezTo>
                      <a:cubicBezTo>
                        <a:pt x="37" y="0"/>
                        <a:pt x="37" y="0"/>
                        <a:pt x="37" y="0"/>
                      </a:cubicBezTo>
                      <a:cubicBezTo>
                        <a:pt x="33" y="5"/>
                        <a:pt x="33" y="5"/>
                        <a:pt x="33" y="5"/>
                      </a:cubicBezTo>
                      <a:cubicBezTo>
                        <a:pt x="4" y="34"/>
                        <a:pt x="4" y="34"/>
                        <a:pt x="4" y="34"/>
                      </a:cubicBezTo>
                      <a:cubicBezTo>
                        <a:pt x="0" y="38"/>
                        <a:pt x="0" y="38"/>
                        <a:pt x="0" y="38"/>
                      </a:cubicBezTo>
                      <a:cubicBezTo>
                        <a:pt x="4" y="43"/>
                        <a:pt x="4" y="43"/>
                        <a:pt x="4" y="43"/>
                      </a:cubicBezTo>
                      <a:cubicBezTo>
                        <a:pt x="7" y="46"/>
                        <a:pt x="7" y="46"/>
                        <a:pt x="7" y="46"/>
                      </a:cubicBezTo>
                      <a:cubicBezTo>
                        <a:pt x="11" y="49"/>
                        <a:pt x="11" y="49"/>
                        <a:pt x="11" y="49"/>
                      </a:cubicBezTo>
                      <a:cubicBezTo>
                        <a:pt x="13" y="52"/>
                        <a:pt x="17" y="52"/>
                        <a:pt x="19" y="49"/>
                      </a:cubicBezTo>
                      <a:cubicBezTo>
                        <a:pt x="46" y="22"/>
                        <a:pt x="46" y="22"/>
                        <a:pt x="46" y="22"/>
                      </a:cubicBezTo>
                      <a:cubicBezTo>
                        <a:pt x="48" y="21"/>
                        <a:pt x="48" y="21"/>
                        <a:pt x="48" y="21"/>
                      </a:cubicBezTo>
                      <a:cubicBezTo>
                        <a:pt x="52" y="16"/>
                        <a:pt x="52" y="16"/>
                        <a:pt x="52" y="16"/>
                      </a:cubicBezTo>
                      <a:lnTo>
                        <a:pt x="48" y="1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5" name="Group 4">
            <a:extLst>
              <a:ext uri="{FF2B5EF4-FFF2-40B4-BE49-F238E27FC236}">
                <a16:creationId xmlns:a16="http://schemas.microsoft.com/office/drawing/2014/main" id="{E2A25EE4-E477-4DB1-959A-D8C28605F9D4}"/>
              </a:ext>
            </a:extLst>
          </p:cNvPr>
          <p:cNvGrpSpPr/>
          <p:nvPr/>
        </p:nvGrpSpPr>
        <p:grpSpPr>
          <a:xfrm>
            <a:off x="6858000" y="1621684"/>
            <a:ext cx="441207" cy="4721246"/>
            <a:chOff x="6858000" y="1621684"/>
            <a:chExt cx="441207" cy="4721246"/>
          </a:xfrm>
        </p:grpSpPr>
        <p:sp>
          <p:nvSpPr>
            <p:cNvPr id="57" name="Isosceles Triangle 56"/>
            <p:cNvSpPr/>
            <p:nvPr/>
          </p:nvSpPr>
          <p:spPr>
            <a:xfrm rot="5400000">
              <a:off x="5768529" y="3625972"/>
              <a:ext cx="2620150" cy="441207"/>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 name="Straight Connector 89"/>
            <p:cNvCxnSpPr/>
            <p:nvPr/>
          </p:nvCxnSpPr>
          <p:spPr>
            <a:xfrm>
              <a:off x="6858000" y="1621684"/>
              <a:ext cx="0" cy="4721246"/>
            </a:xfrm>
            <a:prstGeom prst="line">
              <a:avLst/>
            </a:prstGeom>
            <a:ln cap="rnd">
              <a:solidFill>
                <a:schemeClr val="bg2">
                  <a:lumMod val="75000"/>
                </a:schemeClr>
              </a:solidFill>
              <a:roun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480808" y="2914071"/>
            <a:ext cx="2167956" cy="3500642"/>
            <a:chOff x="665321" y="2793865"/>
            <a:chExt cx="2406035" cy="3500642"/>
          </a:xfrm>
        </p:grpSpPr>
        <p:sp>
          <p:nvSpPr>
            <p:cNvPr id="6" name="Freeform 5"/>
            <p:cNvSpPr>
              <a:spLocks/>
            </p:cNvSpPr>
            <p:nvPr/>
          </p:nvSpPr>
          <p:spPr bwMode="auto">
            <a:xfrm>
              <a:off x="1949152" y="4039589"/>
              <a:ext cx="685936" cy="1001310"/>
            </a:xfrm>
            <a:custGeom>
              <a:avLst/>
              <a:gdLst>
                <a:gd name="T0" fmla="*/ 293 w 434"/>
                <a:gd name="T1" fmla="*/ 94 h 635"/>
                <a:gd name="T2" fmla="*/ 334 w 434"/>
                <a:gd name="T3" fmla="*/ 80 h 635"/>
                <a:gd name="T4" fmla="*/ 401 w 434"/>
                <a:gd name="T5" fmla="*/ 118 h 635"/>
                <a:gd name="T6" fmla="*/ 434 w 434"/>
                <a:gd name="T7" fmla="*/ 118 h 635"/>
                <a:gd name="T8" fmla="*/ 434 w 434"/>
                <a:gd name="T9" fmla="*/ 0 h 635"/>
                <a:gd name="T10" fmla="*/ 0 w 434"/>
                <a:gd name="T11" fmla="*/ 0 h 635"/>
                <a:gd name="T12" fmla="*/ 0 w 434"/>
                <a:gd name="T13" fmla="*/ 463 h 635"/>
                <a:gd name="T14" fmla="*/ 158 w 434"/>
                <a:gd name="T15" fmla="*/ 463 h 635"/>
                <a:gd name="T16" fmla="*/ 169 w 434"/>
                <a:gd name="T17" fmla="*/ 474 h 635"/>
                <a:gd name="T18" fmla="*/ 169 w 434"/>
                <a:gd name="T19" fmla="*/ 528 h 635"/>
                <a:gd name="T20" fmla="*/ 165 w 434"/>
                <a:gd name="T21" fmla="*/ 537 h 635"/>
                <a:gd name="T22" fmla="*/ 129 w 434"/>
                <a:gd name="T23" fmla="*/ 586 h 635"/>
                <a:gd name="T24" fmla="*/ 141 w 434"/>
                <a:gd name="T25" fmla="*/ 619 h 635"/>
                <a:gd name="T26" fmla="*/ 184 w 434"/>
                <a:gd name="T27" fmla="*/ 635 h 635"/>
                <a:gd name="T28" fmla="*/ 251 w 434"/>
                <a:gd name="T29" fmla="*/ 594 h 635"/>
                <a:gd name="T30" fmla="*/ 210 w 434"/>
                <a:gd name="T31" fmla="*/ 533 h 635"/>
                <a:gd name="T32" fmla="*/ 204 w 434"/>
                <a:gd name="T33" fmla="*/ 524 h 635"/>
                <a:gd name="T34" fmla="*/ 204 w 434"/>
                <a:gd name="T35" fmla="*/ 471 h 635"/>
                <a:gd name="T36" fmla="*/ 215 w 434"/>
                <a:gd name="T37" fmla="*/ 460 h 635"/>
                <a:gd name="T38" fmla="*/ 434 w 434"/>
                <a:gd name="T39" fmla="*/ 460 h 635"/>
                <a:gd name="T40" fmla="*/ 434 w 434"/>
                <a:gd name="T41" fmla="*/ 199 h 635"/>
                <a:gd name="T42" fmla="*/ 410 w 434"/>
                <a:gd name="T43" fmla="*/ 199 h 635"/>
                <a:gd name="T44" fmla="*/ 338 w 434"/>
                <a:gd name="T45" fmla="*/ 243 h 635"/>
                <a:gd name="T46" fmla="*/ 270 w 434"/>
                <a:gd name="T47" fmla="*/ 161 h 635"/>
                <a:gd name="T48" fmla="*/ 293 w 434"/>
                <a:gd name="T49" fmla="*/ 9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4" h="635">
                  <a:moveTo>
                    <a:pt x="293" y="94"/>
                  </a:moveTo>
                  <a:cubicBezTo>
                    <a:pt x="304" y="84"/>
                    <a:pt x="318" y="79"/>
                    <a:pt x="334" y="80"/>
                  </a:cubicBezTo>
                  <a:cubicBezTo>
                    <a:pt x="360" y="81"/>
                    <a:pt x="391" y="108"/>
                    <a:pt x="401" y="118"/>
                  </a:cubicBezTo>
                  <a:cubicBezTo>
                    <a:pt x="434" y="118"/>
                    <a:pt x="434" y="118"/>
                    <a:pt x="434" y="118"/>
                  </a:cubicBezTo>
                  <a:cubicBezTo>
                    <a:pt x="434" y="0"/>
                    <a:pt x="434" y="0"/>
                    <a:pt x="434" y="0"/>
                  </a:cubicBezTo>
                  <a:cubicBezTo>
                    <a:pt x="0" y="0"/>
                    <a:pt x="0" y="0"/>
                    <a:pt x="0" y="0"/>
                  </a:cubicBezTo>
                  <a:cubicBezTo>
                    <a:pt x="0" y="463"/>
                    <a:pt x="0" y="463"/>
                    <a:pt x="0" y="463"/>
                  </a:cubicBezTo>
                  <a:cubicBezTo>
                    <a:pt x="158" y="463"/>
                    <a:pt x="158" y="463"/>
                    <a:pt x="158" y="463"/>
                  </a:cubicBezTo>
                  <a:cubicBezTo>
                    <a:pt x="164" y="463"/>
                    <a:pt x="169" y="468"/>
                    <a:pt x="169" y="474"/>
                  </a:cubicBezTo>
                  <a:cubicBezTo>
                    <a:pt x="169" y="528"/>
                    <a:pt x="169" y="528"/>
                    <a:pt x="169" y="528"/>
                  </a:cubicBezTo>
                  <a:cubicBezTo>
                    <a:pt x="169" y="532"/>
                    <a:pt x="168" y="535"/>
                    <a:pt x="165" y="537"/>
                  </a:cubicBezTo>
                  <a:cubicBezTo>
                    <a:pt x="156" y="544"/>
                    <a:pt x="130" y="568"/>
                    <a:pt x="129" y="586"/>
                  </a:cubicBezTo>
                  <a:cubicBezTo>
                    <a:pt x="129" y="598"/>
                    <a:pt x="133" y="611"/>
                    <a:pt x="141" y="619"/>
                  </a:cubicBezTo>
                  <a:cubicBezTo>
                    <a:pt x="151" y="630"/>
                    <a:pt x="166" y="635"/>
                    <a:pt x="184" y="635"/>
                  </a:cubicBezTo>
                  <a:cubicBezTo>
                    <a:pt x="207" y="635"/>
                    <a:pt x="248" y="630"/>
                    <a:pt x="251" y="594"/>
                  </a:cubicBezTo>
                  <a:cubicBezTo>
                    <a:pt x="253" y="560"/>
                    <a:pt x="210" y="533"/>
                    <a:pt x="210" y="533"/>
                  </a:cubicBezTo>
                  <a:cubicBezTo>
                    <a:pt x="206" y="531"/>
                    <a:pt x="204" y="527"/>
                    <a:pt x="204" y="524"/>
                  </a:cubicBezTo>
                  <a:cubicBezTo>
                    <a:pt x="204" y="471"/>
                    <a:pt x="204" y="471"/>
                    <a:pt x="204" y="471"/>
                  </a:cubicBezTo>
                  <a:cubicBezTo>
                    <a:pt x="204" y="465"/>
                    <a:pt x="209" y="460"/>
                    <a:pt x="215" y="460"/>
                  </a:cubicBezTo>
                  <a:cubicBezTo>
                    <a:pt x="434" y="460"/>
                    <a:pt x="434" y="460"/>
                    <a:pt x="434" y="460"/>
                  </a:cubicBezTo>
                  <a:cubicBezTo>
                    <a:pt x="434" y="199"/>
                    <a:pt x="434" y="199"/>
                    <a:pt x="434" y="199"/>
                  </a:cubicBezTo>
                  <a:cubicBezTo>
                    <a:pt x="410" y="199"/>
                    <a:pt x="410" y="199"/>
                    <a:pt x="410" y="199"/>
                  </a:cubicBezTo>
                  <a:cubicBezTo>
                    <a:pt x="399" y="211"/>
                    <a:pt x="368" y="243"/>
                    <a:pt x="338" y="243"/>
                  </a:cubicBezTo>
                  <a:cubicBezTo>
                    <a:pt x="305" y="243"/>
                    <a:pt x="270" y="222"/>
                    <a:pt x="270" y="161"/>
                  </a:cubicBezTo>
                  <a:cubicBezTo>
                    <a:pt x="270" y="124"/>
                    <a:pt x="282" y="104"/>
                    <a:pt x="293" y="94"/>
                  </a:cubicBezTo>
                </a:path>
              </a:pathLst>
            </a:custGeom>
            <a:solidFill>
              <a:srgbClr val="FF6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p:cNvSpPr>
            <p:nvPr/>
          </p:nvSpPr>
          <p:spPr bwMode="auto">
            <a:xfrm>
              <a:off x="1229051" y="4039589"/>
              <a:ext cx="685936" cy="730614"/>
            </a:xfrm>
            <a:custGeom>
              <a:avLst/>
              <a:gdLst>
                <a:gd name="T0" fmla="*/ 434 w 434"/>
                <a:gd name="T1" fmla="*/ 0 h 463"/>
                <a:gd name="T2" fmla="*/ 1 w 434"/>
                <a:gd name="T3" fmla="*/ 0 h 463"/>
                <a:gd name="T4" fmla="*/ 1 w 434"/>
                <a:gd name="T5" fmla="*/ 113 h 463"/>
                <a:gd name="T6" fmla="*/ 31 w 434"/>
                <a:gd name="T7" fmla="*/ 113 h 463"/>
                <a:gd name="T8" fmla="*/ 103 w 434"/>
                <a:gd name="T9" fmla="*/ 70 h 463"/>
                <a:gd name="T10" fmla="*/ 165 w 434"/>
                <a:gd name="T11" fmla="*/ 154 h 463"/>
                <a:gd name="T12" fmla="*/ 144 w 434"/>
                <a:gd name="T13" fmla="*/ 219 h 463"/>
                <a:gd name="T14" fmla="*/ 100 w 434"/>
                <a:gd name="T15" fmla="*/ 234 h 463"/>
                <a:gd name="T16" fmla="*/ 33 w 434"/>
                <a:gd name="T17" fmla="*/ 192 h 463"/>
                <a:gd name="T18" fmla="*/ 0 w 434"/>
                <a:gd name="T19" fmla="*/ 192 h 463"/>
                <a:gd name="T20" fmla="*/ 0 w 434"/>
                <a:gd name="T21" fmla="*/ 442 h 463"/>
                <a:gd name="T22" fmla="*/ 8 w 434"/>
                <a:gd name="T23" fmla="*/ 463 h 463"/>
                <a:gd name="T24" fmla="*/ 434 w 434"/>
                <a:gd name="T25" fmla="*/ 463 h 463"/>
                <a:gd name="T26" fmla="*/ 434 w 434"/>
                <a:gd name="T27"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4" h="463">
                  <a:moveTo>
                    <a:pt x="434" y="0"/>
                  </a:moveTo>
                  <a:cubicBezTo>
                    <a:pt x="1" y="0"/>
                    <a:pt x="1" y="0"/>
                    <a:pt x="1" y="0"/>
                  </a:cubicBezTo>
                  <a:cubicBezTo>
                    <a:pt x="1" y="113"/>
                    <a:pt x="1" y="113"/>
                    <a:pt x="1" y="113"/>
                  </a:cubicBezTo>
                  <a:cubicBezTo>
                    <a:pt x="31" y="113"/>
                    <a:pt x="31" y="113"/>
                    <a:pt x="31" y="113"/>
                  </a:cubicBezTo>
                  <a:cubicBezTo>
                    <a:pt x="39" y="99"/>
                    <a:pt x="60" y="69"/>
                    <a:pt x="103" y="70"/>
                  </a:cubicBezTo>
                  <a:cubicBezTo>
                    <a:pt x="165" y="72"/>
                    <a:pt x="165" y="134"/>
                    <a:pt x="165" y="154"/>
                  </a:cubicBezTo>
                  <a:cubicBezTo>
                    <a:pt x="165" y="184"/>
                    <a:pt x="158" y="205"/>
                    <a:pt x="144" y="219"/>
                  </a:cubicBezTo>
                  <a:cubicBezTo>
                    <a:pt x="133" y="229"/>
                    <a:pt x="118" y="234"/>
                    <a:pt x="100" y="234"/>
                  </a:cubicBezTo>
                  <a:cubicBezTo>
                    <a:pt x="62" y="233"/>
                    <a:pt x="41" y="209"/>
                    <a:pt x="33" y="192"/>
                  </a:cubicBezTo>
                  <a:cubicBezTo>
                    <a:pt x="0" y="192"/>
                    <a:pt x="0" y="192"/>
                    <a:pt x="0" y="192"/>
                  </a:cubicBezTo>
                  <a:cubicBezTo>
                    <a:pt x="0" y="442"/>
                    <a:pt x="0" y="442"/>
                    <a:pt x="0" y="442"/>
                  </a:cubicBezTo>
                  <a:cubicBezTo>
                    <a:pt x="3" y="449"/>
                    <a:pt x="6" y="456"/>
                    <a:pt x="8" y="463"/>
                  </a:cubicBezTo>
                  <a:cubicBezTo>
                    <a:pt x="434" y="463"/>
                    <a:pt x="434" y="463"/>
                    <a:pt x="434" y="463"/>
                  </a:cubicBezTo>
                  <a:lnTo>
                    <a:pt x="434" y="0"/>
                  </a:lnTo>
                  <a:close/>
                </a:path>
              </a:pathLst>
            </a:custGeom>
            <a:solidFill>
              <a:srgbClr val="860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auto">
            <a:xfrm>
              <a:off x="1949152" y="3008056"/>
              <a:ext cx="944805" cy="996053"/>
            </a:xfrm>
            <a:custGeom>
              <a:avLst/>
              <a:gdLst>
                <a:gd name="T0" fmla="*/ 434 w 598"/>
                <a:gd name="T1" fmla="*/ 422 h 631"/>
                <a:gd name="T2" fmla="*/ 445 w 598"/>
                <a:gd name="T3" fmla="*/ 411 h 631"/>
                <a:gd name="T4" fmla="*/ 492 w 598"/>
                <a:gd name="T5" fmla="*/ 411 h 631"/>
                <a:gd name="T6" fmla="*/ 501 w 598"/>
                <a:gd name="T7" fmla="*/ 415 h 631"/>
                <a:gd name="T8" fmla="*/ 556 w 598"/>
                <a:gd name="T9" fmla="*/ 451 h 631"/>
                <a:gd name="T10" fmla="*/ 598 w 598"/>
                <a:gd name="T11" fmla="*/ 389 h 631"/>
                <a:gd name="T12" fmla="*/ 557 w 598"/>
                <a:gd name="T13" fmla="*/ 334 h 631"/>
                <a:gd name="T14" fmla="*/ 499 w 598"/>
                <a:gd name="T15" fmla="*/ 374 h 631"/>
                <a:gd name="T16" fmla="*/ 491 w 598"/>
                <a:gd name="T17" fmla="*/ 377 h 631"/>
                <a:gd name="T18" fmla="*/ 441 w 598"/>
                <a:gd name="T19" fmla="*/ 377 h 631"/>
                <a:gd name="T20" fmla="*/ 430 w 598"/>
                <a:gd name="T21" fmla="*/ 366 h 631"/>
                <a:gd name="T22" fmla="*/ 430 w 598"/>
                <a:gd name="T23" fmla="*/ 167 h 631"/>
                <a:gd name="T24" fmla="*/ 262 w 598"/>
                <a:gd name="T25" fmla="*/ 167 h 631"/>
                <a:gd name="T26" fmla="*/ 250 w 598"/>
                <a:gd name="T27" fmla="*/ 156 h 631"/>
                <a:gd name="T28" fmla="*/ 250 w 598"/>
                <a:gd name="T29" fmla="*/ 107 h 631"/>
                <a:gd name="T30" fmla="*/ 256 w 598"/>
                <a:gd name="T31" fmla="*/ 98 h 631"/>
                <a:gd name="T32" fmla="*/ 290 w 598"/>
                <a:gd name="T33" fmla="*/ 37 h 631"/>
                <a:gd name="T34" fmla="*/ 228 w 598"/>
                <a:gd name="T35" fmla="*/ 0 h 631"/>
                <a:gd name="T36" fmla="*/ 172 w 598"/>
                <a:gd name="T37" fmla="*/ 38 h 631"/>
                <a:gd name="T38" fmla="*/ 208 w 598"/>
                <a:gd name="T39" fmla="*/ 96 h 631"/>
                <a:gd name="T40" fmla="*/ 214 w 598"/>
                <a:gd name="T41" fmla="*/ 105 h 631"/>
                <a:gd name="T42" fmla="*/ 214 w 598"/>
                <a:gd name="T43" fmla="*/ 158 h 631"/>
                <a:gd name="T44" fmla="*/ 203 w 598"/>
                <a:gd name="T45" fmla="*/ 169 h 631"/>
                <a:gd name="T46" fmla="*/ 0 w 598"/>
                <a:gd name="T47" fmla="*/ 169 h 631"/>
                <a:gd name="T48" fmla="*/ 0 w 598"/>
                <a:gd name="T49" fmla="*/ 631 h 631"/>
                <a:gd name="T50" fmla="*/ 434 w 598"/>
                <a:gd name="T51" fmla="*/ 631 h 631"/>
                <a:gd name="T52" fmla="*/ 434 w 598"/>
                <a:gd name="T53" fmla="*/ 422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8" h="631">
                  <a:moveTo>
                    <a:pt x="434" y="422"/>
                  </a:moveTo>
                  <a:cubicBezTo>
                    <a:pt x="434" y="416"/>
                    <a:pt x="438" y="411"/>
                    <a:pt x="445" y="411"/>
                  </a:cubicBezTo>
                  <a:cubicBezTo>
                    <a:pt x="492" y="411"/>
                    <a:pt x="492" y="411"/>
                    <a:pt x="492" y="411"/>
                  </a:cubicBezTo>
                  <a:cubicBezTo>
                    <a:pt x="496" y="411"/>
                    <a:pt x="499" y="413"/>
                    <a:pt x="501" y="415"/>
                  </a:cubicBezTo>
                  <a:cubicBezTo>
                    <a:pt x="509" y="425"/>
                    <a:pt x="533" y="451"/>
                    <a:pt x="556" y="451"/>
                  </a:cubicBezTo>
                  <a:cubicBezTo>
                    <a:pt x="587" y="451"/>
                    <a:pt x="598" y="419"/>
                    <a:pt x="598" y="389"/>
                  </a:cubicBezTo>
                  <a:cubicBezTo>
                    <a:pt x="598" y="356"/>
                    <a:pt x="583" y="336"/>
                    <a:pt x="557" y="334"/>
                  </a:cubicBezTo>
                  <a:cubicBezTo>
                    <a:pt x="540" y="333"/>
                    <a:pt x="513" y="358"/>
                    <a:pt x="499" y="374"/>
                  </a:cubicBezTo>
                  <a:cubicBezTo>
                    <a:pt x="497" y="376"/>
                    <a:pt x="494" y="377"/>
                    <a:pt x="491" y="377"/>
                  </a:cubicBezTo>
                  <a:cubicBezTo>
                    <a:pt x="441" y="377"/>
                    <a:pt x="441" y="377"/>
                    <a:pt x="441" y="377"/>
                  </a:cubicBezTo>
                  <a:cubicBezTo>
                    <a:pt x="435" y="377"/>
                    <a:pt x="430" y="372"/>
                    <a:pt x="430" y="366"/>
                  </a:cubicBezTo>
                  <a:cubicBezTo>
                    <a:pt x="430" y="167"/>
                    <a:pt x="430" y="167"/>
                    <a:pt x="430" y="167"/>
                  </a:cubicBezTo>
                  <a:cubicBezTo>
                    <a:pt x="262" y="167"/>
                    <a:pt x="262" y="167"/>
                    <a:pt x="262" y="167"/>
                  </a:cubicBezTo>
                  <a:cubicBezTo>
                    <a:pt x="255" y="167"/>
                    <a:pt x="250" y="162"/>
                    <a:pt x="250" y="156"/>
                  </a:cubicBezTo>
                  <a:cubicBezTo>
                    <a:pt x="250" y="107"/>
                    <a:pt x="250" y="107"/>
                    <a:pt x="250" y="107"/>
                  </a:cubicBezTo>
                  <a:cubicBezTo>
                    <a:pt x="250" y="103"/>
                    <a:pt x="252" y="100"/>
                    <a:pt x="256" y="98"/>
                  </a:cubicBezTo>
                  <a:cubicBezTo>
                    <a:pt x="256" y="97"/>
                    <a:pt x="290" y="75"/>
                    <a:pt x="290" y="37"/>
                  </a:cubicBezTo>
                  <a:cubicBezTo>
                    <a:pt x="290" y="2"/>
                    <a:pt x="238" y="0"/>
                    <a:pt x="228" y="0"/>
                  </a:cubicBezTo>
                  <a:cubicBezTo>
                    <a:pt x="207" y="0"/>
                    <a:pt x="172" y="8"/>
                    <a:pt x="172" y="38"/>
                  </a:cubicBezTo>
                  <a:cubicBezTo>
                    <a:pt x="172" y="76"/>
                    <a:pt x="206" y="95"/>
                    <a:pt x="208" y="96"/>
                  </a:cubicBezTo>
                  <a:cubicBezTo>
                    <a:pt x="211" y="98"/>
                    <a:pt x="214" y="101"/>
                    <a:pt x="214" y="105"/>
                  </a:cubicBezTo>
                  <a:cubicBezTo>
                    <a:pt x="214" y="158"/>
                    <a:pt x="214" y="158"/>
                    <a:pt x="214" y="158"/>
                  </a:cubicBezTo>
                  <a:cubicBezTo>
                    <a:pt x="214" y="164"/>
                    <a:pt x="209" y="169"/>
                    <a:pt x="203" y="169"/>
                  </a:cubicBezTo>
                  <a:cubicBezTo>
                    <a:pt x="0" y="169"/>
                    <a:pt x="0" y="169"/>
                    <a:pt x="0" y="169"/>
                  </a:cubicBezTo>
                  <a:cubicBezTo>
                    <a:pt x="0" y="631"/>
                    <a:pt x="0" y="631"/>
                    <a:pt x="0" y="631"/>
                  </a:cubicBezTo>
                  <a:cubicBezTo>
                    <a:pt x="434" y="631"/>
                    <a:pt x="434" y="631"/>
                    <a:pt x="434" y="631"/>
                  </a:cubicBezTo>
                  <a:lnTo>
                    <a:pt x="434" y="422"/>
                  </a:lnTo>
                  <a:close/>
                </a:path>
              </a:pathLst>
            </a:custGeom>
            <a:solidFill>
              <a:srgbClr val="0F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2410386" y="3274809"/>
              <a:ext cx="660970" cy="1429692"/>
            </a:xfrm>
            <a:custGeom>
              <a:avLst/>
              <a:gdLst>
                <a:gd name="T0" fmla="*/ 160 w 418"/>
                <a:gd name="T1" fmla="*/ 0 h 906"/>
                <a:gd name="T2" fmla="*/ 160 w 418"/>
                <a:gd name="T3" fmla="*/ 186 h 906"/>
                <a:gd name="T4" fmla="*/ 194 w 418"/>
                <a:gd name="T5" fmla="*/ 186 h 906"/>
                <a:gd name="T6" fmla="*/ 266 w 418"/>
                <a:gd name="T7" fmla="*/ 143 h 906"/>
                <a:gd name="T8" fmla="*/ 328 w 418"/>
                <a:gd name="T9" fmla="*/ 220 h 906"/>
                <a:gd name="T10" fmla="*/ 264 w 418"/>
                <a:gd name="T11" fmla="*/ 304 h 906"/>
                <a:gd name="T12" fmla="*/ 195 w 418"/>
                <a:gd name="T13" fmla="*/ 264 h 906"/>
                <a:gd name="T14" fmla="*/ 164 w 418"/>
                <a:gd name="T15" fmla="*/ 264 h 906"/>
                <a:gd name="T16" fmla="*/ 164 w 418"/>
                <a:gd name="T17" fmla="*/ 613 h 906"/>
                <a:gd name="T18" fmla="*/ 153 w 418"/>
                <a:gd name="T19" fmla="*/ 624 h 906"/>
                <a:gd name="T20" fmla="*/ 105 w 418"/>
                <a:gd name="T21" fmla="*/ 624 h 906"/>
                <a:gd name="T22" fmla="*/ 97 w 418"/>
                <a:gd name="T23" fmla="*/ 621 h 906"/>
                <a:gd name="T24" fmla="*/ 41 w 418"/>
                <a:gd name="T25" fmla="*/ 586 h 906"/>
                <a:gd name="T26" fmla="*/ 16 w 418"/>
                <a:gd name="T27" fmla="*/ 594 h 906"/>
                <a:gd name="T28" fmla="*/ 0 w 418"/>
                <a:gd name="T29" fmla="*/ 645 h 906"/>
                <a:gd name="T30" fmla="*/ 46 w 418"/>
                <a:gd name="T31" fmla="*/ 705 h 906"/>
                <a:gd name="T32" fmla="*/ 104 w 418"/>
                <a:gd name="T33" fmla="*/ 665 h 906"/>
                <a:gd name="T34" fmla="*/ 113 w 418"/>
                <a:gd name="T35" fmla="*/ 661 h 906"/>
                <a:gd name="T36" fmla="*/ 153 w 418"/>
                <a:gd name="T37" fmla="*/ 661 h 906"/>
                <a:gd name="T38" fmla="*/ 164 w 418"/>
                <a:gd name="T39" fmla="*/ 672 h 906"/>
                <a:gd name="T40" fmla="*/ 164 w 418"/>
                <a:gd name="T41" fmla="*/ 906 h 906"/>
                <a:gd name="T42" fmla="*/ 318 w 418"/>
                <a:gd name="T43" fmla="*/ 573 h 906"/>
                <a:gd name="T44" fmla="*/ 418 w 418"/>
                <a:gd name="T45" fmla="*/ 210 h 906"/>
                <a:gd name="T46" fmla="*/ 376 w 418"/>
                <a:gd name="T47" fmla="*/ 0 h 906"/>
                <a:gd name="T48" fmla="*/ 160 w 418"/>
                <a:gd name="T49"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8" h="906">
                  <a:moveTo>
                    <a:pt x="160" y="0"/>
                  </a:moveTo>
                  <a:cubicBezTo>
                    <a:pt x="160" y="186"/>
                    <a:pt x="160" y="186"/>
                    <a:pt x="160" y="186"/>
                  </a:cubicBezTo>
                  <a:cubicBezTo>
                    <a:pt x="194" y="186"/>
                    <a:pt x="194" y="186"/>
                    <a:pt x="194" y="186"/>
                  </a:cubicBezTo>
                  <a:cubicBezTo>
                    <a:pt x="205" y="174"/>
                    <a:pt x="238" y="142"/>
                    <a:pt x="266" y="143"/>
                  </a:cubicBezTo>
                  <a:cubicBezTo>
                    <a:pt x="296" y="145"/>
                    <a:pt x="328" y="166"/>
                    <a:pt x="328" y="220"/>
                  </a:cubicBezTo>
                  <a:cubicBezTo>
                    <a:pt x="328" y="271"/>
                    <a:pt x="303" y="304"/>
                    <a:pt x="264" y="304"/>
                  </a:cubicBezTo>
                  <a:cubicBezTo>
                    <a:pt x="232" y="304"/>
                    <a:pt x="205" y="275"/>
                    <a:pt x="195" y="264"/>
                  </a:cubicBezTo>
                  <a:cubicBezTo>
                    <a:pt x="164" y="264"/>
                    <a:pt x="164" y="264"/>
                    <a:pt x="164" y="264"/>
                  </a:cubicBezTo>
                  <a:cubicBezTo>
                    <a:pt x="164" y="613"/>
                    <a:pt x="164" y="613"/>
                    <a:pt x="164" y="613"/>
                  </a:cubicBezTo>
                  <a:cubicBezTo>
                    <a:pt x="164" y="619"/>
                    <a:pt x="159" y="624"/>
                    <a:pt x="153" y="624"/>
                  </a:cubicBezTo>
                  <a:cubicBezTo>
                    <a:pt x="105" y="624"/>
                    <a:pt x="105" y="624"/>
                    <a:pt x="105" y="624"/>
                  </a:cubicBezTo>
                  <a:cubicBezTo>
                    <a:pt x="102" y="624"/>
                    <a:pt x="99" y="623"/>
                    <a:pt x="97" y="621"/>
                  </a:cubicBezTo>
                  <a:cubicBezTo>
                    <a:pt x="88" y="611"/>
                    <a:pt x="59" y="587"/>
                    <a:pt x="41" y="586"/>
                  </a:cubicBezTo>
                  <a:cubicBezTo>
                    <a:pt x="31" y="585"/>
                    <a:pt x="22" y="588"/>
                    <a:pt x="16" y="594"/>
                  </a:cubicBezTo>
                  <a:cubicBezTo>
                    <a:pt x="5" y="604"/>
                    <a:pt x="0" y="622"/>
                    <a:pt x="0" y="645"/>
                  </a:cubicBezTo>
                  <a:cubicBezTo>
                    <a:pt x="0" y="683"/>
                    <a:pt x="17" y="705"/>
                    <a:pt x="46" y="705"/>
                  </a:cubicBezTo>
                  <a:cubicBezTo>
                    <a:pt x="66" y="705"/>
                    <a:pt x="96" y="675"/>
                    <a:pt x="104" y="665"/>
                  </a:cubicBezTo>
                  <a:cubicBezTo>
                    <a:pt x="106" y="662"/>
                    <a:pt x="110" y="661"/>
                    <a:pt x="113" y="661"/>
                  </a:cubicBezTo>
                  <a:cubicBezTo>
                    <a:pt x="153" y="661"/>
                    <a:pt x="153" y="661"/>
                    <a:pt x="153" y="661"/>
                  </a:cubicBezTo>
                  <a:cubicBezTo>
                    <a:pt x="159" y="661"/>
                    <a:pt x="164" y="666"/>
                    <a:pt x="164" y="672"/>
                  </a:cubicBezTo>
                  <a:cubicBezTo>
                    <a:pt x="164" y="906"/>
                    <a:pt x="164" y="906"/>
                    <a:pt x="164" y="906"/>
                  </a:cubicBezTo>
                  <a:cubicBezTo>
                    <a:pt x="207" y="808"/>
                    <a:pt x="271" y="669"/>
                    <a:pt x="318" y="573"/>
                  </a:cubicBezTo>
                  <a:cubicBezTo>
                    <a:pt x="393" y="422"/>
                    <a:pt x="418" y="329"/>
                    <a:pt x="418" y="210"/>
                  </a:cubicBezTo>
                  <a:cubicBezTo>
                    <a:pt x="418" y="156"/>
                    <a:pt x="404" y="79"/>
                    <a:pt x="376" y="0"/>
                  </a:cubicBezTo>
                  <a:lnTo>
                    <a:pt x="16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p:nvSpPr>
          <p:spPr bwMode="auto">
            <a:xfrm>
              <a:off x="1255331" y="4800426"/>
              <a:ext cx="1371873" cy="565044"/>
            </a:xfrm>
            <a:custGeom>
              <a:avLst/>
              <a:gdLst>
                <a:gd name="T0" fmla="*/ 665 w 868"/>
                <a:gd name="T1" fmla="*/ 0 h 358"/>
                <a:gd name="T2" fmla="*/ 665 w 868"/>
                <a:gd name="T3" fmla="*/ 36 h 358"/>
                <a:gd name="T4" fmla="*/ 712 w 868"/>
                <a:gd name="T5" fmla="*/ 114 h 358"/>
                <a:gd name="T6" fmla="*/ 623 w 868"/>
                <a:gd name="T7" fmla="*/ 175 h 358"/>
                <a:gd name="T8" fmla="*/ 564 w 868"/>
                <a:gd name="T9" fmla="*/ 153 h 358"/>
                <a:gd name="T10" fmla="*/ 546 w 868"/>
                <a:gd name="T11" fmla="*/ 103 h 358"/>
                <a:gd name="T12" fmla="*/ 586 w 868"/>
                <a:gd name="T13" fmla="*/ 41 h 358"/>
                <a:gd name="T14" fmla="*/ 586 w 868"/>
                <a:gd name="T15" fmla="*/ 3 h 358"/>
                <a:gd name="T16" fmla="*/ 0 w 868"/>
                <a:gd name="T17" fmla="*/ 3 h 358"/>
                <a:gd name="T18" fmla="*/ 26 w 868"/>
                <a:gd name="T19" fmla="*/ 104 h 358"/>
                <a:gd name="T20" fmla="*/ 167 w 868"/>
                <a:gd name="T21" fmla="*/ 358 h 358"/>
                <a:gd name="T22" fmla="*/ 701 w 868"/>
                <a:gd name="T23" fmla="*/ 358 h 358"/>
                <a:gd name="T24" fmla="*/ 822 w 868"/>
                <a:gd name="T25" fmla="*/ 241 h 358"/>
                <a:gd name="T26" fmla="*/ 845 w 868"/>
                <a:gd name="T27" fmla="*/ 51 h 358"/>
                <a:gd name="T28" fmla="*/ 868 w 868"/>
                <a:gd name="T29" fmla="*/ 0 h 358"/>
                <a:gd name="T30" fmla="*/ 665 w 868"/>
                <a:gd name="T31"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8" h="358">
                  <a:moveTo>
                    <a:pt x="665" y="0"/>
                  </a:moveTo>
                  <a:cubicBezTo>
                    <a:pt x="665" y="36"/>
                    <a:pt x="665" y="36"/>
                    <a:pt x="665" y="36"/>
                  </a:cubicBezTo>
                  <a:cubicBezTo>
                    <a:pt x="679" y="46"/>
                    <a:pt x="715" y="75"/>
                    <a:pt x="712" y="114"/>
                  </a:cubicBezTo>
                  <a:cubicBezTo>
                    <a:pt x="709" y="152"/>
                    <a:pt x="675" y="175"/>
                    <a:pt x="623" y="175"/>
                  </a:cubicBezTo>
                  <a:cubicBezTo>
                    <a:pt x="592" y="175"/>
                    <a:pt x="574" y="163"/>
                    <a:pt x="564" y="153"/>
                  </a:cubicBezTo>
                  <a:cubicBezTo>
                    <a:pt x="552" y="139"/>
                    <a:pt x="545" y="121"/>
                    <a:pt x="546" y="103"/>
                  </a:cubicBezTo>
                  <a:cubicBezTo>
                    <a:pt x="548" y="77"/>
                    <a:pt x="575" y="51"/>
                    <a:pt x="586" y="41"/>
                  </a:cubicBezTo>
                  <a:cubicBezTo>
                    <a:pt x="586" y="3"/>
                    <a:pt x="586" y="3"/>
                    <a:pt x="586" y="3"/>
                  </a:cubicBezTo>
                  <a:cubicBezTo>
                    <a:pt x="0" y="3"/>
                    <a:pt x="0" y="3"/>
                    <a:pt x="0" y="3"/>
                  </a:cubicBezTo>
                  <a:cubicBezTo>
                    <a:pt x="16" y="45"/>
                    <a:pt x="26" y="81"/>
                    <a:pt x="26" y="104"/>
                  </a:cubicBezTo>
                  <a:cubicBezTo>
                    <a:pt x="18" y="303"/>
                    <a:pt x="126" y="358"/>
                    <a:pt x="167" y="358"/>
                  </a:cubicBezTo>
                  <a:cubicBezTo>
                    <a:pt x="701" y="358"/>
                    <a:pt x="701" y="358"/>
                    <a:pt x="701" y="358"/>
                  </a:cubicBezTo>
                  <a:cubicBezTo>
                    <a:pt x="750" y="358"/>
                    <a:pt x="799" y="291"/>
                    <a:pt x="822" y="241"/>
                  </a:cubicBezTo>
                  <a:cubicBezTo>
                    <a:pt x="844" y="190"/>
                    <a:pt x="829" y="88"/>
                    <a:pt x="845" y="51"/>
                  </a:cubicBezTo>
                  <a:cubicBezTo>
                    <a:pt x="849" y="43"/>
                    <a:pt x="857" y="25"/>
                    <a:pt x="868" y="0"/>
                  </a:cubicBezTo>
                  <a:lnTo>
                    <a:pt x="665" y="0"/>
                  </a:lnTo>
                  <a:close/>
                </a:path>
              </a:pathLst>
            </a:custGeom>
            <a:solidFill>
              <a:srgbClr val="6D64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p:cNvSpPr>
              <a:spLocks/>
            </p:cNvSpPr>
            <p:nvPr/>
          </p:nvSpPr>
          <p:spPr bwMode="auto">
            <a:xfrm>
              <a:off x="665321" y="2793865"/>
              <a:ext cx="789747" cy="1865958"/>
            </a:xfrm>
            <a:custGeom>
              <a:avLst/>
              <a:gdLst>
                <a:gd name="T0" fmla="*/ 334 w 500"/>
                <a:gd name="T1" fmla="*/ 970 h 1182"/>
                <a:gd name="T2" fmla="*/ 345 w 500"/>
                <a:gd name="T3" fmla="*/ 959 h 1182"/>
                <a:gd name="T4" fmla="*/ 398 w 500"/>
                <a:gd name="T5" fmla="*/ 959 h 1182"/>
                <a:gd name="T6" fmla="*/ 409 w 500"/>
                <a:gd name="T7" fmla="*/ 967 h 1182"/>
                <a:gd name="T8" fmla="*/ 457 w 500"/>
                <a:gd name="T9" fmla="*/ 1001 h 1182"/>
                <a:gd name="T10" fmla="*/ 486 w 500"/>
                <a:gd name="T11" fmla="*/ 992 h 1182"/>
                <a:gd name="T12" fmla="*/ 500 w 500"/>
                <a:gd name="T13" fmla="*/ 943 h 1182"/>
                <a:gd name="T14" fmla="*/ 460 w 500"/>
                <a:gd name="T15" fmla="*/ 881 h 1182"/>
                <a:gd name="T16" fmla="*/ 405 w 500"/>
                <a:gd name="T17" fmla="*/ 917 h 1182"/>
                <a:gd name="T18" fmla="*/ 395 w 500"/>
                <a:gd name="T19" fmla="*/ 924 h 1182"/>
                <a:gd name="T20" fmla="*/ 347 w 500"/>
                <a:gd name="T21" fmla="*/ 924 h 1182"/>
                <a:gd name="T22" fmla="*/ 336 w 500"/>
                <a:gd name="T23" fmla="*/ 913 h 1182"/>
                <a:gd name="T24" fmla="*/ 336 w 500"/>
                <a:gd name="T25" fmla="*/ 783 h 1182"/>
                <a:gd name="T26" fmla="*/ 334 w 500"/>
                <a:gd name="T27" fmla="*/ 778 h 1182"/>
                <a:gd name="T28" fmla="*/ 336 w 500"/>
                <a:gd name="T29" fmla="*/ 772 h 1182"/>
                <a:gd name="T30" fmla="*/ 336 w 500"/>
                <a:gd name="T31" fmla="*/ 0 h 1182"/>
                <a:gd name="T32" fmla="*/ 134 w 500"/>
                <a:gd name="T33" fmla="*/ 281 h 1182"/>
                <a:gd name="T34" fmla="*/ 221 w 500"/>
                <a:gd name="T35" fmla="*/ 959 h 1182"/>
                <a:gd name="T36" fmla="*/ 334 w 500"/>
                <a:gd name="T37" fmla="*/ 1182 h 1182"/>
                <a:gd name="T38" fmla="*/ 334 w 500"/>
                <a:gd name="T39" fmla="*/ 970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0" h="1182">
                  <a:moveTo>
                    <a:pt x="334" y="970"/>
                  </a:moveTo>
                  <a:cubicBezTo>
                    <a:pt x="334" y="964"/>
                    <a:pt x="339" y="959"/>
                    <a:pt x="345" y="959"/>
                  </a:cubicBezTo>
                  <a:cubicBezTo>
                    <a:pt x="398" y="959"/>
                    <a:pt x="398" y="959"/>
                    <a:pt x="398" y="959"/>
                  </a:cubicBezTo>
                  <a:cubicBezTo>
                    <a:pt x="403" y="959"/>
                    <a:pt x="407" y="963"/>
                    <a:pt x="409" y="967"/>
                  </a:cubicBezTo>
                  <a:cubicBezTo>
                    <a:pt x="409" y="969"/>
                    <a:pt x="419" y="999"/>
                    <a:pt x="457" y="1001"/>
                  </a:cubicBezTo>
                  <a:cubicBezTo>
                    <a:pt x="470" y="1001"/>
                    <a:pt x="479" y="998"/>
                    <a:pt x="486" y="992"/>
                  </a:cubicBezTo>
                  <a:cubicBezTo>
                    <a:pt x="495" y="983"/>
                    <a:pt x="500" y="966"/>
                    <a:pt x="500" y="943"/>
                  </a:cubicBezTo>
                  <a:cubicBezTo>
                    <a:pt x="500" y="907"/>
                    <a:pt x="493" y="882"/>
                    <a:pt x="460" y="881"/>
                  </a:cubicBezTo>
                  <a:cubicBezTo>
                    <a:pt x="421" y="880"/>
                    <a:pt x="406" y="916"/>
                    <a:pt x="405" y="917"/>
                  </a:cubicBezTo>
                  <a:cubicBezTo>
                    <a:pt x="403" y="921"/>
                    <a:pt x="399" y="924"/>
                    <a:pt x="395" y="924"/>
                  </a:cubicBezTo>
                  <a:cubicBezTo>
                    <a:pt x="347" y="924"/>
                    <a:pt x="347" y="924"/>
                    <a:pt x="347" y="924"/>
                  </a:cubicBezTo>
                  <a:cubicBezTo>
                    <a:pt x="341" y="924"/>
                    <a:pt x="336" y="919"/>
                    <a:pt x="336" y="913"/>
                  </a:cubicBezTo>
                  <a:cubicBezTo>
                    <a:pt x="336" y="783"/>
                    <a:pt x="336" y="783"/>
                    <a:pt x="336" y="783"/>
                  </a:cubicBezTo>
                  <a:cubicBezTo>
                    <a:pt x="335" y="782"/>
                    <a:pt x="334" y="780"/>
                    <a:pt x="334" y="778"/>
                  </a:cubicBezTo>
                  <a:cubicBezTo>
                    <a:pt x="334" y="776"/>
                    <a:pt x="335" y="774"/>
                    <a:pt x="336" y="772"/>
                  </a:cubicBezTo>
                  <a:cubicBezTo>
                    <a:pt x="336" y="0"/>
                    <a:pt x="336" y="0"/>
                    <a:pt x="336" y="0"/>
                  </a:cubicBezTo>
                  <a:cubicBezTo>
                    <a:pt x="254" y="68"/>
                    <a:pt x="182" y="159"/>
                    <a:pt x="134" y="281"/>
                  </a:cubicBezTo>
                  <a:cubicBezTo>
                    <a:pt x="0" y="619"/>
                    <a:pt x="191" y="899"/>
                    <a:pt x="221" y="959"/>
                  </a:cubicBezTo>
                  <a:cubicBezTo>
                    <a:pt x="238" y="992"/>
                    <a:pt x="291" y="1088"/>
                    <a:pt x="334" y="1182"/>
                  </a:cubicBezTo>
                  <a:lnTo>
                    <a:pt x="334" y="97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1230365" y="3269553"/>
              <a:ext cx="684623" cy="734557"/>
            </a:xfrm>
            <a:custGeom>
              <a:avLst/>
              <a:gdLst>
                <a:gd name="T0" fmla="*/ 433 w 433"/>
                <a:gd name="T1" fmla="*/ 3 h 465"/>
                <a:gd name="T2" fmla="*/ 256 w 433"/>
                <a:gd name="T3" fmla="*/ 3 h 465"/>
                <a:gd name="T4" fmla="*/ 255 w 433"/>
                <a:gd name="T5" fmla="*/ 34 h 465"/>
                <a:gd name="T6" fmla="*/ 301 w 433"/>
                <a:gd name="T7" fmla="*/ 105 h 465"/>
                <a:gd name="T8" fmla="*/ 214 w 433"/>
                <a:gd name="T9" fmla="*/ 172 h 465"/>
                <a:gd name="T10" fmla="*/ 139 w 433"/>
                <a:gd name="T11" fmla="*/ 98 h 465"/>
                <a:gd name="T12" fmla="*/ 175 w 433"/>
                <a:gd name="T13" fmla="*/ 39 h 465"/>
                <a:gd name="T14" fmla="*/ 175 w 433"/>
                <a:gd name="T15" fmla="*/ 0 h 465"/>
                <a:gd name="T16" fmla="*/ 0 w 433"/>
                <a:gd name="T17" fmla="*/ 0 h 465"/>
                <a:gd name="T18" fmla="*/ 0 w 433"/>
                <a:gd name="T19" fmla="*/ 465 h 465"/>
                <a:gd name="T20" fmla="*/ 433 w 433"/>
                <a:gd name="T21" fmla="*/ 465 h 465"/>
                <a:gd name="T22" fmla="*/ 433 w 433"/>
                <a:gd name="T23" fmla="*/ 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3" h="465">
                  <a:moveTo>
                    <a:pt x="433" y="3"/>
                  </a:moveTo>
                  <a:cubicBezTo>
                    <a:pt x="256" y="3"/>
                    <a:pt x="256" y="3"/>
                    <a:pt x="256" y="3"/>
                  </a:cubicBezTo>
                  <a:cubicBezTo>
                    <a:pt x="255" y="34"/>
                    <a:pt x="255" y="34"/>
                    <a:pt x="255" y="34"/>
                  </a:cubicBezTo>
                  <a:cubicBezTo>
                    <a:pt x="270" y="42"/>
                    <a:pt x="302" y="63"/>
                    <a:pt x="301" y="105"/>
                  </a:cubicBezTo>
                  <a:cubicBezTo>
                    <a:pt x="300" y="142"/>
                    <a:pt x="261" y="172"/>
                    <a:pt x="214" y="172"/>
                  </a:cubicBezTo>
                  <a:cubicBezTo>
                    <a:pt x="165" y="172"/>
                    <a:pt x="139" y="134"/>
                    <a:pt x="139" y="98"/>
                  </a:cubicBezTo>
                  <a:cubicBezTo>
                    <a:pt x="139" y="70"/>
                    <a:pt x="164" y="47"/>
                    <a:pt x="175" y="39"/>
                  </a:cubicBezTo>
                  <a:cubicBezTo>
                    <a:pt x="175" y="0"/>
                    <a:pt x="175" y="0"/>
                    <a:pt x="175" y="0"/>
                  </a:cubicBezTo>
                  <a:cubicBezTo>
                    <a:pt x="0" y="0"/>
                    <a:pt x="0" y="0"/>
                    <a:pt x="0" y="0"/>
                  </a:cubicBezTo>
                  <a:cubicBezTo>
                    <a:pt x="0" y="465"/>
                    <a:pt x="0" y="465"/>
                    <a:pt x="0" y="465"/>
                  </a:cubicBezTo>
                  <a:cubicBezTo>
                    <a:pt x="433" y="465"/>
                    <a:pt x="433" y="465"/>
                    <a:pt x="433" y="465"/>
                  </a:cubicBezTo>
                  <a:lnTo>
                    <a:pt x="433" y="3"/>
                  </a:lnTo>
                  <a:close/>
                </a:path>
              </a:pathLst>
            </a:custGeom>
            <a:solidFill>
              <a:srgbClr val="CB29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p:cNvSpPr>
              <a:spLocks/>
            </p:cNvSpPr>
            <p:nvPr/>
          </p:nvSpPr>
          <p:spPr bwMode="auto">
            <a:xfrm>
              <a:off x="1426159" y="5365470"/>
              <a:ext cx="1014450" cy="929037"/>
            </a:xfrm>
            <a:custGeom>
              <a:avLst/>
              <a:gdLst>
                <a:gd name="T0" fmla="*/ 7 w 642"/>
                <a:gd name="T1" fmla="*/ 0 h 589"/>
                <a:gd name="T2" fmla="*/ 628 w 642"/>
                <a:gd name="T3" fmla="*/ 0 h 589"/>
                <a:gd name="T4" fmla="*/ 628 w 642"/>
                <a:gd name="T5" fmla="*/ 51 h 589"/>
                <a:gd name="T6" fmla="*/ 642 w 642"/>
                <a:gd name="T7" fmla="*/ 82 h 589"/>
                <a:gd name="T8" fmla="*/ 612 w 642"/>
                <a:gd name="T9" fmla="*/ 129 h 589"/>
                <a:gd name="T10" fmla="*/ 637 w 642"/>
                <a:gd name="T11" fmla="*/ 171 h 589"/>
                <a:gd name="T12" fmla="*/ 612 w 642"/>
                <a:gd name="T13" fmla="*/ 225 h 589"/>
                <a:gd name="T14" fmla="*/ 636 w 642"/>
                <a:gd name="T15" fmla="*/ 261 h 589"/>
                <a:gd name="T16" fmla="*/ 612 w 642"/>
                <a:gd name="T17" fmla="*/ 306 h 589"/>
                <a:gd name="T18" fmla="*/ 636 w 642"/>
                <a:gd name="T19" fmla="*/ 347 h 589"/>
                <a:gd name="T20" fmla="*/ 610 w 642"/>
                <a:gd name="T21" fmla="*/ 394 h 589"/>
                <a:gd name="T22" fmla="*/ 626 w 642"/>
                <a:gd name="T23" fmla="*/ 424 h 589"/>
                <a:gd name="T24" fmla="*/ 575 w 642"/>
                <a:gd name="T25" fmla="*/ 495 h 589"/>
                <a:gd name="T26" fmla="*/ 467 w 642"/>
                <a:gd name="T27" fmla="*/ 589 h 589"/>
                <a:gd name="T28" fmla="*/ 174 w 642"/>
                <a:gd name="T29" fmla="*/ 589 h 589"/>
                <a:gd name="T30" fmla="*/ 39 w 642"/>
                <a:gd name="T31" fmla="*/ 476 h 589"/>
                <a:gd name="T32" fmla="*/ 32 w 642"/>
                <a:gd name="T33" fmla="*/ 429 h 589"/>
                <a:gd name="T34" fmla="*/ 2 w 642"/>
                <a:gd name="T35" fmla="*/ 389 h 589"/>
                <a:gd name="T36" fmla="*/ 26 w 642"/>
                <a:gd name="T37" fmla="*/ 355 h 589"/>
                <a:gd name="T38" fmla="*/ 2 w 642"/>
                <a:gd name="T39" fmla="*/ 295 h 589"/>
                <a:gd name="T40" fmla="*/ 23 w 642"/>
                <a:gd name="T41" fmla="*/ 258 h 589"/>
                <a:gd name="T42" fmla="*/ 5 w 642"/>
                <a:gd name="T43" fmla="*/ 214 h 589"/>
                <a:gd name="T44" fmla="*/ 24 w 642"/>
                <a:gd name="T45" fmla="*/ 168 h 589"/>
                <a:gd name="T46" fmla="*/ 2 w 642"/>
                <a:gd name="T47" fmla="*/ 120 h 589"/>
                <a:gd name="T48" fmla="*/ 7 w 642"/>
                <a:gd name="T49"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2" h="589">
                  <a:moveTo>
                    <a:pt x="7" y="0"/>
                  </a:moveTo>
                  <a:cubicBezTo>
                    <a:pt x="628" y="0"/>
                    <a:pt x="628" y="0"/>
                    <a:pt x="628" y="0"/>
                  </a:cubicBezTo>
                  <a:cubicBezTo>
                    <a:pt x="628" y="51"/>
                    <a:pt x="628" y="51"/>
                    <a:pt x="628" y="51"/>
                  </a:cubicBezTo>
                  <a:cubicBezTo>
                    <a:pt x="628" y="51"/>
                    <a:pt x="642" y="62"/>
                    <a:pt x="642" y="82"/>
                  </a:cubicBezTo>
                  <a:cubicBezTo>
                    <a:pt x="642" y="101"/>
                    <a:pt x="612" y="115"/>
                    <a:pt x="612" y="129"/>
                  </a:cubicBezTo>
                  <a:cubicBezTo>
                    <a:pt x="612" y="144"/>
                    <a:pt x="637" y="152"/>
                    <a:pt x="637" y="171"/>
                  </a:cubicBezTo>
                  <a:cubicBezTo>
                    <a:pt x="637" y="190"/>
                    <a:pt x="610" y="206"/>
                    <a:pt x="612" y="225"/>
                  </a:cubicBezTo>
                  <a:cubicBezTo>
                    <a:pt x="613" y="244"/>
                    <a:pt x="637" y="246"/>
                    <a:pt x="636" y="261"/>
                  </a:cubicBezTo>
                  <a:cubicBezTo>
                    <a:pt x="634" y="277"/>
                    <a:pt x="612" y="292"/>
                    <a:pt x="612" y="306"/>
                  </a:cubicBezTo>
                  <a:cubicBezTo>
                    <a:pt x="612" y="320"/>
                    <a:pt x="636" y="332"/>
                    <a:pt x="636" y="347"/>
                  </a:cubicBezTo>
                  <a:cubicBezTo>
                    <a:pt x="636" y="363"/>
                    <a:pt x="612" y="378"/>
                    <a:pt x="610" y="394"/>
                  </a:cubicBezTo>
                  <a:cubicBezTo>
                    <a:pt x="608" y="410"/>
                    <a:pt x="626" y="413"/>
                    <a:pt x="626" y="424"/>
                  </a:cubicBezTo>
                  <a:cubicBezTo>
                    <a:pt x="626" y="435"/>
                    <a:pt x="618" y="459"/>
                    <a:pt x="575" y="495"/>
                  </a:cubicBezTo>
                  <a:cubicBezTo>
                    <a:pt x="532" y="532"/>
                    <a:pt x="467" y="589"/>
                    <a:pt x="467" y="589"/>
                  </a:cubicBezTo>
                  <a:cubicBezTo>
                    <a:pt x="174" y="589"/>
                    <a:pt x="174" y="589"/>
                    <a:pt x="174" y="589"/>
                  </a:cubicBezTo>
                  <a:cubicBezTo>
                    <a:pt x="39" y="476"/>
                    <a:pt x="39" y="476"/>
                    <a:pt x="39" y="476"/>
                  </a:cubicBezTo>
                  <a:cubicBezTo>
                    <a:pt x="35" y="462"/>
                    <a:pt x="35" y="438"/>
                    <a:pt x="32" y="429"/>
                  </a:cubicBezTo>
                  <a:cubicBezTo>
                    <a:pt x="29" y="419"/>
                    <a:pt x="2" y="405"/>
                    <a:pt x="2" y="389"/>
                  </a:cubicBezTo>
                  <a:cubicBezTo>
                    <a:pt x="2" y="373"/>
                    <a:pt x="26" y="367"/>
                    <a:pt x="26" y="355"/>
                  </a:cubicBezTo>
                  <a:cubicBezTo>
                    <a:pt x="26" y="344"/>
                    <a:pt x="0" y="316"/>
                    <a:pt x="2" y="295"/>
                  </a:cubicBezTo>
                  <a:cubicBezTo>
                    <a:pt x="4" y="274"/>
                    <a:pt x="21" y="269"/>
                    <a:pt x="23" y="258"/>
                  </a:cubicBezTo>
                  <a:cubicBezTo>
                    <a:pt x="24" y="247"/>
                    <a:pt x="5" y="230"/>
                    <a:pt x="5" y="214"/>
                  </a:cubicBezTo>
                  <a:cubicBezTo>
                    <a:pt x="5" y="198"/>
                    <a:pt x="24" y="182"/>
                    <a:pt x="24" y="168"/>
                  </a:cubicBezTo>
                  <a:cubicBezTo>
                    <a:pt x="24" y="153"/>
                    <a:pt x="4" y="144"/>
                    <a:pt x="2" y="120"/>
                  </a:cubicBezTo>
                  <a:cubicBezTo>
                    <a:pt x="0" y="96"/>
                    <a:pt x="7" y="0"/>
                    <a:pt x="7"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p:cNvGrpSpPr/>
          <p:nvPr/>
        </p:nvGrpSpPr>
        <p:grpSpPr>
          <a:xfrm>
            <a:off x="-150" y="1160911"/>
            <a:ext cx="2530482" cy="2175433"/>
            <a:chOff x="182826" y="1329336"/>
            <a:chExt cx="2808373" cy="2175433"/>
          </a:xfrm>
        </p:grpSpPr>
        <p:sp>
          <p:nvSpPr>
            <p:cNvPr id="8" name="Freeform 7"/>
            <p:cNvSpPr>
              <a:spLocks/>
            </p:cNvSpPr>
            <p:nvPr/>
          </p:nvSpPr>
          <p:spPr bwMode="auto">
            <a:xfrm>
              <a:off x="1230365" y="2532368"/>
              <a:ext cx="1760834" cy="972401"/>
            </a:xfrm>
            <a:custGeom>
              <a:avLst/>
              <a:gdLst>
                <a:gd name="T0" fmla="*/ 0 w 1114"/>
                <a:gd name="T1" fmla="*/ 445 h 616"/>
                <a:gd name="T2" fmla="*/ 186 w 1114"/>
                <a:gd name="T3" fmla="*/ 445 h 616"/>
                <a:gd name="T4" fmla="*/ 197 w 1114"/>
                <a:gd name="T5" fmla="*/ 456 h 616"/>
                <a:gd name="T6" fmla="*/ 197 w 1114"/>
                <a:gd name="T7" fmla="*/ 511 h 616"/>
                <a:gd name="T8" fmla="*/ 192 w 1114"/>
                <a:gd name="T9" fmla="*/ 521 h 616"/>
                <a:gd name="T10" fmla="*/ 161 w 1114"/>
                <a:gd name="T11" fmla="*/ 565 h 616"/>
                <a:gd name="T12" fmla="*/ 214 w 1114"/>
                <a:gd name="T13" fmla="*/ 616 h 616"/>
                <a:gd name="T14" fmla="*/ 279 w 1114"/>
                <a:gd name="T15" fmla="*/ 571 h 616"/>
                <a:gd name="T16" fmla="*/ 240 w 1114"/>
                <a:gd name="T17" fmla="*/ 519 h 616"/>
                <a:gd name="T18" fmla="*/ 233 w 1114"/>
                <a:gd name="T19" fmla="*/ 508 h 616"/>
                <a:gd name="T20" fmla="*/ 234 w 1114"/>
                <a:gd name="T21" fmla="*/ 458 h 616"/>
                <a:gd name="T22" fmla="*/ 245 w 1114"/>
                <a:gd name="T23" fmla="*/ 448 h 616"/>
                <a:gd name="T24" fmla="*/ 647 w 1114"/>
                <a:gd name="T25" fmla="*/ 448 h 616"/>
                <a:gd name="T26" fmla="*/ 647 w 1114"/>
                <a:gd name="T27" fmla="*/ 412 h 616"/>
                <a:gd name="T28" fmla="*/ 605 w 1114"/>
                <a:gd name="T29" fmla="*/ 339 h 616"/>
                <a:gd name="T30" fmla="*/ 683 w 1114"/>
                <a:gd name="T31" fmla="*/ 279 h 616"/>
                <a:gd name="T32" fmla="*/ 767 w 1114"/>
                <a:gd name="T33" fmla="*/ 338 h 616"/>
                <a:gd name="T34" fmla="*/ 728 w 1114"/>
                <a:gd name="T35" fmla="*/ 413 h 616"/>
                <a:gd name="T36" fmla="*/ 728 w 1114"/>
                <a:gd name="T37" fmla="*/ 446 h 616"/>
                <a:gd name="T38" fmla="*/ 1114 w 1114"/>
                <a:gd name="T39" fmla="*/ 446 h 616"/>
                <a:gd name="T40" fmla="*/ 952 w 1114"/>
                <a:gd name="T41" fmla="*/ 204 h 616"/>
                <a:gd name="T42" fmla="*/ 460 w 1114"/>
                <a:gd name="T43" fmla="*/ 2 h 616"/>
                <a:gd name="T44" fmla="*/ 0 w 1114"/>
                <a:gd name="T45" fmla="*/ 148 h 616"/>
                <a:gd name="T46" fmla="*/ 0 w 1114"/>
                <a:gd name="T47" fmla="*/ 44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4" h="616">
                  <a:moveTo>
                    <a:pt x="0" y="445"/>
                  </a:moveTo>
                  <a:cubicBezTo>
                    <a:pt x="186" y="445"/>
                    <a:pt x="186" y="445"/>
                    <a:pt x="186" y="445"/>
                  </a:cubicBezTo>
                  <a:cubicBezTo>
                    <a:pt x="193" y="445"/>
                    <a:pt x="197" y="450"/>
                    <a:pt x="197" y="456"/>
                  </a:cubicBezTo>
                  <a:cubicBezTo>
                    <a:pt x="197" y="511"/>
                    <a:pt x="197" y="511"/>
                    <a:pt x="197" y="511"/>
                  </a:cubicBezTo>
                  <a:cubicBezTo>
                    <a:pt x="197" y="515"/>
                    <a:pt x="196" y="519"/>
                    <a:pt x="192" y="521"/>
                  </a:cubicBezTo>
                  <a:cubicBezTo>
                    <a:pt x="184" y="526"/>
                    <a:pt x="161" y="546"/>
                    <a:pt x="161" y="565"/>
                  </a:cubicBezTo>
                  <a:cubicBezTo>
                    <a:pt x="161" y="591"/>
                    <a:pt x="179" y="616"/>
                    <a:pt x="214" y="616"/>
                  </a:cubicBezTo>
                  <a:cubicBezTo>
                    <a:pt x="249" y="616"/>
                    <a:pt x="278" y="597"/>
                    <a:pt x="279" y="571"/>
                  </a:cubicBezTo>
                  <a:cubicBezTo>
                    <a:pt x="280" y="534"/>
                    <a:pt x="240" y="519"/>
                    <a:pt x="240" y="519"/>
                  </a:cubicBezTo>
                  <a:cubicBezTo>
                    <a:pt x="235" y="517"/>
                    <a:pt x="233" y="513"/>
                    <a:pt x="233" y="508"/>
                  </a:cubicBezTo>
                  <a:cubicBezTo>
                    <a:pt x="234" y="458"/>
                    <a:pt x="234" y="458"/>
                    <a:pt x="234" y="458"/>
                  </a:cubicBezTo>
                  <a:cubicBezTo>
                    <a:pt x="234" y="452"/>
                    <a:pt x="239" y="448"/>
                    <a:pt x="245" y="448"/>
                  </a:cubicBezTo>
                  <a:cubicBezTo>
                    <a:pt x="647" y="448"/>
                    <a:pt x="647" y="448"/>
                    <a:pt x="647" y="448"/>
                  </a:cubicBezTo>
                  <a:cubicBezTo>
                    <a:pt x="647" y="412"/>
                    <a:pt x="647" y="412"/>
                    <a:pt x="647" y="412"/>
                  </a:cubicBezTo>
                  <a:cubicBezTo>
                    <a:pt x="634" y="404"/>
                    <a:pt x="605" y="380"/>
                    <a:pt x="605" y="339"/>
                  </a:cubicBezTo>
                  <a:cubicBezTo>
                    <a:pt x="605" y="298"/>
                    <a:pt x="646" y="279"/>
                    <a:pt x="683" y="279"/>
                  </a:cubicBezTo>
                  <a:cubicBezTo>
                    <a:pt x="722" y="279"/>
                    <a:pt x="767" y="294"/>
                    <a:pt x="767" y="338"/>
                  </a:cubicBezTo>
                  <a:cubicBezTo>
                    <a:pt x="767" y="378"/>
                    <a:pt x="739" y="404"/>
                    <a:pt x="728" y="413"/>
                  </a:cubicBezTo>
                  <a:cubicBezTo>
                    <a:pt x="728" y="446"/>
                    <a:pt x="728" y="446"/>
                    <a:pt x="728" y="446"/>
                  </a:cubicBezTo>
                  <a:cubicBezTo>
                    <a:pt x="1114" y="446"/>
                    <a:pt x="1114" y="446"/>
                    <a:pt x="1114" y="446"/>
                  </a:cubicBezTo>
                  <a:cubicBezTo>
                    <a:pt x="1078" y="356"/>
                    <a:pt x="1025" y="265"/>
                    <a:pt x="952" y="204"/>
                  </a:cubicBezTo>
                  <a:cubicBezTo>
                    <a:pt x="809" y="83"/>
                    <a:pt x="677" y="5"/>
                    <a:pt x="460" y="2"/>
                  </a:cubicBezTo>
                  <a:cubicBezTo>
                    <a:pt x="326" y="0"/>
                    <a:pt x="149" y="37"/>
                    <a:pt x="0" y="148"/>
                  </a:cubicBezTo>
                  <a:lnTo>
                    <a:pt x="0" y="445"/>
                  </a:lnTo>
                  <a:close/>
                </a:path>
              </a:pathLst>
            </a:custGeom>
            <a:solidFill>
              <a:srgbClr val="00C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1" name="Group 90"/>
            <p:cNvGrpSpPr/>
            <p:nvPr/>
          </p:nvGrpSpPr>
          <p:grpSpPr>
            <a:xfrm flipH="1">
              <a:off x="182826" y="1329336"/>
              <a:ext cx="2511147" cy="1777930"/>
              <a:chOff x="3911043" y="1471262"/>
              <a:chExt cx="2817991" cy="1995181"/>
            </a:xfrm>
          </p:grpSpPr>
          <p:sp>
            <p:nvSpPr>
              <p:cNvPr id="92" name="Freeform 5">
                <a:extLst>
                  <a:ext uri="{FF2B5EF4-FFF2-40B4-BE49-F238E27FC236}">
                    <a16:creationId xmlns:a16="http://schemas.microsoft.com/office/drawing/2014/main" id="{F9A9FC16-D519-42AA-8A41-1A6B52C48C7E}"/>
                  </a:ext>
                </a:extLst>
              </p:cNvPr>
              <p:cNvSpPr>
                <a:spLocks/>
              </p:cNvSpPr>
              <p:nvPr/>
            </p:nvSpPr>
            <p:spPr bwMode="auto">
              <a:xfrm>
                <a:off x="4045623" y="2257179"/>
                <a:ext cx="860137" cy="185291"/>
              </a:xfrm>
              <a:custGeom>
                <a:avLst/>
                <a:gdLst>
                  <a:gd name="T0" fmla="*/ 88 w 186"/>
                  <a:gd name="T1" fmla="*/ 37 h 40"/>
                  <a:gd name="T2" fmla="*/ 68 w 186"/>
                  <a:gd name="T3" fmla="*/ 37 h 40"/>
                  <a:gd name="T4" fmla="*/ 16 w 186"/>
                  <a:gd name="T5" fmla="*/ 34 h 40"/>
                  <a:gd name="T6" fmla="*/ 0 w 186"/>
                  <a:gd name="T7" fmla="*/ 15 h 40"/>
                  <a:gd name="T8" fmla="*/ 28 w 186"/>
                  <a:gd name="T9" fmla="*/ 9 h 40"/>
                  <a:gd name="T10" fmla="*/ 119 w 186"/>
                  <a:gd name="T11" fmla="*/ 3 h 40"/>
                  <a:gd name="T12" fmla="*/ 186 w 186"/>
                  <a:gd name="T13" fmla="*/ 20 h 40"/>
                  <a:gd name="T14" fmla="*/ 172 w 186"/>
                  <a:gd name="T15" fmla="*/ 32 h 40"/>
                  <a:gd name="T16" fmla="*/ 88 w 186"/>
                  <a:gd name="T17"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40">
                    <a:moveTo>
                      <a:pt x="88" y="37"/>
                    </a:moveTo>
                    <a:cubicBezTo>
                      <a:pt x="85" y="37"/>
                      <a:pt x="78" y="38"/>
                      <a:pt x="68" y="37"/>
                    </a:cubicBezTo>
                    <a:cubicBezTo>
                      <a:pt x="50" y="39"/>
                      <a:pt x="25" y="40"/>
                      <a:pt x="16" y="34"/>
                    </a:cubicBezTo>
                    <a:cubicBezTo>
                      <a:pt x="2" y="26"/>
                      <a:pt x="0" y="15"/>
                      <a:pt x="0" y="15"/>
                    </a:cubicBezTo>
                    <a:cubicBezTo>
                      <a:pt x="0" y="15"/>
                      <a:pt x="3" y="12"/>
                      <a:pt x="28" y="9"/>
                    </a:cubicBezTo>
                    <a:cubicBezTo>
                      <a:pt x="53" y="6"/>
                      <a:pt x="106" y="0"/>
                      <a:pt x="119" y="3"/>
                    </a:cubicBezTo>
                    <a:cubicBezTo>
                      <a:pt x="132" y="6"/>
                      <a:pt x="186" y="20"/>
                      <a:pt x="186" y="20"/>
                    </a:cubicBezTo>
                    <a:cubicBezTo>
                      <a:pt x="172" y="32"/>
                      <a:pt x="172" y="32"/>
                      <a:pt x="172" y="32"/>
                    </a:cubicBezTo>
                    <a:lnTo>
                      <a:pt x="88" y="37"/>
                    </a:lnTo>
                    <a:close/>
                  </a:path>
                </a:pathLst>
              </a:custGeom>
              <a:solidFill>
                <a:srgbClr val="FFA8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6">
                <a:extLst>
                  <a:ext uri="{FF2B5EF4-FFF2-40B4-BE49-F238E27FC236}">
                    <a16:creationId xmlns:a16="http://schemas.microsoft.com/office/drawing/2014/main" id="{8E63936A-1314-4A03-8F2B-CA5487704BE6}"/>
                  </a:ext>
                </a:extLst>
              </p:cNvPr>
              <p:cNvSpPr>
                <a:spLocks/>
              </p:cNvSpPr>
              <p:nvPr/>
            </p:nvSpPr>
            <p:spPr bwMode="auto">
              <a:xfrm>
                <a:off x="4059275" y="2294238"/>
                <a:ext cx="171637" cy="87770"/>
              </a:xfrm>
              <a:custGeom>
                <a:avLst/>
                <a:gdLst>
                  <a:gd name="T0" fmla="*/ 0 w 37"/>
                  <a:gd name="T1" fmla="*/ 6 h 19"/>
                  <a:gd name="T2" fmla="*/ 25 w 37"/>
                  <a:gd name="T3" fmla="*/ 1 h 19"/>
                  <a:gd name="T4" fmla="*/ 37 w 37"/>
                  <a:gd name="T5" fmla="*/ 0 h 19"/>
                  <a:gd name="T6" fmla="*/ 36 w 37"/>
                  <a:gd name="T7" fmla="*/ 16 h 19"/>
                  <a:gd name="T8" fmla="*/ 8 w 37"/>
                  <a:gd name="T9" fmla="*/ 14 h 19"/>
                  <a:gd name="T10" fmla="*/ 0 w 37"/>
                  <a:gd name="T11" fmla="*/ 6 h 19"/>
                </a:gdLst>
                <a:ahLst/>
                <a:cxnLst>
                  <a:cxn ang="0">
                    <a:pos x="T0" y="T1"/>
                  </a:cxn>
                  <a:cxn ang="0">
                    <a:pos x="T2" y="T3"/>
                  </a:cxn>
                  <a:cxn ang="0">
                    <a:pos x="T4" y="T5"/>
                  </a:cxn>
                  <a:cxn ang="0">
                    <a:pos x="T6" y="T7"/>
                  </a:cxn>
                  <a:cxn ang="0">
                    <a:pos x="T8" y="T9"/>
                  </a:cxn>
                  <a:cxn ang="0">
                    <a:pos x="T10" y="T11"/>
                  </a:cxn>
                </a:cxnLst>
                <a:rect l="0" t="0" r="r" b="b"/>
                <a:pathLst>
                  <a:path w="37" h="19">
                    <a:moveTo>
                      <a:pt x="0" y="6"/>
                    </a:moveTo>
                    <a:cubicBezTo>
                      <a:pt x="3" y="5"/>
                      <a:pt x="15" y="3"/>
                      <a:pt x="25" y="1"/>
                    </a:cubicBezTo>
                    <a:cubicBezTo>
                      <a:pt x="35" y="0"/>
                      <a:pt x="30" y="1"/>
                      <a:pt x="37" y="0"/>
                    </a:cubicBezTo>
                    <a:cubicBezTo>
                      <a:pt x="36" y="16"/>
                      <a:pt x="36" y="16"/>
                      <a:pt x="36" y="16"/>
                    </a:cubicBezTo>
                    <a:cubicBezTo>
                      <a:pt x="36" y="16"/>
                      <a:pt x="16" y="19"/>
                      <a:pt x="8" y="14"/>
                    </a:cubicBezTo>
                    <a:cubicBezTo>
                      <a:pt x="1" y="9"/>
                      <a:pt x="2" y="8"/>
                      <a:pt x="0" y="6"/>
                    </a:cubicBezTo>
                  </a:path>
                </a:pathLst>
              </a:custGeom>
              <a:solidFill>
                <a:srgbClr val="FFDE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7">
                <a:extLst>
                  <a:ext uri="{FF2B5EF4-FFF2-40B4-BE49-F238E27FC236}">
                    <a16:creationId xmlns:a16="http://schemas.microsoft.com/office/drawing/2014/main" id="{9D5C1D93-E236-4365-97D4-096E7BC0F51B}"/>
                  </a:ext>
                </a:extLst>
              </p:cNvPr>
              <p:cNvSpPr>
                <a:spLocks/>
              </p:cNvSpPr>
              <p:nvPr/>
            </p:nvSpPr>
            <p:spPr bwMode="auto">
              <a:xfrm>
                <a:off x="3911043" y="2321544"/>
                <a:ext cx="1082486" cy="518812"/>
              </a:xfrm>
              <a:custGeom>
                <a:avLst/>
                <a:gdLst>
                  <a:gd name="T0" fmla="*/ 234 w 234"/>
                  <a:gd name="T1" fmla="*/ 13 h 112"/>
                  <a:gd name="T2" fmla="*/ 221 w 234"/>
                  <a:gd name="T3" fmla="*/ 0 h 112"/>
                  <a:gd name="T4" fmla="*/ 84 w 234"/>
                  <a:gd name="T5" fmla="*/ 32 h 112"/>
                  <a:gd name="T6" fmla="*/ 1 w 234"/>
                  <a:gd name="T7" fmla="*/ 100 h 112"/>
                  <a:gd name="T8" fmla="*/ 41 w 234"/>
                  <a:gd name="T9" fmla="*/ 107 h 112"/>
                  <a:gd name="T10" fmla="*/ 96 w 234"/>
                  <a:gd name="T11" fmla="*/ 64 h 112"/>
                  <a:gd name="T12" fmla="*/ 187 w 234"/>
                  <a:gd name="T13" fmla="*/ 54 h 112"/>
                  <a:gd name="T14" fmla="*/ 234 w 234"/>
                  <a:gd name="T15" fmla="*/ 13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2">
                    <a:moveTo>
                      <a:pt x="234" y="13"/>
                    </a:moveTo>
                    <a:cubicBezTo>
                      <a:pt x="221" y="0"/>
                      <a:pt x="221" y="0"/>
                      <a:pt x="221" y="0"/>
                    </a:cubicBezTo>
                    <a:cubicBezTo>
                      <a:pt x="221" y="0"/>
                      <a:pt x="94" y="28"/>
                      <a:pt x="84" y="32"/>
                    </a:cubicBezTo>
                    <a:cubicBezTo>
                      <a:pt x="73" y="36"/>
                      <a:pt x="0" y="97"/>
                      <a:pt x="1" y="100"/>
                    </a:cubicBezTo>
                    <a:cubicBezTo>
                      <a:pt x="2" y="104"/>
                      <a:pt x="32" y="112"/>
                      <a:pt x="41" y="107"/>
                    </a:cubicBezTo>
                    <a:cubicBezTo>
                      <a:pt x="49" y="102"/>
                      <a:pt x="89" y="68"/>
                      <a:pt x="96" y="64"/>
                    </a:cubicBezTo>
                    <a:cubicBezTo>
                      <a:pt x="104" y="61"/>
                      <a:pt x="187" y="54"/>
                      <a:pt x="187" y="54"/>
                    </a:cubicBezTo>
                    <a:lnTo>
                      <a:pt x="234" y="13"/>
                    </a:lnTo>
                    <a:close/>
                  </a:path>
                </a:pathLst>
              </a:custGeom>
              <a:solidFill>
                <a:srgbClr val="FFA8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8">
                <a:extLst>
                  <a:ext uri="{FF2B5EF4-FFF2-40B4-BE49-F238E27FC236}">
                    <a16:creationId xmlns:a16="http://schemas.microsoft.com/office/drawing/2014/main" id="{22559547-CBDB-4F2A-9FD1-FBB139E37E59}"/>
                  </a:ext>
                </a:extLst>
              </p:cNvPr>
              <p:cNvSpPr>
                <a:spLocks/>
              </p:cNvSpPr>
              <p:nvPr/>
            </p:nvSpPr>
            <p:spPr bwMode="auto">
              <a:xfrm>
                <a:off x="3914944" y="2664818"/>
                <a:ext cx="185291" cy="120926"/>
              </a:xfrm>
              <a:custGeom>
                <a:avLst/>
                <a:gdLst>
                  <a:gd name="T0" fmla="*/ 27 w 40"/>
                  <a:gd name="T1" fmla="*/ 0 h 26"/>
                  <a:gd name="T2" fmla="*/ 0 w 40"/>
                  <a:gd name="T3" fmla="*/ 26 h 26"/>
                  <a:gd name="T4" fmla="*/ 20 w 40"/>
                  <a:gd name="T5" fmla="*/ 24 h 26"/>
                  <a:gd name="T6" fmla="*/ 40 w 40"/>
                  <a:gd name="T7" fmla="*/ 9 h 26"/>
                  <a:gd name="T8" fmla="*/ 33 w 40"/>
                  <a:gd name="T9" fmla="*/ 4 h 26"/>
                  <a:gd name="T10" fmla="*/ 27 w 40"/>
                  <a:gd name="T11" fmla="*/ 0 h 26"/>
                </a:gdLst>
                <a:ahLst/>
                <a:cxnLst>
                  <a:cxn ang="0">
                    <a:pos x="T0" y="T1"/>
                  </a:cxn>
                  <a:cxn ang="0">
                    <a:pos x="T2" y="T3"/>
                  </a:cxn>
                  <a:cxn ang="0">
                    <a:pos x="T4" y="T5"/>
                  </a:cxn>
                  <a:cxn ang="0">
                    <a:pos x="T6" y="T7"/>
                  </a:cxn>
                  <a:cxn ang="0">
                    <a:pos x="T8" y="T9"/>
                  </a:cxn>
                  <a:cxn ang="0">
                    <a:pos x="T10" y="T11"/>
                  </a:cxn>
                </a:cxnLst>
                <a:rect l="0" t="0" r="r" b="b"/>
                <a:pathLst>
                  <a:path w="40" h="26">
                    <a:moveTo>
                      <a:pt x="27" y="0"/>
                    </a:moveTo>
                    <a:cubicBezTo>
                      <a:pt x="12" y="13"/>
                      <a:pt x="0" y="24"/>
                      <a:pt x="0" y="26"/>
                    </a:cubicBezTo>
                    <a:cubicBezTo>
                      <a:pt x="6" y="26"/>
                      <a:pt x="15" y="25"/>
                      <a:pt x="20" y="24"/>
                    </a:cubicBezTo>
                    <a:cubicBezTo>
                      <a:pt x="26" y="21"/>
                      <a:pt x="40" y="9"/>
                      <a:pt x="40" y="9"/>
                    </a:cubicBezTo>
                    <a:cubicBezTo>
                      <a:pt x="40" y="9"/>
                      <a:pt x="37" y="7"/>
                      <a:pt x="33" y="4"/>
                    </a:cubicBezTo>
                    <a:cubicBezTo>
                      <a:pt x="32" y="3"/>
                      <a:pt x="29" y="2"/>
                      <a:pt x="27" y="0"/>
                    </a:cubicBezTo>
                  </a:path>
                </a:pathLst>
              </a:custGeom>
              <a:solidFill>
                <a:srgbClr val="FFDE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
                <a:extLst>
                  <a:ext uri="{FF2B5EF4-FFF2-40B4-BE49-F238E27FC236}">
                    <a16:creationId xmlns:a16="http://schemas.microsoft.com/office/drawing/2014/main" id="{98D0702C-528A-4F27-9D6A-462E11E2EAFB}"/>
                  </a:ext>
                </a:extLst>
              </p:cNvPr>
              <p:cNvSpPr>
                <a:spLocks/>
              </p:cNvSpPr>
              <p:nvPr/>
            </p:nvSpPr>
            <p:spPr bwMode="auto">
              <a:xfrm>
                <a:off x="4478219" y="2079691"/>
                <a:ext cx="1303280" cy="1386752"/>
              </a:xfrm>
              <a:custGeom>
                <a:avLst/>
                <a:gdLst>
                  <a:gd name="T0" fmla="*/ 241 w 284"/>
                  <a:gd name="T1" fmla="*/ 0 h 299"/>
                  <a:gd name="T2" fmla="*/ 101 w 284"/>
                  <a:gd name="T3" fmla="*/ 52 h 299"/>
                  <a:gd name="T4" fmla="*/ 22 w 284"/>
                  <a:gd name="T5" fmla="*/ 128 h 299"/>
                  <a:gd name="T6" fmla="*/ 3 w 284"/>
                  <a:gd name="T7" fmla="*/ 217 h 299"/>
                  <a:gd name="T8" fmla="*/ 50 w 284"/>
                  <a:gd name="T9" fmla="*/ 299 h 299"/>
                  <a:gd name="T10" fmla="*/ 60 w 284"/>
                  <a:gd name="T11" fmla="*/ 258 h 299"/>
                  <a:gd name="T12" fmla="*/ 40 w 284"/>
                  <a:gd name="T13" fmla="*/ 203 h 299"/>
                  <a:gd name="T14" fmla="*/ 75 w 284"/>
                  <a:gd name="T15" fmla="*/ 138 h 299"/>
                  <a:gd name="T16" fmla="*/ 129 w 284"/>
                  <a:gd name="T17" fmla="*/ 120 h 299"/>
                  <a:gd name="T18" fmla="*/ 182 w 284"/>
                  <a:gd name="T19" fmla="*/ 154 h 299"/>
                  <a:gd name="T20" fmla="*/ 188 w 284"/>
                  <a:gd name="T21" fmla="*/ 214 h 299"/>
                  <a:gd name="T22" fmla="*/ 202 w 284"/>
                  <a:gd name="T23" fmla="*/ 251 h 299"/>
                  <a:gd name="T24" fmla="*/ 230 w 284"/>
                  <a:gd name="T25" fmla="*/ 176 h 299"/>
                  <a:gd name="T26" fmla="*/ 236 w 284"/>
                  <a:gd name="T27" fmla="*/ 130 h 299"/>
                  <a:gd name="T28" fmla="*/ 284 w 284"/>
                  <a:gd name="T29" fmla="*/ 109 h 299"/>
                  <a:gd name="T30" fmla="*/ 241 w 284"/>
                  <a:gd name="T31" fmla="*/ 0 h 299"/>
                  <a:gd name="connsiteX0" fmla="*/ 8400 w 9914"/>
                  <a:gd name="connsiteY0" fmla="*/ 0 h 10000"/>
                  <a:gd name="connsiteX1" fmla="*/ 3470 w 9914"/>
                  <a:gd name="connsiteY1" fmla="*/ 1739 h 10000"/>
                  <a:gd name="connsiteX2" fmla="*/ 689 w 9914"/>
                  <a:gd name="connsiteY2" fmla="*/ 4281 h 10000"/>
                  <a:gd name="connsiteX3" fmla="*/ 20 w 9914"/>
                  <a:gd name="connsiteY3" fmla="*/ 7258 h 10000"/>
                  <a:gd name="connsiteX4" fmla="*/ 1675 w 9914"/>
                  <a:gd name="connsiteY4" fmla="*/ 10000 h 10000"/>
                  <a:gd name="connsiteX5" fmla="*/ 2027 w 9914"/>
                  <a:gd name="connsiteY5" fmla="*/ 8629 h 10000"/>
                  <a:gd name="connsiteX6" fmla="*/ 1322 w 9914"/>
                  <a:gd name="connsiteY6" fmla="*/ 6789 h 10000"/>
                  <a:gd name="connsiteX7" fmla="*/ 2555 w 9914"/>
                  <a:gd name="connsiteY7" fmla="*/ 4615 h 10000"/>
                  <a:gd name="connsiteX8" fmla="*/ 4456 w 9914"/>
                  <a:gd name="connsiteY8" fmla="*/ 4013 h 10000"/>
                  <a:gd name="connsiteX9" fmla="*/ 6322 w 9914"/>
                  <a:gd name="connsiteY9" fmla="*/ 5151 h 10000"/>
                  <a:gd name="connsiteX10" fmla="*/ 6534 w 9914"/>
                  <a:gd name="connsiteY10" fmla="*/ 7157 h 10000"/>
                  <a:gd name="connsiteX11" fmla="*/ 8013 w 9914"/>
                  <a:gd name="connsiteY11" fmla="*/ 5886 h 10000"/>
                  <a:gd name="connsiteX12" fmla="*/ 8224 w 9914"/>
                  <a:gd name="connsiteY12" fmla="*/ 4348 h 10000"/>
                  <a:gd name="connsiteX13" fmla="*/ 9914 w 9914"/>
                  <a:gd name="connsiteY13" fmla="*/ 3645 h 10000"/>
                  <a:gd name="connsiteX14" fmla="*/ 8400 w 9914"/>
                  <a:gd name="connsiteY14" fmla="*/ 0 h 10000"/>
                  <a:gd name="connsiteX0" fmla="*/ 8473 w 10000"/>
                  <a:gd name="connsiteY0" fmla="*/ 0 h 10000"/>
                  <a:gd name="connsiteX1" fmla="*/ 3500 w 10000"/>
                  <a:gd name="connsiteY1" fmla="*/ 1739 h 10000"/>
                  <a:gd name="connsiteX2" fmla="*/ 695 w 10000"/>
                  <a:gd name="connsiteY2" fmla="*/ 4281 h 10000"/>
                  <a:gd name="connsiteX3" fmla="*/ 20 w 10000"/>
                  <a:gd name="connsiteY3" fmla="*/ 7258 h 10000"/>
                  <a:gd name="connsiteX4" fmla="*/ 1690 w 10000"/>
                  <a:gd name="connsiteY4" fmla="*/ 10000 h 10000"/>
                  <a:gd name="connsiteX5" fmla="*/ 2045 w 10000"/>
                  <a:gd name="connsiteY5" fmla="*/ 8629 h 10000"/>
                  <a:gd name="connsiteX6" fmla="*/ 1333 w 10000"/>
                  <a:gd name="connsiteY6" fmla="*/ 6789 h 10000"/>
                  <a:gd name="connsiteX7" fmla="*/ 2577 w 10000"/>
                  <a:gd name="connsiteY7" fmla="*/ 4615 h 10000"/>
                  <a:gd name="connsiteX8" fmla="*/ 4495 w 10000"/>
                  <a:gd name="connsiteY8" fmla="*/ 4013 h 10000"/>
                  <a:gd name="connsiteX9" fmla="*/ 6377 w 10000"/>
                  <a:gd name="connsiteY9" fmla="*/ 5151 h 10000"/>
                  <a:gd name="connsiteX10" fmla="*/ 6609 w 10000"/>
                  <a:gd name="connsiteY10" fmla="*/ 6625 h 10000"/>
                  <a:gd name="connsiteX11" fmla="*/ 8083 w 10000"/>
                  <a:gd name="connsiteY11" fmla="*/ 5886 h 10000"/>
                  <a:gd name="connsiteX12" fmla="*/ 8295 w 10000"/>
                  <a:gd name="connsiteY12" fmla="*/ 4348 h 10000"/>
                  <a:gd name="connsiteX13" fmla="*/ 10000 w 10000"/>
                  <a:gd name="connsiteY13" fmla="*/ 3645 h 10000"/>
                  <a:gd name="connsiteX14" fmla="*/ 8473 w 10000"/>
                  <a:gd name="connsiteY14" fmla="*/ 0 h 10000"/>
                  <a:gd name="connsiteX0" fmla="*/ 8473 w 10000"/>
                  <a:gd name="connsiteY0" fmla="*/ 0 h 10000"/>
                  <a:gd name="connsiteX1" fmla="*/ 3500 w 10000"/>
                  <a:gd name="connsiteY1" fmla="*/ 1739 h 10000"/>
                  <a:gd name="connsiteX2" fmla="*/ 695 w 10000"/>
                  <a:gd name="connsiteY2" fmla="*/ 4281 h 10000"/>
                  <a:gd name="connsiteX3" fmla="*/ 20 w 10000"/>
                  <a:gd name="connsiteY3" fmla="*/ 7258 h 10000"/>
                  <a:gd name="connsiteX4" fmla="*/ 1690 w 10000"/>
                  <a:gd name="connsiteY4" fmla="*/ 10000 h 10000"/>
                  <a:gd name="connsiteX5" fmla="*/ 2045 w 10000"/>
                  <a:gd name="connsiteY5" fmla="*/ 8629 h 10000"/>
                  <a:gd name="connsiteX6" fmla="*/ 1333 w 10000"/>
                  <a:gd name="connsiteY6" fmla="*/ 6789 h 10000"/>
                  <a:gd name="connsiteX7" fmla="*/ 2577 w 10000"/>
                  <a:gd name="connsiteY7" fmla="*/ 4615 h 10000"/>
                  <a:gd name="connsiteX8" fmla="*/ 4495 w 10000"/>
                  <a:gd name="connsiteY8" fmla="*/ 4013 h 10000"/>
                  <a:gd name="connsiteX9" fmla="*/ 6377 w 10000"/>
                  <a:gd name="connsiteY9" fmla="*/ 5151 h 10000"/>
                  <a:gd name="connsiteX10" fmla="*/ 6609 w 10000"/>
                  <a:gd name="connsiteY10" fmla="*/ 6625 h 10000"/>
                  <a:gd name="connsiteX11" fmla="*/ 8083 w 10000"/>
                  <a:gd name="connsiteY11" fmla="*/ 5886 h 10000"/>
                  <a:gd name="connsiteX12" fmla="*/ 8295 w 10000"/>
                  <a:gd name="connsiteY12" fmla="*/ 4348 h 10000"/>
                  <a:gd name="connsiteX13" fmla="*/ 10000 w 10000"/>
                  <a:gd name="connsiteY13" fmla="*/ 3645 h 10000"/>
                  <a:gd name="connsiteX14" fmla="*/ 8473 w 10000"/>
                  <a:gd name="connsiteY14" fmla="*/ 0 h 10000"/>
                  <a:gd name="connsiteX0" fmla="*/ 8473 w 10000"/>
                  <a:gd name="connsiteY0" fmla="*/ 0 h 10000"/>
                  <a:gd name="connsiteX1" fmla="*/ 3500 w 10000"/>
                  <a:gd name="connsiteY1" fmla="*/ 1739 h 10000"/>
                  <a:gd name="connsiteX2" fmla="*/ 695 w 10000"/>
                  <a:gd name="connsiteY2" fmla="*/ 4281 h 10000"/>
                  <a:gd name="connsiteX3" fmla="*/ 20 w 10000"/>
                  <a:gd name="connsiteY3" fmla="*/ 7258 h 10000"/>
                  <a:gd name="connsiteX4" fmla="*/ 1690 w 10000"/>
                  <a:gd name="connsiteY4" fmla="*/ 10000 h 10000"/>
                  <a:gd name="connsiteX5" fmla="*/ 2045 w 10000"/>
                  <a:gd name="connsiteY5" fmla="*/ 8629 h 10000"/>
                  <a:gd name="connsiteX6" fmla="*/ 1333 w 10000"/>
                  <a:gd name="connsiteY6" fmla="*/ 6789 h 10000"/>
                  <a:gd name="connsiteX7" fmla="*/ 2577 w 10000"/>
                  <a:gd name="connsiteY7" fmla="*/ 4615 h 10000"/>
                  <a:gd name="connsiteX8" fmla="*/ 4495 w 10000"/>
                  <a:gd name="connsiteY8" fmla="*/ 4013 h 10000"/>
                  <a:gd name="connsiteX9" fmla="*/ 6377 w 10000"/>
                  <a:gd name="connsiteY9" fmla="*/ 5151 h 10000"/>
                  <a:gd name="connsiteX10" fmla="*/ 6609 w 10000"/>
                  <a:gd name="connsiteY10" fmla="*/ 6625 h 10000"/>
                  <a:gd name="connsiteX11" fmla="*/ 7503 w 10000"/>
                  <a:gd name="connsiteY11" fmla="*/ 6194 h 10000"/>
                  <a:gd name="connsiteX12" fmla="*/ 8083 w 10000"/>
                  <a:gd name="connsiteY12" fmla="*/ 5886 h 10000"/>
                  <a:gd name="connsiteX13" fmla="*/ 8295 w 10000"/>
                  <a:gd name="connsiteY13" fmla="*/ 4348 h 10000"/>
                  <a:gd name="connsiteX14" fmla="*/ 10000 w 10000"/>
                  <a:gd name="connsiteY14" fmla="*/ 3645 h 10000"/>
                  <a:gd name="connsiteX15" fmla="*/ 8473 w 10000"/>
                  <a:gd name="connsiteY15" fmla="*/ 0 h 10000"/>
                  <a:gd name="connsiteX0" fmla="*/ 8473 w 10000"/>
                  <a:gd name="connsiteY0" fmla="*/ 0 h 10000"/>
                  <a:gd name="connsiteX1" fmla="*/ 3500 w 10000"/>
                  <a:gd name="connsiteY1" fmla="*/ 1739 h 10000"/>
                  <a:gd name="connsiteX2" fmla="*/ 695 w 10000"/>
                  <a:gd name="connsiteY2" fmla="*/ 4281 h 10000"/>
                  <a:gd name="connsiteX3" fmla="*/ 20 w 10000"/>
                  <a:gd name="connsiteY3" fmla="*/ 7258 h 10000"/>
                  <a:gd name="connsiteX4" fmla="*/ 1690 w 10000"/>
                  <a:gd name="connsiteY4" fmla="*/ 10000 h 10000"/>
                  <a:gd name="connsiteX5" fmla="*/ 2045 w 10000"/>
                  <a:gd name="connsiteY5" fmla="*/ 8629 h 10000"/>
                  <a:gd name="connsiteX6" fmla="*/ 1333 w 10000"/>
                  <a:gd name="connsiteY6" fmla="*/ 6789 h 10000"/>
                  <a:gd name="connsiteX7" fmla="*/ 2577 w 10000"/>
                  <a:gd name="connsiteY7" fmla="*/ 4615 h 10000"/>
                  <a:gd name="connsiteX8" fmla="*/ 4495 w 10000"/>
                  <a:gd name="connsiteY8" fmla="*/ 4013 h 10000"/>
                  <a:gd name="connsiteX9" fmla="*/ 6377 w 10000"/>
                  <a:gd name="connsiteY9" fmla="*/ 5151 h 10000"/>
                  <a:gd name="connsiteX10" fmla="*/ 6609 w 10000"/>
                  <a:gd name="connsiteY10" fmla="*/ 6625 h 10000"/>
                  <a:gd name="connsiteX11" fmla="*/ 7960 w 10000"/>
                  <a:gd name="connsiteY11" fmla="*/ 7189 h 10000"/>
                  <a:gd name="connsiteX12" fmla="*/ 8083 w 10000"/>
                  <a:gd name="connsiteY12" fmla="*/ 5886 h 10000"/>
                  <a:gd name="connsiteX13" fmla="*/ 8295 w 10000"/>
                  <a:gd name="connsiteY13" fmla="*/ 4348 h 10000"/>
                  <a:gd name="connsiteX14" fmla="*/ 10000 w 10000"/>
                  <a:gd name="connsiteY14" fmla="*/ 3645 h 10000"/>
                  <a:gd name="connsiteX15" fmla="*/ 8473 w 10000"/>
                  <a:gd name="connsiteY15" fmla="*/ 0 h 10000"/>
                  <a:gd name="connsiteX0" fmla="*/ 8473 w 10000"/>
                  <a:gd name="connsiteY0" fmla="*/ 0 h 10000"/>
                  <a:gd name="connsiteX1" fmla="*/ 3500 w 10000"/>
                  <a:gd name="connsiteY1" fmla="*/ 1739 h 10000"/>
                  <a:gd name="connsiteX2" fmla="*/ 695 w 10000"/>
                  <a:gd name="connsiteY2" fmla="*/ 4281 h 10000"/>
                  <a:gd name="connsiteX3" fmla="*/ 20 w 10000"/>
                  <a:gd name="connsiteY3" fmla="*/ 7258 h 10000"/>
                  <a:gd name="connsiteX4" fmla="*/ 1690 w 10000"/>
                  <a:gd name="connsiteY4" fmla="*/ 10000 h 10000"/>
                  <a:gd name="connsiteX5" fmla="*/ 2045 w 10000"/>
                  <a:gd name="connsiteY5" fmla="*/ 8629 h 10000"/>
                  <a:gd name="connsiteX6" fmla="*/ 1333 w 10000"/>
                  <a:gd name="connsiteY6" fmla="*/ 6789 h 10000"/>
                  <a:gd name="connsiteX7" fmla="*/ 2577 w 10000"/>
                  <a:gd name="connsiteY7" fmla="*/ 4615 h 10000"/>
                  <a:gd name="connsiteX8" fmla="*/ 4495 w 10000"/>
                  <a:gd name="connsiteY8" fmla="*/ 4013 h 10000"/>
                  <a:gd name="connsiteX9" fmla="*/ 6377 w 10000"/>
                  <a:gd name="connsiteY9" fmla="*/ 5151 h 10000"/>
                  <a:gd name="connsiteX10" fmla="*/ 6609 w 10000"/>
                  <a:gd name="connsiteY10" fmla="*/ 6625 h 10000"/>
                  <a:gd name="connsiteX11" fmla="*/ 7960 w 10000"/>
                  <a:gd name="connsiteY11" fmla="*/ 7189 h 10000"/>
                  <a:gd name="connsiteX12" fmla="*/ 8083 w 10000"/>
                  <a:gd name="connsiteY12" fmla="*/ 5886 h 10000"/>
                  <a:gd name="connsiteX13" fmla="*/ 8295 w 10000"/>
                  <a:gd name="connsiteY13" fmla="*/ 4348 h 10000"/>
                  <a:gd name="connsiteX14" fmla="*/ 10000 w 10000"/>
                  <a:gd name="connsiteY14" fmla="*/ 3645 h 10000"/>
                  <a:gd name="connsiteX15" fmla="*/ 8473 w 10000"/>
                  <a:gd name="connsiteY15" fmla="*/ 0 h 10000"/>
                  <a:gd name="connsiteX0" fmla="*/ 8473 w 10000"/>
                  <a:gd name="connsiteY0" fmla="*/ 0 h 10000"/>
                  <a:gd name="connsiteX1" fmla="*/ 3500 w 10000"/>
                  <a:gd name="connsiteY1" fmla="*/ 1739 h 10000"/>
                  <a:gd name="connsiteX2" fmla="*/ 695 w 10000"/>
                  <a:gd name="connsiteY2" fmla="*/ 4281 h 10000"/>
                  <a:gd name="connsiteX3" fmla="*/ 20 w 10000"/>
                  <a:gd name="connsiteY3" fmla="*/ 7258 h 10000"/>
                  <a:gd name="connsiteX4" fmla="*/ 1690 w 10000"/>
                  <a:gd name="connsiteY4" fmla="*/ 10000 h 10000"/>
                  <a:gd name="connsiteX5" fmla="*/ 2045 w 10000"/>
                  <a:gd name="connsiteY5" fmla="*/ 8629 h 10000"/>
                  <a:gd name="connsiteX6" fmla="*/ 1333 w 10000"/>
                  <a:gd name="connsiteY6" fmla="*/ 6789 h 10000"/>
                  <a:gd name="connsiteX7" fmla="*/ 2577 w 10000"/>
                  <a:gd name="connsiteY7" fmla="*/ 4615 h 10000"/>
                  <a:gd name="connsiteX8" fmla="*/ 4495 w 10000"/>
                  <a:gd name="connsiteY8" fmla="*/ 4013 h 10000"/>
                  <a:gd name="connsiteX9" fmla="*/ 6377 w 10000"/>
                  <a:gd name="connsiteY9" fmla="*/ 5151 h 10000"/>
                  <a:gd name="connsiteX10" fmla="*/ 6609 w 10000"/>
                  <a:gd name="connsiteY10" fmla="*/ 6625 h 10000"/>
                  <a:gd name="connsiteX11" fmla="*/ 7960 w 10000"/>
                  <a:gd name="connsiteY11" fmla="*/ 7189 h 10000"/>
                  <a:gd name="connsiteX12" fmla="*/ 8083 w 10000"/>
                  <a:gd name="connsiteY12" fmla="*/ 5886 h 10000"/>
                  <a:gd name="connsiteX13" fmla="*/ 8295 w 10000"/>
                  <a:gd name="connsiteY13" fmla="*/ 4348 h 10000"/>
                  <a:gd name="connsiteX14" fmla="*/ 10000 w 10000"/>
                  <a:gd name="connsiteY14" fmla="*/ 3645 h 10000"/>
                  <a:gd name="connsiteX15" fmla="*/ 8473 w 10000"/>
                  <a:gd name="connsiteY15" fmla="*/ 0 h 10000"/>
                  <a:gd name="connsiteX0" fmla="*/ 8473 w 10000"/>
                  <a:gd name="connsiteY0" fmla="*/ 0 h 10000"/>
                  <a:gd name="connsiteX1" fmla="*/ 3500 w 10000"/>
                  <a:gd name="connsiteY1" fmla="*/ 1739 h 10000"/>
                  <a:gd name="connsiteX2" fmla="*/ 695 w 10000"/>
                  <a:gd name="connsiteY2" fmla="*/ 4281 h 10000"/>
                  <a:gd name="connsiteX3" fmla="*/ 20 w 10000"/>
                  <a:gd name="connsiteY3" fmla="*/ 7258 h 10000"/>
                  <a:gd name="connsiteX4" fmla="*/ 1690 w 10000"/>
                  <a:gd name="connsiteY4" fmla="*/ 10000 h 10000"/>
                  <a:gd name="connsiteX5" fmla="*/ 2045 w 10000"/>
                  <a:gd name="connsiteY5" fmla="*/ 8629 h 10000"/>
                  <a:gd name="connsiteX6" fmla="*/ 1333 w 10000"/>
                  <a:gd name="connsiteY6" fmla="*/ 6789 h 10000"/>
                  <a:gd name="connsiteX7" fmla="*/ 2577 w 10000"/>
                  <a:gd name="connsiteY7" fmla="*/ 4615 h 10000"/>
                  <a:gd name="connsiteX8" fmla="*/ 4495 w 10000"/>
                  <a:gd name="connsiteY8" fmla="*/ 4013 h 10000"/>
                  <a:gd name="connsiteX9" fmla="*/ 6377 w 10000"/>
                  <a:gd name="connsiteY9" fmla="*/ 5151 h 10000"/>
                  <a:gd name="connsiteX10" fmla="*/ 6682 w 10000"/>
                  <a:gd name="connsiteY10" fmla="*/ 6419 h 10000"/>
                  <a:gd name="connsiteX11" fmla="*/ 7960 w 10000"/>
                  <a:gd name="connsiteY11" fmla="*/ 7189 h 10000"/>
                  <a:gd name="connsiteX12" fmla="*/ 8083 w 10000"/>
                  <a:gd name="connsiteY12" fmla="*/ 5886 h 10000"/>
                  <a:gd name="connsiteX13" fmla="*/ 8295 w 10000"/>
                  <a:gd name="connsiteY13" fmla="*/ 4348 h 10000"/>
                  <a:gd name="connsiteX14" fmla="*/ 10000 w 10000"/>
                  <a:gd name="connsiteY14" fmla="*/ 3645 h 10000"/>
                  <a:gd name="connsiteX15" fmla="*/ 8473 w 10000"/>
                  <a:gd name="connsiteY15" fmla="*/ 0 h 10000"/>
                  <a:gd name="connsiteX0" fmla="*/ 8473 w 10000"/>
                  <a:gd name="connsiteY0" fmla="*/ 0 h 10000"/>
                  <a:gd name="connsiteX1" fmla="*/ 3500 w 10000"/>
                  <a:gd name="connsiteY1" fmla="*/ 1739 h 10000"/>
                  <a:gd name="connsiteX2" fmla="*/ 695 w 10000"/>
                  <a:gd name="connsiteY2" fmla="*/ 4281 h 10000"/>
                  <a:gd name="connsiteX3" fmla="*/ 20 w 10000"/>
                  <a:gd name="connsiteY3" fmla="*/ 7258 h 10000"/>
                  <a:gd name="connsiteX4" fmla="*/ 1690 w 10000"/>
                  <a:gd name="connsiteY4" fmla="*/ 10000 h 10000"/>
                  <a:gd name="connsiteX5" fmla="*/ 2045 w 10000"/>
                  <a:gd name="connsiteY5" fmla="*/ 8629 h 10000"/>
                  <a:gd name="connsiteX6" fmla="*/ 1333 w 10000"/>
                  <a:gd name="connsiteY6" fmla="*/ 6789 h 10000"/>
                  <a:gd name="connsiteX7" fmla="*/ 2577 w 10000"/>
                  <a:gd name="connsiteY7" fmla="*/ 4615 h 10000"/>
                  <a:gd name="connsiteX8" fmla="*/ 4495 w 10000"/>
                  <a:gd name="connsiteY8" fmla="*/ 4013 h 10000"/>
                  <a:gd name="connsiteX9" fmla="*/ 6377 w 10000"/>
                  <a:gd name="connsiteY9" fmla="*/ 5151 h 10000"/>
                  <a:gd name="connsiteX10" fmla="*/ 6682 w 10000"/>
                  <a:gd name="connsiteY10" fmla="*/ 6419 h 10000"/>
                  <a:gd name="connsiteX11" fmla="*/ 7960 w 10000"/>
                  <a:gd name="connsiteY11" fmla="*/ 7189 h 10000"/>
                  <a:gd name="connsiteX12" fmla="*/ 8083 w 10000"/>
                  <a:gd name="connsiteY12" fmla="*/ 5886 h 10000"/>
                  <a:gd name="connsiteX13" fmla="*/ 8295 w 10000"/>
                  <a:gd name="connsiteY13" fmla="*/ 4348 h 10000"/>
                  <a:gd name="connsiteX14" fmla="*/ 10000 w 10000"/>
                  <a:gd name="connsiteY14" fmla="*/ 3645 h 10000"/>
                  <a:gd name="connsiteX15" fmla="*/ 8473 w 10000"/>
                  <a:gd name="connsiteY1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0" h="10000">
                    <a:moveTo>
                      <a:pt x="8473" y="0"/>
                    </a:moveTo>
                    <a:lnTo>
                      <a:pt x="3500" y="1739"/>
                    </a:lnTo>
                    <a:cubicBezTo>
                      <a:pt x="3500" y="1739"/>
                      <a:pt x="1085" y="3813"/>
                      <a:pt x="695" y="4281"/>
                    </a:cubicBezTo>
                    <a:cubicBezTo>
                      <a:pt x="268" y="4716"/>
                      <a:pt x="-87" y="7057"/>
                      <a:pt x="20" y="7258"/>
                    </a:cubicBezTo>
                    <a:cubicBezTo>
                      <a:pt x="91" y="7458"/>
                      <a:pt x="1547" y="9967"/>
                      <a:pt x="1690" y="10000"/>
                    </a:cubicBezTo>
                    <a:cubicBezTo>
                      <a:pt x="1831" y="10000"/>
                      <a:pt x="2222" y="9498"/>
                      <a:pt x="2045" y="8629"/>
                    </a:cubicBezTo>
                    <a:cubicBezTo>
                      <a:pt x="1867" y="7726"/>
                      <a:pt x="1333" y="6789"/>
                      <a:pt x="1333" y="6789"/>
                    </a:cubicBezTo>
                    <a:cubicBezTo>
                      <a:pt x="1333" y="6789"/>
                      <a:pt x="2257" y="4816"/>
                      <a:pt x="2577" y="4615"/>
                    </a:cubicBezTo>
                    <a:cubicBezTo>
                      <a:pt x="2897" y="4415"/>
                      <a:pt x="4175" y="3946"/>
                      <a:pt x="4495" y="4013"/>
                    </a:cubicBezTo>
                    <a:cubicBezTo>
                      <a:pt x="4779" y="4080"/>
                      <a:pt x="6129" y="4749"/>
                      <a:pt x="6377" y="5151"/>
                    </a:cubicBezTo>
                    <a:cubicBezTo>
                      <a:pt x="6626" y="5518"/>
                      <a:pt x="6674" y="6028"/>
                      <a:pt x="6682" y="6419"/>
                    </a:cubicBezTo>
                    <a:lnTo>
                      <a:pt x="7960" y="7189"/>
                    </a:lnTo>
                    <a:lnTo>
                      <a:pt x="8083" y="5886"/>
                    </a:lnTo>
                    <a:cubicBezTo>
                      <a:pt x="8011" y="5151"/>
                      <a:pt x="8083" y="4582"/>
                      <a:pt x="8295" y="4348"/>
                    </a:cubicBezTo>
                    <a:cubicBezTo>
                      <a:pt x="8473" y="4080"/>
                      <a:pt x="10000" y="3645"/>
                      <a:pt x="10000" y="3645"/>
                    </a:cubicBezTo>
                    <a:lnTo>
                      <a:pt x="8473" y="0"/>
                    </a:lnTo>
                    <a:close/>
                  </a:path>
                </a:pathLst>
              </a:custGeom>
              <a:solidFill>
                <a:srgbClr val="FFA8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0">
                <a:extLst>
                  <a:ext uri="{FF2B5EF4-FFF2-40B4-BE49-F238E27FC236}">
                    <a16:creationId xmlns:a16="http://schemas.microsoft.com/office/drawing/2014/main" id="{BD06287A-FE75-4AAE-BEE3-FAA1E0E60EC8}"/>
                  </a:ext>
                </a:extLst>
              </p:cNvPr>
              <p:cNvSpPr>
                <a:spLocks/>
              </p:cNvSpPr>
              <p:nvPr/>
            </p:nvSpPr>
            <p:spPr bwMode="auto">
              <a:xfrm>
                <a:off x="4615146" y="3304557"/>
                <a:ext cx="87770" cy="144331"/>
              </a:xfrm>
              <a:custGeom>
                <a:avLst/>
                <a:gdLst>
                  <a:gd name="T0" fmla="*/ 0 w 19"/>
                  <a:gd name="T1" fmla="*/ 7 h 31"/>
                  <a:gd name="T2" fmla="*/ 15 w 19"/>
                  <a:gd name="T3" fmla="*/ 31 h 31"/>
                  <a:gd name="T4" fmla="*/ 19 w 19"/>
                  <a:gd name="T5" fmla="*/ 19 h 31"/>
                  <a:gd name="T6" fmla="*/ 15 w 19"/>
                  <a:gd name="T7" fmla="*/ 0 h 31"/>
                  <a:gd name="T8" fmla="*/ 7 w 19"/>
                  <a:gd name="T9" fmla="*/ 5 h 31"/>
                  <a:gd name="T10" fmla="*/ 0 w 19"/>
                  <a:gd name="T11" fmla="*/ 7 h 31"/>
                </a:gdLst>
                <a:ahLst/>
                <a:cxnLst>
                  <a:cxn ang="0">
                    <a:pos x="T0" y="T1"/>
                  </a:cxn>
                  <a:cxn ang="0">
                    <a:pos x="T2" y="T3"/>
                  </a:cxn>
                  <a:cxn ang="0">
                    <a:pos x="T4" y="T5"/>
                  </a:cxn>
                  <a:cxn ang="0">
                    <a:pos x="T6" y="T7"/>
                  </a:cxn>
                  <a:cxn ang="0">
                    <a:pos x="T8" y="T9"/>
                  </a:cxn>
                  <a:cxn ang="0">
                    <a:pos x="T10" y="T11"/>
                  </a:cxn>
                </a:cxnLst>
                <a:rect l="0" t="0" r="r" b="b"/>
                <a:pathLst>
                  <a:path w="19" h="31">
                    <a:moveTo>
                      <a:pt x="0" y="7"/>
                    </a:moveTo>
                    <a:cubicBezTo>
                      <a:pt x="7" y="19"/>
                      <a:pt x="11" y="25"/>
                      <a:pt x="15" y="31"/>
                    </a:cubicBezTo>
                    <a:cubicBezTo>
                      <a:pt x="17" y="28"/>
                      <a:pt x="19" y="26"/>
                      <a:pt x="19" y="19"/>
                    </a:cubicBezTo>
                    <a:cubicBezTo>
                      <a:pt x="19" y="12"/>
                      <a:pt x="16" y="0"/>
                      <a:pt x="15" y="0"/>
                    </a:cubicBezTo>
                    <a:cubicBezTo>
                      <a:pt x="15" y="1"/>
                      <a:pt x="10" y="3"/>
                      <a:pt x="7" y="5"/>
                    </a:cubicBezTo>
                    <a:cubicBezTo>
                      <a:pt x="3" y="6"/>
                      <a:pt x="3" y="6"/>
                      <a:pt x="0" y="7"/>
                    </a:cubicBezTo>
                  </a:path>
                </a:pathLst>
              </a:custGeom>
              <a:solidFill>
                <a:srgbClr val="FFDE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1">
                <a:extLst>
                  <a:ext uri="{FF2B5EF4-FFF2-40B4-BE49-F238E27FC236}">
                    <a16:creationId xmlns:a16="http://schemas.microsoft.com/office/drawing/2014/main" id="{29E63CAB-D187-4C3B-B701-FE27B6F9B1F7}"/>
                  </a:ext>
                </a:extLst>
              </p:cNvPr>
              <p:cNvSpPr>
                <a:spLocks/>
              </p:cNvSpPr>
              <p:nvPr/>
            </p:nvSpPr>
            <p:spPr bwMode="auto">
              <a:xfrm>
                <a:off x="5531845" y="1471262"/>
                <a:ext cx="1197189" cy="1254020"/>
              </a:xfrm>
              <a:custGeom>
                <a:avLst/>
                <a:gdLst>
                  <a:gd name="T0" fmla="*/ 719 w 719"/>
                  <a:gd name="T1" fmla="*/ 457 h 678"/>
                  <a:gd name="T2" fmla="*/ 154 w 719"/>
                  <a:gd name="T3" fmla="*/ 678 h 678"/>
                  <a:gd name="T4" fmla="*/ 0 w 719"/>
                  <a:gd name="T5" fmla="*/ 283 h 678"/>
                  <a:gd name="T6" fmla="*/ 719 w 719"/>
                  <a:gd name="T7" fmla="*/ 0 h 678"/>
                  <a:gd name="T8" fmla="*/ 719 w 719"/>
                  <a:gd name="T9" fmla="*/ 457 h 678"/>
                  <a:gd name="connsiteX0" fmla="*/ 8455 w 10000"/>
                  <a:gd name="connsiteY0" fmla="*/ 6999 h 10000"/>
                  <a:gd name="connsiteX1" fmla="*/ 2142 w 10000"/>
                  <a:gd name="connsiteY1" fmla="*/ 10000 h 10000"/>
                  <a:gd name="connsiteX2" fmla="*/ 0 w 10000"/>
                  <a:gd name="connsiteY2" fmla="*/ 4174 h 10000"/>
                  <a:gd name="connsiteX3" fmla="*/ 10000 w 10000"/>
                  <a:gd name="connsiteY3" fmla="*/ 0 h 10000"/>
                  <a:gd name="connsiteX4" fmla="*/ 8455 w 10000"/>
                  <a:gd name="connsiteY4" fmla="*/ 6999 h 10000"/>
                  <a:gd name="connsiteX0" fmla="*/ 8455 w 8537"/>
                  <a:gd name="connsiteY0" fmla="*/ 6482 h 9483"/>
                  <a:gd name="connsiteX1" fmla="*/ 2142 w 8537"/>
                  <a:gd name="connsiteY1" fmla="*/ 9483 h 9483"/>
                  <a:gd name="connsiteX2" fmla="*/ 0 w 8537"/>
                  <a:gd name="connsiteY2" fmla="*/ 3657 h 9483"/>
                  <a:gd name="connsiteX3" fmla="*/ 8537 w 8537"/>
                  <a:gd name="connsiteY3" fmla="*/ 0 h 9483"/>
                  <a:gd name="connsiteX4" fmla="*/ 8455 w 8537"/>
                  <a:gd name="connsiteY4" fmla="*/ 6482 h 9483"/>
                  <a:gd name="connsiteX0" fmla="*/ 9999 w 10008"/>
                  <a:gd name="connsiteY0" fmla="*/ 6744 h 10000"/>
                  <a:gd name="connsiteX1" fmla="*/ 2509 w 10008"/>
                  <a:gd name="connsiteY1" fmla="*/ 10000 h 10000"/>
                  <a:gd name="connsiteX2" fmla="*/ 0 w 10008"/>
                  <a:gd name="connsiteY2" fmla="*/ 3856 h 10000"/>
                  <a:gd name="connsiteX3" fmla="*/ 10000 w 10008"/>
                  <a:gd name="connsiteY3" fmla="*/ 0 h 10000"/>
                  <a:gd name="connsiteX4" fmla="*/ 9999 w 10008"/>
                  <a:gd name="connsiteY4" fmla="*/ 6744 h 10000"/>
                  <a:gd name="connsiteX0" fmla="*/ 9999 w 10000"/>
                  <a:gd name="connsiteY0" fmla="*/ 6744 h 10000"/>
                  <a:gd name="connsiteX1" fmla="*/ 2509 w 10000"/>
                  <a:gd name="connsiteY1" fmla="*/ 10000 h 10000"/>
                  <a:gd name="connsiteX2" fmla="*/ 0 w 10000"/>
                  <a:gd name="connsiteY2" fmla="*/ 3856 h 10000"/>
                  <a:gd name="connsiteX3" fmla="*/ 10000 w 10000"/>
                  <a:gd name="connsiteY3" fmla="*/ 0 h 10000"/>
                  <a:gd name="connsiteX4" fmla="*/ 9999 w 10000"/>
                  <a:gd name="connsiteY4" fmla="*/ 674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6744"/>
                    </a:moveTo>
                    <a:lnTo>
                      <a:pt x="2509" y="10000"/>
                    </a:lnTo>
                    <a:lnTo>
                      <a:pt x="0" y="3856"/>
                    </a:lnTo>
                    <a:lnTo>
                      <a:pt x="10000" y="0"/>
                    </a:lnTo>
                    <a:cubicBezTo>
                      <a:pt x="10000" y="2248"/>
                      <a:pt x="9999" y="4496"/>
                      <a:pt x="9999" y="6744"/>
                    </a:cubicBezTo>
                    <a:close/>
                  </a:path>
                </a:pathLst>
              </a:custGeom>
              <a:solidFill>
                <a:srgbClr val="860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a:extLst>
              <a:ext uri="{FF2B5EF4-FFF2-40B4-BE49-F238E27FC236}">
                <a16:creationId xmlns:a16="http://schemas.microsoft.com/office/drawing/2014/main" id="{3983958B-A8AC-4F92-AB16-EBF26DF4F06D}"/>
              </a:ext>
            </a:extLst>
          </p:cNvPr>
          <p:cNvGrpSpPr/>
          <p:nvPr/>
        </p:nvGrpSpPr>
        <p:grpSpPr>
          <a:xfrm>
            <a:off x="3124200" y="3429000"/>
            <a:ext cx="3498021" cy="3077766"/>
            <a:chOff x="3124200" y="3429000"/>
            <a:chExt cx="3498021" cy="3077766"/>
          </a:xfrm>
        </p:grpSpPr>
        <p:sp>
          <p:nvSpPr>
            <p:cNvPr id="28" name="Rectangle 27"/>
            <p:cNvSpPr/>
            <p:nvPr/>
          </p:nvSpPr>
          <p:spPr>
            <a:xfrm>
              <a:off x="4259444" y="3429000"/>
              <a:ext cx="2362777" cy="3077766"/>
            </a:xfrm>
            <a:prstGeom prst="rect">
              <a:avLst/>
            </a:prstGeom>
          </p:spPr>
          <p:txBody>
            <a:bodyPr wrap="square" lIns="0" tIns="0" rIns="0" bIns="0">
              <a:spAutoFit/>
            </a:bodyPr>
            <a:lstStyle/>
            <a:p>
              <a:r>
                <a:rPr lang="en-IN" b="1" dirty="0">
                  <a:solidFill>
                    <a:schemeClr val="accent2"/>
                  </a:solidFill>
                </a:rPr>
                <a:t>Why</a:t>
              </a:r>
            </a:p>
            <a:p>
              <a:endParaRPr lang="en-IN" b="1" dirty="0">
                <a:solidFill>
                  <a:schemeClr val="accent2"/>
                </a:solidFill>
              </a:endParaRPr>
            </a:p>
            <a:p>
              <a:pPr marL="190500" indent="-190500">
                <a:spcAft>
                  <a:spcPts val="600"/>
                </a:spcAft>
                <a:buClr>
                  <a:schemeClr val="tx2"/>
                </a:buClr>
                <a:buFont typeface="Wingdings" pitchFamily="2" charset="2"/>
                <a:buChar char="§"/>
                <a:defRPr/>
              </a:pPr>
              <a:r>
                <a:rPr lang="en-US" sz="1400" kern="0" dirty="0">
                  <a:solidFill>
                    <a:sysClr val="windowText" lastClr="000000"/>
                  </a:solidFill>
                </a:rPr>
                <a:t>Deliver results with </a:t>
              </a:r>
              <a:r>
                <a:rPr lang="en-US" sz="1400" b="1" kern="0" dirty="0">
                  <a:solidFill>
                    <a:sysClr val="windowText" lastClr="000000"/>
                  </a:solidFill>
                </a:rPr>
                <a:t>utmost professionalism</a:t>
              </a:r>
            </a:p>
            <a:p>
              <a:pPr marL="190500" indent="-190500">
                <a:spcAft>
                  <a:spcPts val="600"/>
                </a:spcAft>
                <a:buClr>
                  <a:schemeClr val="tx2"/>
                </a:buClr>
                <a:buFont typeface="Wingdings" pitchFamily="2" charset="2"/>
                <a:buChar char="§"/>
                <a:defRPr/>
              </a:pPr>
              <a:r>
                <a:rPr lang="en-US" sz="1400" kern="0" dirty="0">
                  <a:solidFill>
                    <a:sysClr val="windowText" lastClr="000000"/>
                  </a:solidFill>
                </a:rPr>
                <a:t>Create and sustain trust and positive impressions of you and our company at all times</a:t>
              </a:r>
            </a:p>
            <a:p>
              <a:pPr marL="190500" indent="-190500">
                <a:spcAft>
                  <a:spcPts val="600"/>
                </a:spcAft>
                <a:buClr>
                  <a:schemeClr val="tx2"/>
                </a:buClr>
                <a:buFont typeface="Wingdings" pitchFamily="2" charset="2"/>
                <a:buChar char="§"/>
                <a:defRPr/>
              </a:pPr>
              <a:r>
                <a:rPr lang="en-US" sz="1400" kern="0" dirty="0">
                  <a:solidFill>
                    <a:sysClr val="windowText" lastClr="000000"/>
                  </a:solidFill>
                </a:rPr>
                <a:t>Fulfill obligations regarding confidentiality</a:t>
              </a:r>
              <a:endParaRPr lang="en-IN" sz="1400" dirty="0">
                <a:solidFill>
                  <a:srgbClr val="000000"/>
                </a:solidFill>
              </a:endParaRPr>
            </a:p>
          </p:txBody>
        </p:sp>
        <p:grpSp>
          <p:nvGrpSpPr>
            <p:cNvPr id="108" name="Group 107"/>
            <p:cNvGrpSpPr/>
            <p:nvPr/>
          </p:nvGrpSpPr>
          <p:grpSpPr>
            <a:xfrm>
              <a:off x="3124200" y="4067567"/>
              <a:ext cx="930270" cy="878954"/>
              <a:chOff x="4970959" y="3337309"/>
              <a:chExt cx="930270" cy="878954"/>
            </a:xfrm>
          </p:grpSpPr>
          <p:sp>
            <p:nvSpPr>
              <p:cNvPr id="80" name="Oval 20">
                <a:extLst>
                  <a:ext uri="{FF2B5EF4-FFF2-40B4-BE49-F238E27FC236}">
                    <a16:creationId xmlns:a16="http://schemas.microsoft.com/office/drawing/2014/main" id="{4F0142AD-298C-4A60-9F24-035D4F3F07D0}"/>
                  </a:ext>
                </a:extLst>
              </p:cNvPr>
              <p:cNvSpPr/>
              <p:nvPr/>
            </p:nvSpPr>
            <p:spPr>
              <a:xfrm>
                <a:off x="4970959" y="3337309"/>
                <a:ext cx="930270" cy="8789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02" name="Group 101">
                <a:extLst>
                  <a:ext uri="{FF2B5EF4-FFF2-40B4-BE49-F238E27FC236}">
                    <a16:creationId xmlns:a16="http://schemas.microsoft.com/office/drawing/2014/main" id="{2F2816DE-CFBE-48DB-B514-8035D89AB4CC}"/>
                  </a:ext>
                </a:extLst>
              </p:cNvPr>
              <p:cNvGrpSpPr/>
              <p:nvPr/>
            </p:nvGrpSpPr>
            <p:grpSpPr>
              <a:xfrm>
                <a:off x="5153438" y="3501182"/>
                <a:ext cx="565312" cy="551209"/>
                <a:chOff x="12788901" y="5080001"/>
                <a:chExt cx="763587" cy="744537"/>
              </a:xfrm>
            </p:grpSpPr>
            <p:sp>
              <p:nvSpPr>
                <p:cNvPr id="103" name="Freeform 22">
                  <a:extLst>
                    <a:ext uri="{FF2B5EF4-FFF2-40B4-BE49-F238E27FC236}">
                      <a16:creationId xmlns:a16="http://schemas.microsoft.com/office/drawing/2014/main" id="{4F4E9AC7-AFE8-43B7-8574-074804CE5866}"/>
                    </a:ext>
                  </a:extLst>
                </p:cNvPr>
                <p:cNvSpPr>
                  <a:spLocks/>
                </p:cNvSpPr>
                <p:nvPr/>
              </p:nvSpPr>
              <p:spPr bwMode="auto">
                <a:xfrm>
                  <a:off x="13030201" y="5080001"/>
                  <a:ext cx="276225" cy="288925"/>
                </a:xfrm>
                <a:custGeom>
                  <a:avLst/>
                  <a:gdLst>
                    <a:gd name="T0" fmla="*/ 136 w 141"/>
                    <a:gd name="T1" fmla="*/ 58 h 152"/>
                    <a:gd name="T2" fmla="*/ 83 w 141"/>
                    <a:gd name="T3" fmla="*/ 5 h 152"/>
                    <a:gd name="T4" fmla="*/ 83 w 141"/>
                    <a:gd name="T5" fmla="*/ 4 h 152"/>
                    <a:gd name="T6" fmla="*/ 82 w 141"/>
                    <a:gd name="T7" fmla="*/ 4 h 152"/>
                    <a:gd name="T8" fmla="*/ 82 w 141"/>
                    <a:gd name="T9" fmla="*/ 4 h 152"/>
                    <a:gd name="T10" fmla="*/ 81 w 141"/>
                    <a:gd name="T11" fmla="*/ 3 h 152"/>
                    <a:gd name="T12" fmla="*/ 81 w 141"/>
                    <a:gd name="T13" fmla="*/ 3 h 152"/>
                    <a:gd name="T14" fmla="*/ 71 w 141"/>
                    <a:gd name="T15" fmla="*/ 0 h 152"/>
                    <a:gd name="T16" fmla="*/ 62 w 141"/>
                    <a:gd name="T17" fmla="*/ 3 h 152"/>
                    <a:gd name="T18" fmla="*/ 61 w 141"/>
                    <a:gd name="T19" fmla="*/ 4 h 152"/>
                    <a:gd name="T20" fmla="*/ 61 w 141"/>
                    <a:gd name="T21" fmla="*/ 4 h 152"/>
                    <a:gd name="T22" fmla="*/ 60 w 141"/>
                    <a:gd name="T23" fmla="*/ 5 h 152"/>
                    <a:gd name="T24" fmla="*/ 7 w 141"/>
                    <a:gd name="T25" fmla="*/ 58 h 152"/>
                    <a:gd name="T26" fmla="*/ 7 w 141"/>
                    <a:gd name="T27" fmla="*/ 81 h 152"/>
                    <a:gd name="T28" fmla="*/ 18 w 141"/>
                    <a:gd name="T29" fmla="*/ 86 h 152"/>
                    <a:gd name="T30" fmla="*/ 30 w 141"/>
                    <a:gd name="T31" fmla="*/ 81 h 152"/>
                    <a:gd name="T32" fmla="*/ 55 w 141"/>
                    <a:gd name="T33" fmla="*/ 57 h 152"/>
                    <a:gd name="T34" fmla="*/ 55 w 141"/>
                    <a:gd name="T35" fmla="*/ 136 h 152"/>
                    <a:gd name="T36" fmla="*/ 71 w 141"/>
                    <a:gd name="T37" fmla="*/ 152 h 152"/>
                    <a:gd name="T38" fmla="*/ 88 w 141"/>
                    <a:gd name="T39" fmla="*/ 136 h 152"/>
                    <a:gd name="T40" fmla="*/ 88 w 141"/>
                    <a:gd name="T41" fmla="*/ 57 h 152"/>
                    <a:gd name="T42" fmla="*/ 113 w 141"/>
                    <a:gd name="T43" fmla="*/ 81 h 152"/>
                    <a:gd name="T44" fmla="*/ 124 w 141"/>
                    <a:gd name="T45" fmla="*/ 86 h 152"/>
                    <a:gd name="T46" fmla="*/ 136 w 141"/>
                    <a:gd name="T47" fmla="*/ 81 h 152"/>
                    <a:gd name="T48" fmla="*/ 141 w 141"/>
                    <a:gd name="T49" fmla="*/ 70 h 152"/>
                    <a:gd name="T50" fmla="*/ 136 w 141"/>
                    <a:gd name="T51" fmla="*/ 5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1" h="152">
                      <a:moveTo>
                        <a:pt x="136" y="58"/>
                      </a:moveTo>
                      <a:cubicBezTo>
                        <a:pt x="83" y="5"/>
                        <a:pt x="83" y="5"/>
                        <a:pt x="83" y="5"/>
                      </a:cubicBezTo>
                      <a:cubicBezTo>
                        <a:pt x="83" y="4"/>
                        <a:pt x="83" y="4"/>
                        <a:pt x="83" y="4"/>
                      </a:cubicBezTo>
                      <a:cubicBezTo>
                        <a:pt x="82" y="4"/>
                        <a:pt x="82" y="4"/>
                        <a:pt x="82" y="4"/>
                      </a:cubicBezTo>
                      <a:cubicBezTo>
                        <a:pt x="82" y="4"/>
                        <a:pt x="82" y="4"/>
                        <a:pt x="82" y="4"/>
                      </a:cubicBezTo>
                      <a:cubicBezTo>
                        <a:pt x="82" y="4"/>
                        <a:pt x="82" y="4"/>
                        <a:pt x="81" y="3"/>
                      </a:cubicBezTo>
                      <a:cubicBezTo>
                        <a:pt x="81" y="3"/>
                        <a:pt x="81" y="3"/>
                        <a:pt x="81" y="3"/>
                      </a:cubicBezTo>
                      <a:cubicBezTo>
                        <a:pt x="78" y="1"/>
                        <a:pt x="75" y="0"/>
                        <a:pt x="71" y="0"/>
                      </a:cubicBezTo>
                      <a:cubicBezTo>
                        <a:pt x="68" y="0"/>
                        <a:pt x="64" y="1"/>
                        <a:pt x="62" y="3"/>
                      </a:cubicBezTo>
                      <a:cubicBezTo>
                        <a:pt x="61" y="3"/>
                        <a:pt x="61" y="3"/>
                        <a:pt x="61" y="4"/>
                      </a:cubicBezTo>
                      <a:cubicBezTo>
                        <a:pt x="61" y="4"/>
                        <a:pt x="61" y="4"/>
                        <a:pt x="61" y="4"/>
                      </a:cubicBezTo>
                      <a:cubicBezTo>
                        <a:pt x="60" y="4"/>
                        <a:pt x="60" y="4"/>
                        <a:pt x="60" y="5"/>
                      </a:cubicBezTo>
                      <a:cubicBezTo>
                        <a:pt x="7" y="58"/>
                        <a:pt x="7" y="58"/>
                        <a:pt x="7" y="58"/>
                      </a:cubicBezTo>
                      <a:cubicBezTo>
                        <a:pt x="0" y="64"/>
                        <a:pt x="0" y="75"/>
                        <a:pt x="7" y="81"/>
                      </a:cubicBezTo>
                      <a:cubicBezTo>
                        <a:pt x="10" y="84"/>
                        <a:pt x="14" y="86"/>
                        <a:pt x="18" y="86"/>
                      </a:cubicBezTo>
                      <a:cubicBezTo>
                        <a:pt x="23" y="86"/>
                        <a:pt x="27" y="84"/>
                        <a:pt x="30" y="81"/>
                      </a:cubicBezTo>
                      <a:cubicBezTo>
                        <a:pt x="55" y="57"/>
                        <a:pt x="55" y="57"/>
                        <a:pt x="55" y="57"/>
                      </a:cubicBezTo>
                      <a:cubicBezTo>
                        <a:pt x="55" y="136"/>
                        <a:pt x="55" y="136"/>
                        <a:pt x="55" y="136"/>
                      </a:cubicBezTo>
                      <a:cubicBezTo>
                        <a:pt x="55" y="145"/>
                        <a:pt x="62" y="152"/>
                        <a:pt x="71" y="152"/>
                      </a:cubicBezTo>
                      <a:cubicBezTo>
                        <a:pt x="80" y="152"/>
                        <a:pt x="88" y="145"/>
                        <a:pt x="88" y="136"/>
                      </a:cubicBezTo>
                      <a:cubicBezTo>
                        <a:pt x="88" y="57"/>
                        <a:pt x="88" y="57"/>
                        <a:pt x="88" y="57"/>
                      </a:cubicBezTo>
                      <a:cubicBezTo>
                        <a:pt x="113" y="81"/>
                        <a:pt x="113" y="81"/>
                        <a:pt x="113" y="81"/>
                      </a:cubicBezTo>
                      <a:cubicBezTo>
                        <a:pt x="116" y="84"/>
                        <a:pt x="120" y="86"/>
                        <a:pt x="124" y="86"/>
                      </a:cubicBezTo>
                      <a:cubicBezTo>
                        <a:pt x="129" y="86"/>
                        <a:pt x="133" y="84"/>
                        <a:pt x="136" y="81"/>
                      </a:cubicBezTo>
                      <a:cubicBezTo>
                        <a:pt x="139" y="78"/>
                        <a:pt x="141" y="74"/>
                        <a:pt x="141" y="70"/>
                      </a:cubicBezTo>
                      <a:cubicBezTo>
                        <a:pt x="141" y="65"/>
                        <a:pt x="139" y="61"/>
                        <a:pt x="136" y="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23">
                  <a:extLst>
                    <a:ext uri="{FF2B5EF4-FFF2-40B4-BE49-F238E27FC236}">
                      <a16:creationId xmlns:a16="http://schemas.microsoft.com/office/drawing/2014/main" id="{6439F168-A831-4100-9160-DB88B7CE58EB}"/>
                    </a:ext>
                  </a:extLst>
                </p:cNvPr>
                <p:cNvSpPr>
                  <a:spLocks/>
                </p:cNvSpPr>
                <p:nvPr/>
              </p:nvSpPr>
              <p:spPr bwMode="auto">
                <a:xfrm>
                  <a:off x="13034963" y="5535613"/>
                  <a:ext cx="274638" cy="288925"/>
                </a:xfrm>
                <a:custGeom>
                  <a:avLst/>
                  <a:gdLst>
                    <a:gd name="T0" fmla="*/ 134 w 141"/>
                    <a:gd name="T1" fmla="*/ 71 h 152"/>
                    <a:gd name="T2" fmla="*/ 122 w 141"/>
                    <a:gd name="T3" fmla="*/ 66 h 152"/>
                    <a:gd name="T4" fmla="*/ 111 w 141"/>
                    <a:gd name="T5" fmla="*/ 71 h 152"/>
                    <a:gd name="T6" fmla="*/ 86 w 141"/>
                    <a:gd name="T7" fmla="*/ 95 h 152"/>
                    <a:gd name="T8" fmla="*/ 86 w 141"/>
                    <a:gd name="T9" fmla="*/ 16 h 152"/>
                    <a:gd name="T10" fmla="*/ 69 w 141"/>
                    <a:gd name="T11" fmla="*/ 0 h 152"/>
                    <a:gd name="T12" fmla="*/ 53 w 141"/>
                    <a:gd name="T13" fmla="*/ 16 h 152"/>
                    <a:gd name="T14" fmla="*/ 53 w 141"/>
                    <a:gd name="T15" fmla="*/ 95 h 152"/>
                    <a:gd name="T16" fmla="*/ 28 w 141"/>
                    <a:gd name="T17" fmla="*/ 71 h 152"/>
                    <a:gd name="T18" fmla="*/ 16 w 141"/>
                    <a:gd name="T19" fmla="*/ 66 h 152"/>
                    <a:gd name="T20" fmla="*/ 5 w 141"/>
                    <a:gd name="T21" fmla="*/ 71 h 152"/>
                    <a:gd name="T22" fmla="*/ 0 w 141"/>
                    <a:gd name="T23" fmla="*/ 82 h 152"/>
                    <a:gd name="T24" fmla="*/ 5 w 141"/>
                    <a:gd name="T25" fmla="*/ 94 h 152"/>
                    <a:gd name="T26" fmla="*/ 58 w 141"/>
                    <a:gd name="T27" fmla="*/ 147 h 152"/>
                    <a:gd name="T28" fmla="*/ 58 w 141"/>
                    <a:gd name="T29" fmla="*/ 148 h 152"/>
                    <a:gd name="T30" fmla="*/ 58 w 141"/>
                    <a:gd name="T31" fmla="*/ 148 h 152"/>
                    <a:gd name="T32" fmla="*/ 59 w 141"/>
                    <a:gd name="T33" fmla="*/ 148 h 152"/>
                    <a:gd name="T34" fmla="*/ 59 w 141"/>
                    <a:gd name="T35" fmla="*/ 149 h 152"/>
                    <a:gd name="T36" fmla="*/ 60 w 141"/>
                    <a:gd name="T37" fmla="*/ 149 h 152"/>
                    <a:gd name="T38" fmla="*/ 69 w 141"/>
                    <a:gd name="T39" fmla="*/ 152 h 152"/>
                    <a:gd name="T40" fmla="*/ 69 w 141"/>
                    <a:gd name="T41" fmla="*/ 152 h 152"/>
                    <a:gd name="T42" fmla="*/ 79 w 141"/>
                    <a:gd name="T43" fmla="*/ 149 h 152"/>
                    <a:gd name="T44" fmla="*/ 80 w 141"/>
                    <a:gd name="T45" fmla="*/ 148 h 152"/>
                    <a:gd name="T46" fmla="*/ 80 w 141"/>
                    <a:gd name="T47" fmla="*/ 148 h 152"/>
                    <a:gd name="T48" fmla="*/ 81 w 141"/>
                    <a:gd name="T49" fmla="*/ 147 h 152"/>
                    <a:gd name="T50" fmla="*/ 134 w 141"/>
                    <a:gd name="T51" fmla="*/ 94 h 152"/>
                    <a:gd name="T52" fmla="*/ 134 w 141"/>
                    <a:gd name="T53" fmla="*/ 7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 h="152">
                      <a:moveTo>
                        <a:pt x="134" y="71"/>
                      </a:moveTo>
                      <a:cubicBezTo>
                        <a:pt x="131" y="68"/>
                        <a:pt x="127" y="66"/>
                        <a:pt x="122" y="66"/>
                      </a:cubicBezTo>
                      <a:cubicBezTo>
                        <a:pt x="118" y="66"/>
                        <a:pt x="114" y="68"/>
                        <a:pt x="111" y="71"/>
                      </a:cubicBezTo>
                      <a:cubicBezTo>
                        <a:pt x="86" y="95"/>
                        <a:pt x="86" y="95"/>
                        <a:pt x="86" y="95"/>
                      </a:cubicBezTo>
                      <a:cubicBezTo>
                        <a:pt x="86" y="16"/>
                        <a:pt x="86" y="16"/>
                        <a:pt x="86" y="16"/>
                      </a:cubicBezTo>
                      <a:cubicBezTo>
                        <a:pt x="86" y="7"/>
                        <a:pt x="78" y="0"/>
                        <a:pt x="69" y="0"/>
                      </a:cubicBezTo>
                      <a:cubicBezTo>
                        <a:pt x="60" y="0"/>
                        <a:pt x="53" y="7"/>
                        <a:pt x="53" y="16"/>
                      </a:cubicBezTo>
                      <a:cubicBezTo>
                        <a:pt x="53" y="95"/>
                        <a:pt x="53" y="95"/>
                        <a:pt x="53" y="95"/>
                      </a:cubicBezTo>
                      <a:cubicBezTo>
                        <a:pt x="28" y="71"/>
                        <a:pt x="28" y="71"/>
                        <a:pt x="28" y="71"/>
                      </a:cubicBezTo>
                      <a:cubicBezTo>
                        <a:pt x="25" y="68"/>
                        <a:pt x="21" y="66"/>
                        <a:pt x="16" y="66"/>
                      </a:cubicBezTo>
                      <a:cubicBezTo>
                        <a:pt x="12" y="66"/>
                        <a:pt x="8" y="68"/>
                        <a:pt x="5" y="71"/>
                      </a:cubicBezTo>
                      <a:cubicBezTo>
                        <a:pt x="1" y="74"/>
                        <a:pt x="0" y="78"/>
                        <a:pt x="0" y="82"/>
                      </a:cubicBezTo>
                      <a:cubicBezTo>
                        <a:pt x="0" y="87"/>
                        <a:pt x="1" y="91"/>
                        <a:pt x="5" y="94"/>
                      </a:cubicBezTo>
                      <a:cubicBezTo>
                        <a:pt x="58" y="147"/>
                        <a:pt x="58" y="147"/>
                        <a:pt x="58" y="147"/>
                      </a:cubicBezTo>
                      <a:cubicBezTo>
                        <a:pt x="58" y="148"/>
                        <a:pt x="58" y="148"/>
                        <a:pt x="58" y="148"/>
                      </a:cubicBezTo>
                      <a:cubicBezTo>
                        <a:pt x="58" y="148"/>
                        <a:pt x="58" y="148"/>
                        <a:pt x="58" y="148"/>
                      </a:cubicBezTo>
                      <a:cubicBezTo>
                        <a:pt x="58" y="148"/>
                        <a:pt x="58" y="148"/>
                        <a:pt x="59" y="148"/>
                      </a:cubicBezTo>
                      <a:cubicBezTo>
                        <a:pt x="59" y="148"/>
                        <a:pt x="59" y="148"/>
                        <a:pt x="59" y="149"/>
                      </a:cubicBezTo>
                      <a:cubicBezTo>
                        <a:pt x="60" y="149"/>
                        <a:pt x="60" y="149"/>
                        <a:pt x="60" y="149"/>
                      </a:cubicBezTo>
                      <a:cubicBezTo>
                        <a:pt x="62" y="151"/>
                        <a:pt x="66" y="152"/>
                        <a:pt x="69" y="152"/>
                      </a:cubicBezTo>
                      <a:cubicBezTo>
                        <a:pt x="69" y="152"/>
                        <a:pt x="69" y="152"/>
                        <a:pt x="69" y="152"/>
                      </a:cubicBezTo>
                      <a:cubicBezTo>
                        <a:pt x="73" y="152"/>
                        <a:pt x="76" y="151"/>
                        <a:pt x="79" y="149"/>
                      </a:cubicBezTo>
                      <a:cubicBezTo>
                        <a:pt x="79" y="149"/>
                        <a:pt x="79" y="149"/>
                        <a:pt x="80" y="148"/>
                      </a:cubicBezTo>
                      <a:cubicBezTo>
                        <a:pt x="80" y="148"/>
                        <a:pt x="80" y="148"/>
                        <a:pt x="80" y="148"/>
                      </a:cubicBezTo>
                      <a:cubicBezTo>
                        <a:pt x="80" y="148"/>
                        <a:pt x="81" y="148"/>
                        <a:pt x="81" y="147"/>
                      </a:cubicBezTo>
                      <a:cubicBezTo>
                        <a:pt x="134" y="94"/>
                        <a:pt x="134" y="94"/>
                        <a:pt x="134" y="94"/>
                      </a:cubicBezTo>
                      <a:cubicBezTo>
                        <a:pt x="141" y="88"/>
                        <a:pt x="141" y="77"/>
                        <a:pt x="134"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Oval 24">
                  <a:extLst>
                    <a:ext uri="{FF2B5EF4-FFF2-40B4-BE49-F238E27FC236}">
                      <a16:creationId xmlns:a16="http://schemas.microsoft.com/office/drawing/2014/main" id="{15CE6095-35B2-4C3A-988A-D89C85642C28}"/>
                    </a:ext>
                  </a:extLst>
                </p:cNvPr>
                <p:cNvSpPr>
                  <a:spLocks noChangeArrowheads="1"/>
                </p:cNvSpPr>
                <p:nvPr/>
              </p:nvSpPr>
              <p:spPr bwMode="auto">
                <a:xfrm>
                  <a:off x="13114338" y="5397501"/>
                  <a:ext cx="109538" cy="1063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25">
                  <a:extLst>
                    <a:ext uri="{FF2B5EF4-FFF2-40B4-BE49-F238E27FC236}">
                      <a16:creationId xmlns:a16="http://schemas.microsoft.com/office/drawing/2014/main" id="{B8B2CD2D-2C1E-4E54-BF2F-C1A73BA02AA5}"/>
                    </a:ext>
                  </a:extLst>
                </p:cNvPr>
                <p:cNvSpPr>
                  <a:spLocks/>
                </p:cNvSpPr>
                <p:nvPr/>
              </p:nvSpPr>
              <p:spPr bwMode="auto">
                <a:xfrm>
                  <a:off x="12788901" y="5319713"/>
                  <a:ext cx="296863" cy="265113"/>
                </a:xfrm>
                <a:custGeom>
                  <a:avLst/>
                  <a:gdLst>
                    <a:gd name="T0" fmla="*/ 136 w 152"/>
                    <a:gd name="T1" fmla="*/ 53 h 139"/>
                    <a:gd name="T2" fmla="*/ 57 w 152"/>
                    <a:gd name="T3" fmla="*/ 53 h 139"/>
                    <a:gd name="T4" fmla="*/ 81 w 152"/>
                    <a:gd name="T5" fmla="*/ 28 h 139"/>
                    <a:gd name="T6" fmla="*/ 81 w 152"/>
                    <a:gd name="T7" fmla="*/ 5 h 139"/>
                    <a:gd name="T8" fmla="*/ 69 w 152"/>
                    <a:gd name="T9" fmla="*/ 0 h 139"/>
                    <a:gd name="T10" fmla="*/ 58 w 152"/>
                    <a:gd name="T11" fmla="*/ 5 h 139"/>
                    <a:gd name="T12" fmla="*/ 5 w 152"/>
                    <a:gd name="T13" fmla="*/ 58 h 139"/>
                    <a:gd name="T14" fmla="*/ 4 w 152"/>
                    <a:gd name="T15" fmla="*/ 58 h 139"/>
                    <a:gd name="T16" fmla="*/ 4 w 152"/>
                    <a:gd name="T17" fmla="*/ 58 h 139"/>
                    <a:gd name="T18" fmla="*/ 4 w 152"/>
                    <a:gd name="T19" fmla="*/ 59 h 139"/>
                    <a:gd name="T20" fmla="*/ 3 w 152"/>
                    <a:gd name="T21" fmla="*/ 59 h 139"/>
                    <a:gd name="T22" fmla="*/ 3 w 152"/>
                    <a:gd name="T23" fmla="*/ 60 h 139"/>
                    <a:gd name="T24" fmla="*/ 0 w 152"/>
                    <a:gd name="T25" fmla="*/ 69 h 139"/>
                    <a:gd name="T26" fmla="*/ 3 w 152"/>
                    <a:gd name="T27" fmla="*/ 79 h 139"/>
                    <a:gd name="T28" fmla="*/ 3 w 152"/>
                    <a:gd name="T29" fmla="*/ 80 h 139"/>
                    <a:gd name="T30" fmla="*/ 4 w 152"/>
                    <a:gd name="T31" fmla="*/ 80 h 139"/>
                    <a:gd name="T32" fmla="*/ 4 w 152"/>
                    <a:gd name="T33" fmla="*/ 80 h 139"/>
                    <a:gd name="T34" fmla="*/ 5 w 152"/>
                    <a:gd name="T35" fmla="*/ 81 h 139"/>
                    <a:gd name="T36" fmla="*/ 58 w 152"/>
                    <a:gd name="T37" fmla="*/ 134 h 139"/>
                    <a:gd name="T38" fmla="*/ 69 w 152"/>
                    <a:gd name="T39" fmla="*/ 139 h 139"/>
                    <a:gd name="T40" fmla="*/ 81 w 152"/>
                    <a:gd name="T41" fmla="*/ 134 h 139"/>
                    <a:gd name="T42" fmla="*/ 86 w 152"/>
                    <a:gd name="T43" fmla="*/ 122 h 139"/>
                    <a:gd name="T44" fmla="*/ 81 w 152"/>
                    <a:gd name="T45" fmla="*/ 111 h 139"/>
                    <a:gd name="T46" fmla="*/ 57 w 152"/>
                    <a:gd name="T47" fmla="*/ 86 h 139"/>
                    <a:gd name="T48" fmla="*/ 136 w 152"/>
                    <a:gd name="T49" fmla="*/ 86 h 139"/>
                    <a:gd name="T50" fmla="*/ 152 w 152"/>
                    <a:gd name="T51" fmla="*/ 69 h 139"/>
                    <a:gd name="T52" fmla="*/ 136 w 152"/>
                    <a:gd name="T53" fmla="*/ 5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9">
                      <a:moveTo>
                        <a:pt x="136" y="53"/>
                      </a:moveTo>
                      <a:cubicBezTo>
                        <a:pt x="57" y="53"/>
                        <a:pt x="57" y="53"/>
                        <a:pt x="57" y="53"/>
                      </a:cubicBezTo>
                      <a:cubicBezTo>
                        <a:pt x="81" y="28"/>
                        <a:pt x="81" y="28"/>
                        <a:pt x="81" y="28"/>
                      </a:cubicBezTo>
                      <a:cubicBezTo>
                        <a:pt x="88" y="22"/>
                        <a:pt x="88" y="11"/>
                        <a:pt x="81" y="5"/>
                      </a:cubicBezTo>
                      <a:cubicBezTo>
                        <a:pt x="78" y="1"/>
                        <a:pt x="74" y="0"/>
                        <a:pt x="69" y="0"/>
                      </a:cubicBezTo>
                      <a:cubicBezTo>
                        <a:pt x="65" y="0"/>
                        <a:pt x="61" y="1"/>
                        <a:pt x="58" y="5"/>
                      </a:cubicBezTo>
                      <a:cubicBezTo>
                        <a:pt x="5" y="58"/>
                        <a:pt x="5" y="58"/>
                        <a:pt x="5" y="58"/>
                      </a:cubicBezTo>
                      <a:cubicBezTo>
                        <a:pt x="4" y="58"/>
                        <a:pt x="4" y="58"/>
                        <a:pt x="4" y="58"/>
                      </a:cubicBezTo>
                      <a:cubicBezTo>
                        <a:pt x="4" y="58"/>
                        <a:pt x="4" y="58"/>
                        <a:pt x="4" y="58"/>
                      </a:cubicBezTo>
                      <a:cubicBezTo>
                        <a:pt x="4" y="58"/>
                        <a:pt x="4" y="58"/>
                        <a:pt x="4" y="59"/>
                      </a:cubicBezTo>
                      <a:cubicBezTo>
                        <a:pt x="4" y="59"/>
                        <a:pt x="3" y="59"/>
                        <a:pt x="3" y="59"/>
                      </a:cubicBezTo>
                      <a:cubicBezTo>
                        <a:pt x="3" y="60"/>
                        <a:pt x="3" y="60"/>
                        <a:pt x="3" y="60"/>
                      </a:cubicBezTo>
                      <a:cubicBezTo>
                        <a:pt x="1" y="62"/>
                        <a:pt x="0" y="66"/>
                        <a:pt x="0" y="69"/>
                      </a:cubicBezTo>
                      <a:cubicBezTo>
                        <a:pt x="0" y="73"/>
                        <a:pt x="1" y="76"/>
                        <a:pt x="3" y="79"/>
                      </a:cubicBezTo>
                      <a:cubicBezTo>
                        <a:pt x="3" y="79"/>
                        <a:pt x="3" y="79"/>
                        <a:pt x="3" y="80"/>
                      </a:cubicBezTo>
                      <a:cubicBezTo>
                        <a:pt x="4" y="80"/>
                        <a:pt x="4" y="80"/>
                        <a:pt x="4" y="80"/>
                      </a:cubicBezTo>
                      <a:cubicBezTo>
                        <a:pt x="4" y="80"/>
                        <a:pt x="4" y="80"/>
                        <a:pt x="4" y="80"/>
                      </a:cubicBezTo>
                      <a:cubicBezTo>
                        <a:pt x="4" y="80"/>
                        <a:pt x="4" y="81"/>
                        <a:pt x="5" y="81"/>
                      </a:cubicBezTo>
                      <a:cubicBezTo>
                        <a:pt x="58" y="134"/>
                        <a:pt x="58" y="134"/>
                        <a:pt x="58" y="134"/>
                      </a:cubicBezTo>
                      <a:cubicBezTo>
                        <a:pt x="61" y="137"/>
                        <a:pt x="65" y="139"/>
                        <a:pt x="69" y="139"/>
                      </a:cubicBezTo>
                      <a:cubicBezTo>
                        <a:pt x="74" y="139"/>
                        <a:pt x="78" y="137"/>
                        <a:pt x="81" y="134"/>
                      </a:cubicBezTo>
                      <a:cubicBezTo>
                        <a:pt x="84" y="131"/>
                        <a:pt x="86" y="127"/>
                        <a:pt x="86" y="122"/>
                      </a:cubicBezTo>
                      <a:cubicBezTo>
                        <a:pt x="86" y="118"/>
                        <a:pt x="84" y="114"/>
                        <a:pt x="81" y="111"/>
                      </a:cubicBezTo>
                      <a:cubicBezTo>
                        <a:pt x="57" y="86"/>
                        <a:pt x="57" y="86"/>
                        <a:pt x="57" y="86"/>
                      </a:cubicBezTo>
                      <a:cubicBezTo>
                        <a:pt x="136" y="86"/>
                        <a:pt x="136" y="86"/>
                        <a:pt x="136" y="86"/>
                      </a:cubicBezTo>
                      <a:cubicBezTo>
                        <a:pt x="145" y="86"/>
                        <a:pt x="152" y="78"/>
                        <a:pt x="152" y="69"/>
                      </a:cubicBezTo>
                      <a:cubicBezTo>
                        <a:pt x="152" y="60"/>
                        <a:pt x="145" y="53"/>
                        <a:pt x="136" y="5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26">
                  <a:extLst>
                    <a:ext uri="{FF2B5EF4-FFF2-40B4-BE49-F238E27FC236}">
                      <a16:creationId xmlns:a16="http://schemas.microsoft.com/office/drawing/2014/main" id="{AB90E35D-2871-4944-8B64-7A25147E5416}"/>
                    </a:ext>
                  </a:extLst>
                </p:cNvPr>
                <p:cNvSpPr>
                  <a:spLocks/>
                </p:cNvSpPr>
                <p:nvPr/>
              </p:nvSpPr>
              <p:spPr bwMode="auto">
                <a:xfrm>
                  <a:off x="13254038" y="5319713"/>
                  <a:ext cx="298450" cy="265113"/>
                </a:xfrm>
                <a:custGeom>
                  <a:avLst/>
                  <a:gdLst>
                    <a:gd name="T0" fmla="*/ 150 w 153"/>
                    <a:gd name="T1" fmla="*/ 60 h 139"/>
                    <a:gd name="T2" fmla="*/ 149 w 153"/>
                    <a:gd name="T3" fmla="*/ 59 h 139"/>
                    <a:gd name="T4" fmla="*/ 149 w 153"/>
                    <a:gd name="T5" fmla="*/ 59 h 139"/>
                    <a:gd name="T6" fmla="*/ 149 w 153"/>
                    <a:gd name="T7" fmla="*/ 59 h 139"/>
                    <a:gd name="T8" fmla="*/ 148 w 153"/>
                    <a:gd name="T9" fmla="*/ 58 h 139"/>
                    <a:gd name="T10" fmla="*/ 95 w 153"/>
                    <a:gd name="T11" fmla="*/ 5 h 139"/>
                    <a:gd name="T12" fmla="*/ 83 w 153"/>
                    <a:gd name="T13" fmla="*/ 0 h 139"/>
                    <a:gd name="T14" fmla="*/ 72 w 153"/>
                    <a:gd name="T15" fmla="*/ 5 h 139"/>
                    <a:gd name="T16" fmla="*/ 67 w 153"/>
                    <a:gd name="T17" fmla="*/ 16 h 139"/>
                    <a:gd name="T18" fmla="*/ 72 w 153"/>
                    <a:gd name="T19" fmla="*/ 28 h 139"/>
                    <a:gd name="T20" fmla="*/ 96 w 153"/>
                    <a:gd name="T21" fmla="*/ 53 h 139"/>
                    <a:gd name="T22" fmla="*/ 17 w 153"/>
                    <a:gd name="T23" fmla="*/ 53 h 139"/>
                    <a:gd name="T24" fmla="*/ 0 w 153"/>
                    <a:gd name="T25" fmla="*/ 69 h 139"/>
                    <a:gd name="T26" fmla="*/ 17 w 153"/>
                    <a:gd name="T27" fmla="*/ 86 h 139"/>
                    <a:gd name="T28" fmla="*/ 96 w 153"/>
                    <a:gd name="T29" fmla="*/ 86 h 139"/>
                    <a:gd name="T30" fmla="*/ 72 w 153"/>
                    <a:gd name="T31" fmla="*/ 111 h 139"/>
                    <a:gd name="T32" fmla="*/ 72 w 153"/>
                    <a:gd name="T33" fmla="*/ 134 h 139"/>
                    <a:gd name="T34" fmla="*/ 83 w 153"/>
                    <a:gd name="T35" fmla="*/ 139 h 139"/>
                    <a:gd name="T36" fmla="*/ 95 w 153"/>
                    <a:gd name="T37" fmla="*/ 134 h 139"/>
                    <a:gd name="T38" fmla="*/ 148 w 153"/>
                    <a:gd name="T39" fmla="*/ 81 h 139"/>
                    <a:gd name="T40" fmla="*/ 149 w 153"/>
                    <a:gd name="T41" fmla="*/ 80 h 139"/>
                    <a:gd name="T42" fmla="*/ 149 w 153"/>
                    <a:gd name="T43" fmla="*/ 80 h 139"/>
                    <a:gd name="T44" fmla="*/ 149 w 153"/>
                    <a:gd name="T45" fmla="*/ 80 h 139"/>
                    <a:gd name="T46" fmla="*/ 149 w 153"/>
                    <a:gd name="T47" fmla="*/ 79 h 139"/>
                    <a:gd name="T48" fmla="*/ 150 w 153"/>
                    <a:gd name="T49" fmla="*/ 79 h 139"/>
                    <a:gd name="T50" fmla="*/ 153 w 153"/>
                    <a:gd name="T51" fmla="*/ 69 h 139"/>
                    <a:gd name="T52" fmla="*/ 150 w 153"/>
                    <a:gd name="T53" fmla="*/ 6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139">
                      <a:moveTo>
                        <a:pt x="150" y="60"/>
                      </a:moveTo>
                      <a:cubicBezTo>
                        <a:pt x="150" y="59"/>
                        <a:pt x="149" y="59"/>
                        <a:pt x="149" y="59"/>
                      </a:cubicBezTo>
                      <a:cubicBezTo>
                        <a:pt x="149" y="59"/>
                        <a:pt x="149" y="59"/>
                        <a:pt x="149" y="59"/>
                      </a:cubicBezTo>
                      <a:cubicBezTo>
                        <a:pt x="149" y="59"/>
                        <a:pt x="149" y="59"/>
                        <a:pt x="149" y="59"/>
                      </a:cubicBezTo>
                      <a:cubicBezTo>
                        <a:pt x="149" y="58"/>
                        <a:pt x="148" y="58"/>
                        <a:pt x="148" y="58"/>
                      </a:cubicBezTo>
                      <a:cubicBezTo>
                        <a:pt x="95" y="5"/>
                        <a:pt x="95" y="5"/>
                        <a:pt x="95" y="5"/>
                      </a:cubicBezTo>
                      <a:cubicBezTo>
                        <a:pt x="92" y="1"/>
                        <a:pt x="88" y="0"/>
                        <a:pt x="83" y="0"/>
                      </a:cubicBezTo>
                      <a:cubicBezTo>
                        <a:pt x="79" y="0"/>
                        <a:pt x="75" y="1"/>
                        <a:pt x="72" y="5"/>
                      </a:cubicBezTo>
                      <a:cubicBezTo>
                        <a:pt x="68" y="8"/>
                        <a:pt x="67" y="12"/>
                        <a:pt x="67" y="16"/>
                      </a:cubicBezTo>
                      <a:cubicBezTo>
                        <a:pt x="67" y="21"/>
                        <a:pt x="68" y="25"/>
                        <a:pt x="72" y="28"/>
                      </a:cubicBezTo>
                      <a:cubicBezTo>
                        <a:pt x="96" y="53"/>
                        <a:pt x="96" y="53"/>
                        <a:pt x="96" y="53"/>
                      </a:cubicBezTo>
                      <a:cubicBezTo>
                        <a:pt x="17" y="53"/>
                        <a:pt x="17" y="53"/>
                        <a:pt x="17" y="53"/>
                      </a:cubicBezTo>
                      <a:cubicBezTo>
                        <a:pt x="8" y="53"/>
                        <a:pt x="0" y="60"/>
                        <a:pt x="0" y="69"/>
                      </a:cubicBezTo>
                      <a:cubicBezTo>
                        <a:pt x="0" y="78"/>
                        <a:pt x="8" y="86"/>
                        <a:pt x="17" y="86"/>
                      </a:cubicBezTo>
                      <a:cubicBezTo>
                        <a:pt x="96" y="86"/>
                        <a:pt x="96" y="86"/>
                        <a:pt x="96" y="86"/>
                      </a:cubicBezTo>
                      <a:cubicBezTo>
                        <a:pt x="72" y="111"/>
                        <a:pt x="72" y="111"/>
                        <a:pt x="72" y="111"/>
                      </a:cubicBezTo>
                      <a:cubicBezTo>
                        <a:pt x="65" y="117"/>
                        <a:pt x="65" y="128"/>
                        <a:pt x="72" y="134"/>
                      </a:cubicBezTo>
                      <a:cubicBezTo>
                        <a:pt x="75" y="137"/>
                        <a:pt x="79" y="139"/>
                        <a:pt x="83" y="139"/>
                      </a:cubicBezTo>
                      <a:cubicBezTo>
                        <a:pt x="88" y="139"/>
                        <a:pt x="92" y="137"/>
                        <a:pt x="95" y="134"/>
                      </a:cubicBezTo>
                      <a:cubicBezTo>
                        <a:pt x="148" y="81"/>
                        <a:pt x="148" y="81"/>
                        <a:pt x="148" y="81"/>
                      </a:cubicBezTo>
                      <a:cubicBezTo>
                        <a:pt x="149" y="80"/>
                        <a:pt x="149" y="80"/>
                        <a:pt x="149" y="80"/>
                      </a:cubicBezTo>
                      <a:cubicBezTo>
                        <a:pt x="149" y="80"/>
                        <a:pt x="149" y="80"/>
                        <a:pt x="149" y="80"/>
                      </a:cubicBezTo>
                      <a:cubicBezTo>
                        <a:pt x="149" y="80"/>
                        <a:pt x="149" y="80"/>
                        <a:pt x="149" y="80"/>
                      </a:cubicBezTo>
                      <a:cubicBezTo>
                        <a:pt x="149" y="80"/>
                        <a:pt x="149" y="80"/>
                        <a:pt x="149" y="79"/>
                      </a:cubicBezTo>
                      <a:cubicBezTo>
                        <a:pt x="150" y="79"/>
                        <a:pt x="150" y="79"/>
                        <a:pt x="150" y="79"/>
                      </a:cubicBezTo>
                      <a:cubicBezTo>
                        <a:pt x="152" y="76"/>
                        <a:pt x="153" y="73"/>
                        <a:pt x="153" y="69"/>
                      </a:cubicBezTo>
                      <a:cubicBezTo>
                        <a:pt x="153" y="66"/>
                        <a:pt x="152" y="62"/>
                        <a:pt x="150" y="6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79" name="Straight Connector 78"/>
          <p:cNvCxnSpPr/>
          <p:nvPr/>
        </p:nvCxnSpPr>
        <p:spPr>
          <a:xfrm>
            <a:off x="2971800" y="1603311"/>
            <a:ext cx="0" cy="4721246"/>
          </a:xfrm>
          <a:prstGeom prst="line">
            <a:avLst/>
          </a:prstGeom>
          <a:ln cap="rnd">
            <a:solidFill>
              <a:schemeClr val="bg2">
                <a:lumMod val="75000"/>
              </a:schemeClr>
            </a:solidFill>
            <a:round/>
            <a:headEnd type="oval"/>
            <a:tailEnd type="oval"/>
          </a:ln>
        </p:spPr>
        <p:style>
          <a:lnRef idx="1">
            <a:schemeClr val="accent1"/>
          </a:lnRef>
          <a:fillRef idx="0">
            <a:schemeClr val="accent1"/>
          </a:fillRef>
          <a:effectRef idx="0">
            <a:schemeClr val="accent1"/>
          </a:effectRef>
          <a:fontRef idx="minor">
            <a:schemeClr val="tx1"/>
          </a:fontRef>
        </p:style>
      </p:cxnSp>
      <p:graphicFrame>
        <p:nvGraphicFramePr>
          <p:cNvPr id="81" name="Object 2">
            <a:extLst>
              <a:ext uri="{FF2B5EF4-FFF2-40B4-BE49-F238E27FC236}">
                <a16:creationId xmlns:a16="http://schemas.microsoft.com/office/drawing/2014/main" id="{38DBDA38-4D93-4C3E-8B71-51209C17AFC2}"/>
              </a:ext>
            </a:extLst>
          </p:cNvPr>
          <p:cNvGraphicFramePr>
            <a:graphicFrameLocks noChangeAspect="1"/>
          </p:cNvGraphicFramePr>
          <p:nvPr/>
        </p:nvGraphicFramePr>
        <p:xfrm>
          <a:off x="1726085" y="759454"/>
          <a:ext cx="1059085" cy="1447864"/>
        </p:xfrm>
        <a:graphic>
          <a:graphicData uri="http://schemas.openxmlformats.org/presentationml/2006/ole">
            <mc:AlternateContent xmlns:mc="http://schemas.openxmlformats.org/markup-compatibility/2006">
              <mc:Choice xmlns:v="urn:schemas-microsoft-com:vml" Requires="v">
                <p:oleObj spid="_x0000_s115714" name="Clip" r:id="rId4" imgW="847649" imgH="1159459" progId="">
                  <p:embed/>
                </p:oleObj>
              </mc:Choice>
              <mc:Fallback>
                <p:oleObj name="Clip" r:id="rId4" imgW="847649" imgH="1159459" progId="">
                  <p:embed/>
                  <p:pic>
                    <p:nvPicPr>
                      <p:cNvPr id="81" name="Object 2">
                        <a:extLst>
                          <a:ext uri="{FF2B5EF4-FFF2-40B4-BE49-F238E27FC236}">
                            <a16:creationId xmlns:a16="http://schemas.microsoft.com/office/drawing/2014/main" id="{38DBDA38-4D93-4C3E-8B71-51209C17A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6085" y="759454"/>
                        <a:ext cx="1059085" cy="14478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 name="Group 15">
            <a:extLst>
              <a:ext uri="{FF2B5EF4-FFF2-40B4-BE49-F238E27FC236}">
                <a16:creationId xmlns:a16="http://schemas.microsoft.com/office/drawing/2014/main" id="{F4D4E962-B904-48A3-B76F-8CEE9761BFB4}"/>
              </a:ext>
            </a:extLst>
          </p:cNvPr>
          <p:cNvGrpSpPr/>
          <p:nvPr/>
        </p:nvGrpSpPr>
        <p:grpSpPr>
          <a:xfrm>
            <a:off x="7966956" y="1170520"/>
            <a:ext cx="3996632" cy="5464754"/>
            <a:chOff x="7966956" y="1170520"/>
            <a:chExt cx="3996632" cy="5464754"/>
          </a:xfrm>
        </p:grpSpPr>
        <p:grpSp>
          <p:nvGrpSpPr>
            <p:cNvPr id="54" name="Group 53"/>
            <p:cNvGrpSpPr/>
            <p:nvPr/>
          </p:nvGrpSpPr>
          <p:grpSpPr>
            <a:xfrm>
              <a:off x="7966956" y="1170520"/>
              <a:ext cx="3996631" cy="4306002"/>
              <a:chOff x="9904493" y="1584310"/>
              <a:chExt cx="2289915" cy="4536556"/>
            </a:xfrm>
          </p:grpSpPr>
          <p:sp>
            <p:nvSpPr>
              <p:cNvPr id="15" name="Rectangle 14"/>
              <p:cNvSpPr/>
              <p:nvPr/>
            </p:nvSpPr>
            <p:spPr>
              <a:xfrm>
                <a:off x="9906000" y="1584310"/>
                <a:ext cx="2285999" cy="39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274320" bIns="27432" rtlCol="0" anchor="ctr"/>
              <a:lstStyle/>
              <a:p>
                <a:pPr marL="190500" lvl="0" indent="-190500">
                  <a:spcAft>
                    <a:spcPts val="600"/>
                  </a:spcAft>
                  <a:buClr>
                    <a:schemeClr val="tx2"/>
                  </a:buClr>
                  <a:buFont typeface="Wingdings" pitchFamily="2" charset="2"/>
                  <a:buChar char="§"/>
                  <a:defRPr/>
                </a:pPr>
                <a:r>
                  <a:rPr lang="en-US" sz="1400" kern="0" dirty="0">
                    <a:solidFill>
                      <a:sysClr val="windowText" lastClr="000000"/>
                    </a:solidFill>
                  </a:rPr>
                  <a:t>Preserve client confidentiality and anonymity</a:t>
                </a:r>
              </a:p>
            </p:txBody>
          </p:sp>
          <p:sp>
            <p:nvSpPr>
              <p:cNvPr id="47" name="Rectangle 46"/>
              <p:cNvSpPr/>
              <p:nvPr/>
            </p:nvSpPr>
            <p:spPr>
              <a:xfrm>
                <a:off x="9906000" y="2075409"/>
                <a:ext cx="2285999" cy="39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274320" bIns="27432" rtlCol="0" anchor="ctr"/>
              <a:lstStyle/>
              <a:p>
                <a:pPr marL="190500" lvl="0" indent="-190500">
                  <a:spcAft>
                    <a:spcPts val="600"/>
                  </a:spcAft>
                  <a:buClr>
                    <a:schemeClr val="tx2"/>
                  </a:buClr>
                  <a:buFont typeface="Wingdings" pitchFamily="2" charset="2"/>
                  <a:buChar char="§"/>
                  <a:defRPr/>
                </a:pPr>
                <a:r>
                  <a:rPr lang="en-US" sz="1400" kern="0" dirty="0">
                    <a:solidFill>
                      <a:sysClr val="windowText" lastClr="000000"/>
                    </a:solidFill>
                  </a:rPr>
                  <a:t>Do not mention other clients by name </a:t>
                </a:r>
              </a:p>
            </p:txBody>
          </p:sp>
          <p:sp>
            <p:nvSpPr>
              <p:cNvPr id="48" name="Rectangle 47"/>
              <p:cNvSpPr/>
              <p:nvPr/>
            </p:nvSpPr>
            <p:spPr>
              <a:xfrm>
                <a:off x="9904494" y="2577469"/>
                <a:ext cx="2285999" cy="39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274320" bIns="27432" rtlCol="0" anchor="ctr"/>
              <a:lstStyle/>
              <a:p>
                <a:pPr marL="190500" lvl="0" indent="-190500">
                  <a:spcAft>
                    <a:spcPts val="600"/>
                  </a:spcAft>
                  <a:buClr>
                    <a:schemeClr val="tx2"/>
                  </a:buClr>
                  <a:buFont typeface="Wingdings" pitchFamily="2" charset="2"/>
                  <a:buChar char="§"/>
                  <a:defRPr/>
                </a:pPr>
                <a:r>
                  <a:rPr lang="en-US" sz="1400" kern="0" dirty="0">
                    <a:solidFill>
                      <a:sysClr val="windowText" lastClr="000000"/>
                    </a:solidFill>
                  </a:rPr>
                  <a:t>Attend meetings on time and prepared</a:t>
                </a:r>
              </a:p>
            </p:txBody>
          </p:sp>
          <p:sp>
            <p:nvSpPr>
              <p:cNvPr id="49" name="Rectangle 48"/>
              <p:cNvSpPr/>
              <p:nvPr/>
            </p:nvSpPr>
            <p:spPr>
              <a:xfrm>
                <a:off x="9904494" y="3077551"/>
                <a:ext cx="2285999" cy="5394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274320" bIns="27432" rtlCol="0" anchor="ctr"/>
              <a:lstStyle/>
              <a:p>
                <a:pPr marL="190500" lvl="0" indent="-190500">
                  <a:spcAft>
                    <a:spcPts val="600"/>
                  </a:spcAft>
                  <a:buClr>
                    <a:schemeClr val="tx2"/>
                  </a:buClr>
                  <a:buFont typeface="Wingdings" pitchFamily="2" charset="2"/>
                  <a:buChar char="§"/>
                  <a:defRPr/>
                </a:pPr>
                <a:r>
                  <a:rPr lang="en-US" sz="1400" kern="0" dirty="0">
                    <a:solidFill>
                      <a:sysClr val="windowText" lastClr="000000"/>
                    </a:solidFill>
                  </a:rPr>
                  <a:t>Take accountability for a fair share of next steps</a:t>
                </a:r>
              </a:p>
            </p:txBody>
          </p:sp>
          <p:sp>
            <p:nvSpPr>
              <p:cNvPr id="50" name="Rectangle 49"/>
              <p:cNvSpPr/>
              <p:nvPr/>
            </p:nvSpPr>
            <p:spPr>
              <a:xfrm>
                <a:off x="9904494" y="3718129"/>
                <a:ext cx="2285999" cy="5394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274320" bIns="27432" rtlCol="0" anchor="ctr"/>
              <a:lstStyle/>
              <a:p>
                <a:pPr marL="190500" lvl="0" indent="-190500">
                  <a:spcAft>
                    <a:spcPts val="600"/>
                  </a:spcAft>
                  <a:buClr>
                    <a:schemeClr val="tx2"/>
                  </a:buClr>
                  <a:buFont typeface="Wingdings" pitchFamily="2" charset="2"/>
                  <a:buChar char="§"/>
                  <a:defRPr/>
                </a:pPr>
                <a:r>
                  <a:rPr lang="en-US" sz="1400" kern="0" dirty="0">
                    <a:solidFill>
                      <a:sysClr val="windowText" lastClr="000000"/>
                    </a:solidFill>
                  </a:rPr>
                  <a:t>Ensure next steps done well and on time</a:t>
                </a:r>
              </a:p>
            </p:txBody>
          </p:sp>
          <p:sp>
            <p:nvSpPr>
              <p:cNvPr id="51" name="Rectangle 50"/>
              <p:cNvSpPr/>
              <p:nvPr/>
            </p:nvSpPr>
            <p:spPr>
              <a:xfrm>
                <a:off x="9904493" y="4360576"/>
                <a:ext cx="2285999" cy="5394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274320" bIns="27432" rtlCol="0" anchor="ctr"/>
              <a:lstStyle/>
              <a:p>
                <a:pPr marL="190500" lvl="0" indent="-190500">
                  <a:spcAft>
                    <a:spcPts val="600"/>
                  </a:spcAft>
                  <a:buClr>
                    <a:schemeClr val="tx2"/>
                  </a:buClr>
                  <a:buFont typeface="Wingdings" pitchFamily="2" charset="2"/>
                  <a:buChar char="§"/>
                  <a:defRPr/>
                </a:pPr>
                <a:r>
                  <a:rPr lang="en-US" sz="1400" kern="0" dirty="0">
                    <a:solidFill>
                      <a:sysClr val="windowText" lastClr="000000"/>
                    </a:solidFill>
                  </a:rPr>
                  <a:t>Demonstrate impartiality and honesty</a:t>
                </a:r>
              </a:p>
            </p:txBody>
          </p:sp>
          <p:sp>
            <p:nvSpPr>
              <p:cNvPr id="52" name="Rectangle 51"/>
              <p:cNvSpPr/>
              <p:nvPr/>
            </p:nvSpPr>
            <p:spPr>
              <a:xfrm>
                <a:off x="9908409" y="4965928"/>
                <a:ext cx="2285999" cy="5394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274320" bIns="27432" rtlCol="0" anchor="ctr"/>
              <a:lstStyle/>
              <a:p>
                <a:pPr marL="190500" lvl="0" indent="-190500">
                  <a:spcAft>
                    <a:spcPts val="600"/>
                  </a:spcAft>
                  <a:buClr>
                    <a:schemeClr val="tx2"/>
                  </a:buClr>
                  <a:buFont typeface="Wingdings" pitchFamily="2" charset="2"/>
                  <a:buChar char="§"/>
                  <a:defRPr/>
                </a:pPr>
                <a:r>
                  <a:rPr lang="en-US" sz="1400" kern="0" dirty="0">
                    <a:solidFill>
                      <a:sysClr val="windowText" lastClr="000000"/>
                    </a:solidFill>
                  </a:rPr>
                  <a:t>Give credit for the ideas and the efforts of others</a:t>
                </a:r>
              </a:p>
            </p:txBody>
          </p:sp>
          <p:sp>
            <p:nvSpPr>
              <p:cNvPr id="53" name="Rectangle 52"/>
              <p:cNvSpPr/>
              <p:nvPr/>
            </p:nvSpPr>
            <p:spPr>
              <a:xfrm>
                <a:off x="9904493" y="5581370"/>
                <a:ext cx="2285999" cy="5394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274320" bIns="27432" rtlCol="0" anchor="ctr"/>
              <a:lstStyle/>
              <a:p>
                <a:pPr marL="190500" lvl="0" indent="-190500">
                  <a:spcAft>
                    <a:spcPts val="600"/>
                  </a:spcAft>
                  <a:buClr>
                    <a:schemeClr val="tx2"/>
                  </a:buClr>
                  <a:buFont typeface="Wingdings" pitchFamily="2" charset="2"/>
                  <a:buChar char="§"/>
                  <a:defRPr/>
                </a:pPr>
                <a:r>
                  <a:rPr lang="en-US" sz="1400" kern="0" dirty="0">
                    <a:solidFill>
                      <a:sysClr val="windowText" lastClr="000000"/>
                    </a:solidFill>
                  </a:rPr>
                  <a:t>Maintain enthusiasm and a positive ‘can do’ attitude</a:t>
                </a:r>
              </a:p>
            </p:txBody>
          </p:sp>
        </p:grpSp>
        <p:sp>
          <p:nvSpPr>
            <p:cNvPr id="82" name="Rectangle 81">
              <a:extLst>
                <a:ext uri="{FF2B5EF4-FFF2-40B4-BE49-F238E27FC236}">
                  <a16:creationId xmlns:a16="http://schemas.microsoft.com/office/drawing/2014/main" id="{F50F80F5-BC4C-49A0-97B5-D00B1B04CCF6}"/>
                </a:ext>
              </a:extLst>
            </p:cNvPr>
            <p:cNvSpPr/>
            <p:nvPr/>
          </p:nvSpPr>
          <p:spPr>
            <a:xfrm>
              <a:off x="7973791" y="5549679"/>
              <a:ext cx="3989797" cy="5120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274320" bIns="27432" rtlCol="0" anchor="ctr"/>
            <a:lstStyle/>
            <a:p>
              <a:pPr marL="190500" lvl="0" indent="-190500">
                <a:spcAft>
                  <a:spcPts val="600"/>
                </a:spcAft>
                <a:buClr>
                  <a:schemeClr val="tx2"/>
                </a:buClr>
                <a:buFont typeface="Wingdings" pitchFamily="2" charset="2"/>
                <a:buChar char="§"/>
                <a:defRPr/>
              </a:pPr>
              <a:r>
                <a:rPr lang="en-US" sz="1400" kern="0" dirty="0">
                  <a:solidFill>
                    <a:sysClr val="windowText" lastClr="000000"/>
                  </a:solidFill>
                </a:rPr>
                <a:t>Use discretion and judgment in personal relationships</a:t>
              </a:r>
              <a:endParaRPr lang="en-GB" sz="1400" kern="0" dirty="0">
                <a:solidFill>
                  <a:sysClr val="windowText" lastClr="000000"/>
                </a:solidFill>
              </a:endParaRPr>
            </a:p>
          </p:txBody>
        </p:sp>
        <p:sp>
          <p:nvSpPr>
            <p:cNvPr id="83" name="Rectangle 82">
              <a:extLst>
                <a:ext uri="{FF2B5EF4-FFF2-40B4-BE49-F238E27FC236}">
                  <a16:creationId xmlns:a16="http://schemas.microsoft.com/office/drawing/2014/main" id="{7C05F2D8-D8CC-42E8-BB7E-52E38E94A501}"/>
                </a:ext>
              </a:extLst>
            </p:cNvPr>
            <p:cNvSpPr/>
            <p:nvPr/>
          </p:nvSpPr>
          <p:spPr>
            <a:xfrm>
              <a:off x="7973791" y="6123196"/>
              <a:ext cx="3989797" cy="5120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7432" rIns="274320" bIns="27432" rtlCol="0" anchor="ctr"/>
            <a:lstStyle/>
            <a:p>
              <a:pPr marL="190500" lvl="0" indent="-190500">
                <a:spcAft>
                  <a:spcPts val="600"/>
                </a:spcAft>
                <a:buClr>
                  <a:schemeClr val="tx2"/>
                </a:buClr>
                <a:buFont typeface="Wingdings" pitchFamily="2" charset="2"/>
                <a:buChar char="§"/>
                <a:defRPr/>
              </a:pPr>
              <a:r>
                <a:rPr lang="en-US" sz="1400" kern="0" dirty="0">
                  <a:solidFill>
                    <a:sysClr val="windowText" lastClr="000000"/>
                  </a:solidFill>
                </a:rPr>
                <a:t>Avoid involvement in gossip – treat everyone with respect</a:t>
              </a:r>
            </a:p>
          </p:txBody>
        </p:sp>
      </p:grpSp>
    </p:spTree>
    <p:extLst>
      <p:ext uri="{BB962C8B-B14F-4D97-AF65-F5344CB8AC3E}">
        <p14:creationId xmlns:p14="http://schemas.microsoft.com/office/powerpoint/2010/main" val="383496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par>
                          <p:cTn id="8" fill="hold">
                            <p:stCondLst>
                              <p:cond delay="1250"/>
                            </p:stCondLst>
                            <p:childTnLst>
                              <p:par>
                                <p:cTn id="9" presetID="22" presetClass="entr" presetSubtype="4" fill="hold" nodeType="afterEffect">
                                  <p:stCondLst>
                                    <p:cond delay="125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250"/>
                                        <p:tgtEl>
                                          <p:spTgt spid="4"/>
                                        </p:tgtEl>
                                      </p:cBhvr>
                                    </p:animEffect>
                                  </p:childTnLst>
                                </p:cTn>
                              </p:par>
                            </p:childTnLst>
                          </p:cTn>
                        </p:par>
                        <p:par>
                          <p:cTn id="12" fill="hold">
                            <p:stCondLst>
                              <p:cond delay="3750"/>
                            </p:stCondLst>
                            <p:childTnLst>
                              <p:par>
                                <p:cTn id="13" presetID="2" presetClass="entr" presetSubtype="4" fill="hold" nodeType="after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4750"/>
                            </p:stCondLst>
                            <p:childTnLst>
                              <p:par>
                                <p:cTn id="18" presetID="22" presetClass="entr" presetSubtype="4"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childTnLst>
                          </p:cTn>
                        </p:par>
                        <p:par>
                          <p:cTn id="21" fill="hold">
                            <p:stCondLst>
                              <p:cond delay="5250"/>
                            </p:stCondLst>
                            <p:childTnLst>
                              <p:par>
                                <p:cTn id="22" presetID="22" presetClass="entr" presetSubtype="1" fill="hold" nodeType="afterEffect">
                                  <p:stCondLst>
                                    <p:cond delay="25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09600" y="685800"/>
            <a:ext cx="3886200" cy="1362097"/>
          </a:xfrm>
        </p:spPr>
        <p:txBody>
          <a:bodyPr/>
          <a:lstStyle/>
          <a:p>
            <a:br>
              <a:rPr lang="en-US" dirty="0">
                <a:solidFill>
                  <a:schemeClr val="bg1"/>
                </a:solidFill>
              </a:rPr>
            </a:br>
            <a:r>
              <a:rPr lang="en-US" dirty="0">
                <a:solidFill>
                  <a:schemeClr val="bg1"/>
                </a:solidFill>
              </a:rPr>
              <a:t>Group Fundamentals</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95341422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Fundamentals</a:t>
            </a:r>
            <a:endParaRPr lang="en-GB" dirty="0"/>
          </a:p>
        </p:txBody>
      </p:sp>
      <p:sp>
        <p:nvSpPr>
          <p:cNvPr id="4" name="Text Box 4"/>
          <p:cNvSpPr txBox="1">
            <a:spLocks noChangeArrowheads="1"/>
          </p:cNvSpPr>
          <p:nvPr/>
        </p:nvSpPr>
        <p:spPr bwMode="auto">
          <a:xfrm>
            <a:off x="2057400" y="914400"/>
            <a:ext cx="7999412" cy="1277273"/>
          </a:xfrm>
          <a:prstGeom prst="rect">
            <a:avLst/>
          </a:prstGeom>
          <a:solidFill>
            <a:srgbClr val="FFC000">
              <a:alpha val="57000"/>
            </a:srgbClr>
          </a:solidFill>
          <a:ln w="12700" algn="ctr">
            <a:noFill/>
            <a:miter lim="800000"/>
            <a:headEnd/>
            <a:tailEnd type="none" w="lg" len="lg"/>
          </a:ln>
        </p:spPr>
        <p:txBody>
          <a:bodyPr>
            <a:spAutoFit/>
          </a:bodyPr>
          <a:lstStyle/>
          <a:p>
            <a:pPr marL="179388" indent="-179388" eaLnBrk="0" hangingPunct="0">
              <a:spcAft>
                <a:spcPct val="50000"/>
              </a:spcAft>
              <a:buClr>
                <a:schemeClr val="accent1"/>
              </a:buClr>
              <a:buFont typeface="Wingdings" pitchFamily="2" charset="2"/>
              <a:buChar char="§"/>
            </a:pPr>
            <a:r>
              <a:rPr lang="en-US" sz="1400" dirty="0"/>
              <a:t>Across Capgemini Group, various sources of information address </a:t>
            </a:r>
            <a:r>
              <a:rPr lang="en-US" sz="1400" b="1" dirty="0"/>
              <a:t>delivery policies </a:t>
            </a:r>
            <a:r>
              <a:rPr lang="en-US" sz="1400" dirty="0"/>
              <a:t>and </a:t>
            </a:r>
            <a:r>
              <a:rPr lang="en-US" sz="1400" b="1" dirty="0"/>
              <a:t>guidance in general.  </a:t>
            </a:r>
          </a:p>
          <a:p>
            <a:pPr marL="179388" indent="-179388" eaLnBrk="0" hangingPunct="0">
              <a:spcAft>
                <a:spcPct val="50000"/>
              </a:spcAft>
              <a:buClr>
                <a:schemeClr val="accent1"/>
              </a:buClr>
              <a:buFont typeface="Wingdings" pitchFamily="2" charset="2"/>
              <a:buChar char="§"/>
            </a:pPr>
            <a:r>
              <a:rPr lang="en-US" sz="1400" dirty="0"/>
              <a:t>The diagram  shows the interrelation between these guides and the Corporate methods </a:t>
            </a:r>
            <a:r>
              <a:rPr lang="en-US" sz="1400" b="1" dirty="0"/>
              <a:t>DELIVER,  UPM (</a:t>
            </a:r>
            <a:r>
              <a:rPr lang="en-US" sz="1400" b="1" i="1" dirty="0"/>
              <a:t>Unified Project Management</a:t>
            </a:r>
            <a:r>
              <a:rPr lang="en-US" sz="1400" b="1" dirty="0"/>
              <a:t>) </a:t>
            </a:r>
            <a:r>
              <a:rPr lang="en-US" sz="1400" dirty="0"/>
              <a:t>and overall policy document, </a:t>
            </a:r>
            <a:r>
              <a:rPr lang="en-US" sz="1400" b="1" dirty="0">
                <a:solidFill>
                  <a:schemeClr val="accent1"/>
                </a:solidFill>
              </a:rPr>
              <a:t>The Blue Book</a:t>
            </a:r>
            <a:r>
              <a:rPr lang="en-US" sz="1400" dirty="0"/>
              <a:t>.</a:t>
            </a:r>
            <a:endParaRPr lang="fi-FI" sz="1400" dirty="0"/>
          </a:p>
        </p:txBody>
      </p:sp>
      <p:sp>
        <p:nvSpPr>
          <p:cNvPr id="5" name="WordArt 8"/>
          <p:cNvSpPr>
            <a:spLocks noChangeArrowheads="1" noChangeShapeType="1" noTextEdit="1"/>
          </p:cNvSpPr>
          <p:nvPr/>
        </p:nvSpPr>
        <p:spPr bwMode="auto">
          <a:xfrm rot="5400000">
            <a:off x="7765084" y="3722585"/>
            <a:ext cx="3397250" cy="695325"/>
          </a:xfrm>
          <a:prstGeom prst="rect">
            <a:avLst/>
          </a:prstGeom>
        </p:spPr>
        <p:txBody>
          <a:bodyPr wrap="none" fromWordArt="1">
            <a:prstTxWarp prst="textPlain">
              <a:avLst>
                <a:gd name="adj" fmla="val 50000"/>
              </a:avLst>
            </a:prstTxWarp>
          </a:bodyPr>
          <a:lstStyle/>
          <a:p>
            <a:pPr algn="ctr"/>
            <a:endParaRPr lang="en-US" b="1" kern="10" dirty="0">
              <a:ln w="9525">
                <a:noFill/>
                <a:round/>
                <a:headEnd/>
                <a:tailEnd/>
              </a:ln>
              <a:solidFill>
                <a:srgbClr val="FF6600"/>
              </a:solidFill>
              <a:latin typeface="Impact"/>
            </a:endParaRPr>
          </a:p>
        </p:txBody>
      </p:sp>
      <p:sp>
        <p:nvSpPr>
          <p:cNvPr id="6" name="Rounded Rectangle 5"/>
          <p:cNvSpPr/>
          <p:nvPr/>
        </p:nvSpPr>
        <p:spPr bwMode="auto">
          <a:xfrm>
            <a:off x="9336695" y="2370037"/>
            <a:ext cx="547688" cy="3748087"/>
          </a:xfrm>
          <a:prstGeom prst="roundRect">
            <a:avLst/>
          </a:prstGeom>
          <a:solidFill>
            <a:schemeClr val="accent2"/>
          </a:solidFill>
          <a:ln w="635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vert"/>
          <a:lstStyle/>
          <a:p>
            <a:pPr algn="ctr" eaLnBrk="0" hangingPunct="0">
              <a:spcAft>
                <a:spcPct val="50000"/>
              </a:spcAft>
              <a:buClr>
                <a:schemeClr val="accent1"/>
              </a:buClr>
              <a:buFont typeface="Wingdings" pitchFamily="2" charset="2"/>
              <a:buNone/>
              <a:defRPr/>
            </a:pPr>
            <a:r>
              <a:rPr lang="en-US" b="1" dirty="0">
                <a:solidFill>
                  <a:schemeClr val="bg1"/>
                </a:solidFill>
              </a:rPr>
              <a:t>Local Quality Systems</a:t>
            </a:r>
          </a:p>
        </p:txBody>
      </p:sp>
      <p:sp>
        <p:nvSpPr>
          <p:cNvPr id="15" name="Curved Right Arrow 17"/>
          <p:cNvSpPr>
            <a:spLocks noChangeArrowheads="1"/>
          </p:cNvSpPr>
          <p:nvPr/>
        </p:nvSpPr>
        <p:spPr bwMode="auto">
          <a:xfrm rot="10800000">
            <a:off x="7863178" y="4265098"/>
            <a:ext cx="854075" cy="1036638"/>
          </a:xfrm>
          <a:prstGeom prst="curvedRightArrow">
            <a:avLst>
              <a:gd name="adj1" fmla="val 24994"/>
              <a:gd name="adj2" fmla="val 49977"/>
              <a:gd name="adj3" fmla="val 25000"/>
            </a:avLst>
          </a:prstGeom>
          <a:solidFill>
            <a:schemeClr val="accent2"/>
          </a:solidFill>
          <a:ln w="6350"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a:lstStyle/>
          <a:p>
            <a:pPr algn="ctr" eaLnBrk="0" hangingPunct="0">
              <a:spcAft>
                <a:spcPct val="50000"/>
              </a:spcAft>
              <a:buClr>
                <a:schemeClr val="accent1"/>
              </a:buClr>
              <a:buFont typeface="Wingdings" pitchFamily="2" charset="2"/>
              <a:buNone/>
            </a:pPr>
            <a:endParaRPr lang="en-GB" b="1" dirty="0"/>
          </a:p>
        </p:txBody>
      </p:sp>
      <p:sp>
        <p:nvSpPr>
          <p:cNvPr id="16" name="Curved Left Arrow 19"/>
          <p:cNvSpPr>
            <a:spLocks noChangeArrowheads="1"/>
          </p:cNvSpPr>
          <p:nvPr/>
        </p:nvSpPr>
        <p:spPr bwMode="auto">
          <a:xfrm rot="10800000">
            <a:off x="2107316" y="4308732"/>
            <a:ext cx="731838" cy="1066800"/>
          </a:xfrm>
          <a:prstGeom prst="curvedLeftArrow">
            <a:avLst>
              <a:gd name="adj1" fmla="val 24983"/>
              <a:gd name="adj2" fmla="val 49980"/>
              <a:gd name="adj3" fmla="val 25000"/>
            </a:avLst>
          </a:prstGeom>
          <a:solidFill>
            <a:schemeClr val="accent2"/>
          </a:solidFill>
          <a:ln w="6350" algn="ctr">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a:lstStyle/>
          <a:p>
            <a:pPr algn="ctr" eaLnBrk="0" hangingPunct="0">
              <a:spcAft>
                <a:spcPct val="50000"/>
              </a:spcAft>
              <a:buClr>
                <a:schemeClr val="accent1"/>
              </a:buClr>
              <a:buFont typeface="Wingdings" pitchFamily="2" charset="2"/>
              <a:buNone/>
            </a:pPr>
            <a:endParaRPr lang="en-GB" b="1" dirty="0"/>
          </a:p>
        </p:txBody>
      </p:sp>
      <p:sp>
        <p:nvSpPr>
          <p:cNvPr id="17" name="Right Arrow 20"/>
          <p:cNvSpPr>
            <a:spLocks noChangeArrowheads="1"/>
          </p:cNvSpPr>
          <p:nvPr/>
        </p:nvSpPr>
        <p:spPr bwMode="auto">
          <a:xfrm>
            <a:off x="8012733" y="2682834"/>
            <a:ext cx="625476" cy="484187"/>
          </a:xfrm>
          <a:prstGeom prst="rightArrow">
            <a:avLst>
              <a:gd name="adj1" fmla="val 50000"/>
              <a:gd name="adj2" fmla="val 50099"/>
            </a:avLst>
          </a:prstGeom>
          <a:ln>
            <a:headEnd/>
            <a:tailEnd/>
          </a:ln>
        </p:spPr>
        <p:style>
          <a:lnRef idx="1">
            <a:schemeClr val="accent4"/>
          </a:lnRef>
          <a:fillRef idx="3">
            <a:schemeClr val="accent4"/>
          </a:fillRef>
          <a:effectRef idx="2">
            <a:schemeClr val="accent4"/>
          </a:effectRef>
          <a:fontRef idx="minor">
            <a:schemeClr val="lt1"/>
          </a:fontRef>
        </p:style>
        <p:txBody>
          <a:bodyPr/>
          <a:lstStyle/>
          <a:p>
            <a:pPr algn="ctr" eaLnBrk="0" hangingPunct="0">
              <a:spcAft>
                <a:spcPct val="50000"/>
              </a:spcAft>
              <a:buClr>
                <a:schemeClr val="accent1"/>
              </a:buClr>
              <a:buFont typeface="Wingdings" pitchFamily="2" charset="2"/>
              <a:buNone/>
            </a:pPr>
            <a:endParaRPr lang="en-GB" b="1" dirty="0"/>
          </a:p>
        </p:txBody>
      </p:sp>
      <p:sp>
        <p:nvSpPr>
          <p:cNvPr id="18" name="Right Arrow 23"/>
          <p:cNvSpPr>
            <a:spLocks noChangeArrowheads="1"/>
          </p:cNvSpPr>
          <p:nvPr/>
        </p:nvSpPr>
        <p:spPr bwMode="auto">
          <a:xfrm>
            <a:off x="8490571" y="3949596"/>
            <a:ext cx="625476" cy="484188"/>
          </a:xfrm>
          <a:prstGeom prst="rightArrow">
            <a:avLst>
              <a:gd name="adj1" fmla="val 50000"/>
              <a:gd name="adj2" fmla="val 50099"/>
            </a:avLst>
          </a:prstGeom>
          <a:ln>
            <a:headEnd/>
            <a:tailEnd/>
          </a:ln>
        </p:spPr>
        <p:style>
          <a:lnRef idx="1">
            <a:schemeClr val="accent4"/>
          </a:lnRef>
          <a:fillRef idx="3">
            <a:schemeClr val="accent4"/>
          </a:fillRef>
          <a:effectRef idx="2">
            <a:schemeClr val="accent4"/>
          </a:effectRef>
          <a:fontRef idx="minor">
            <a:schemeClr val="lt1"/>
          </a:fontRef>
        </p:style>
        <p:txBody>
          <a:bodyPr/>
          <a:lstStyle/>
          <a:p>
            <a:pPr algn="ctr" eaLnBrk="0" hangingPunct="0">
              <a:spcAft>
                <a:spcPct val="50000"/>
              </a:spcAft>
              <a:buClr>
                <a:schemeClr val="accent1"/>
              </a:buClr>
              <a:buFont typeface="Wingdings" pitchFamily="2" charset="2"/>
              <a:buNone/>
            </a:pPr>
            <a:endParaRPr lang="en-GB" b="1" dirty="0"/>
          </a:p>
        </p:txBody>
      </p:sp>
      <p:sp>
        <p:nvSpPr>
          <p:cNvPr id="19" name="Right Arrow 24"/>
          <p:cNvSpPr>
            <a:spLocks noChangeArrowheads="1"/>
          </p:cNvSpPr>
          <p:nvPr/>
        </p:nvSpPr>
        <p:spPr bwMode="auto">
          <a:xfrm>
            <a:off x="7863177" y="5526777"/>
            <a:ext cx="623887" cy="484188"/>
          </a:xfrm>
          <a:prstGeom prst="rightArrow">
            <a:avLst>
              <a:gd name="adj1" fmla="val 50000"/>
              <a:gd name="adj2" fmla="val 49972"/>
            </a:avLst>
          </a:prstGeom>
          <a:ln>
            <a:headEnd/>
            <a:tailEnd/>
          </a:ln>
        </p:spPr>
        <p:style>
          <a:lnRef idx="1">
            <a:schemeClr val="accent4"/>
          </a:lnRef>
          <a:fillRef idx="3">
            <a:schemeClr val="accent4"/>
          </a:fillRef>
          <a:effectRef idx="2">
            <a:schemeClr val="accent4"/>
          </a:effectRef>
          <a:fontRef idx="minor">
            <a:schemeClr val="lt1"/>
          </a:fontRef>
        </p:style>
        <p:txBody>
          <a:bodyPr/>
          <a:lstStyle/>
          <a:p>
            <a:pPr algn="ctr" eaLnBrk="0" hangingPunct="0">
              <a:spcAft>
                <a:spcPct val="50000"/>
              </a:spcAft>
              <a:buClr>
                <a:schemeClr val="accent1"/>
              </a:buClr>
              <a:buFont typeface="Wingdings" pitchFamily="2" charset="2"/>
              <a:buNone/>
            </a:pPr>
            <a:endParaRPr lang="en-GB" b="1" dirty="0"/>
          </a:p>
        </p:txBody>
      </p:sp>
      <p:grpSp>
        <p:nvGrpSpPr>
          <p:cNvPr id="42" name="Group 41"/>
          <p:cNvGrpSpPr/>
          <p:nvPr/>
        </p:nvGrpSpPr>
        <p:grpSpPr>
          <a:xfrm>
            <a:off x="2891291" y="2211180"/>
            <a:ext cx="5011117" cy="3961020"/>
            <a:chOff x="2905418" y="1479946"/>
            <a:chExt cx="4178299" cy="4829925"/>
          </a:xfrm>
        </p:grpSpPr>
        <p:sp>
          <p:nvSpPr>
            <p:cNvPr id="43" name="Rounded Rectangle 42"/>
            <p:cNvSpPr/>
            <p:nvPr/>
          </p:nvSpPr>
          <p:spPr bwMode="auto">
            <a:xfrm>
              <a:off x="2905418" y="1479946"/>
              <a:ext cx="4178299" cy="326028"/>
            </a:xfrm>
            <a:prstGeom prst="roundRect">
              <a:avLst>
                <a:gd name="adj" fmla="val 50000"/>
              </a:avLst>
            </a:prstGeom>
            <a:solidFill>
              <a:srgbClr val="F26531">
                <a:alpha val="63000"/>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E"/>
                  </a:solidFill>
                  <a:effectLst/>
                  <a:uLnTx/>
                  <a:uFillTx/>
                  <a:latin typeface="Arial"/>
                  <a:cs typeface="Arial" charset="0"/>
                </a:rPr>
                <a:t>Policy</a:t>
              </a:r>
            </a:p>
          </p:txBody>
        </p:sp>
        <p:sp>
          <p:nvSpPr>
            <p:cNvPr id="44" name="Rounded Rectangle 43"/>
            <p:cNvSpPr/>
            <p:nvPr/>
          </p:nvSpPr>
          <p:spPr bwMode="auto">
            <a:xfrm>
              <a:off x="3065755" y="3322181"/>
              <a:ext cx="3857625" cy="1173720"/>
            </a:xfrm>
            <a:prstGeom prst="roundRect">
              <a:avLst>
                <a:gd name="adj" fmla="val 4546"/>
              </a:avLst>
            </a:prstGeom>
            <a:solidFill>
              <a:srgbClr val="FFFFFE">
                <a:lumMod val="95000"/>
                <a:alpha val="64000"/>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505150"/>
                </a:solidFill>
                <a:effectLst/>
                <a:uLnTx/>
                <a:uFillTx/>
                <a:latin typeface="Arial"/>
                <a:cs typeface="Arial" charset="0"/>
              </a:endParaRPr>
            </a:p>
          </p:txBody>
        </p:sp>
        <p:sp>
          <p:nvSpPr>
            <p:cNvPr id="45" name="Rounded Rectangle 44"/>
            <p:cNvSpPr/>
            <p:nvPr/>
          </p:nvSpPr>
          <p:spPr bwMode="auto">
            <a:xfrm>
              <a:off x="2905418" y="3038576"/>
              <a:ext cx="4178299" cy="326028"/>
            </a:xfrm>
            <a:prstGeom prst="roundRect">
              <a:avLst>
                <a:gd name="adj" fmla="val 50000"/>
              </a:avLst>
            </a:prstGeom>
            <a:solidFill>
              <a:srgbClr val="F26531">
                <a:alpha val="63000"/>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E"/>
                  </a:solidFill>
                  <a:effectLst/>
                  <a:uLnTx/>
                  <a:uFillTx/>
                  <a:latin typeface="Arial"/>
                  <a:cs typeface="Arial" charset="0"/>
                </a:rPr>
                <a:t>Methods</a:t>
              </a:r>
            </a:p>
          </p:txBody>
        </p:sp>
        <p:sp>
          <p:nvSpPr>
            <p:cNvPr id="46" name="Rounded Rectangle 45"/>
            <p:cNvSpPr/>
            <p:nvPr/>
          </p:nvSpPr>
          <p:spPr bwMode="auto">
            <a:xfrm>
              <a:off x="3065755" y="4948238"/>
              <a:ext cx="3857625" cy="1361633"/>
            </a:xfrm>
            <a:prstGeom prst="roundRect">
              <a:avLst>
                <a:gd name="adj" fmla="val 4546"/>
              </a:avLst>
            </a:prstGeom>
            <a:solidFill>
              <a:srgbClr val="FFFFFE">
                <a:lumMod val="95000"/>
                <a:alpha val="64000"/>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505150"/>
                </a:solidFill>
                <a:effectLst/>
                <a:uLnTx/>
                <a:uFillTx/>
                <a:latin typeface="Arial"/>
                <a:cs typeface="Arial" charset="0"/>
              </a:endParaRPr>
            </a:p>
          </p:txBody>
        </p:sp>
        <p:sp>
          <p:nvSpPr>
            <p:cNvPr id="47" name="Rounded Rectangle 46"/>
            <p:cNvSpPr/>
            <p:nvPr/>
          </p:nvSpPr>
          <p:spPr bwMode="auto">
            <a:xfrm>
              <a:off x="2905418" y="4597206"/>
              <a:ext cx="4178299" cy="326028"/>
            </a:xfrm>
            <a:prstGeom prst="roundRect">
              <a:avLst>
                <a:gd name="adj" fmla="val 50000"/>
              </a:avLst>
            </a:prstGeom>
            <a:solidFill>
              <a:srgbClr val="F26531">
                <a:alpha val="63000"/>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E"/>
                  </a:solidFill>
                  <a:effectLst/>
                  <a:uLnTx/>
                  <a:uFillTx/>
                  <a:latin typeface="Arial"/>
                  <a:cs typeface="Arial" charset="0"/>
                </a:rPr>
                <a:t>Principles</a:t>
              </a:r>
            </a:p>
          </p:txBody>
        </p:sp>
        <p:sp>
          <p:nvSpPr>
            <p:cNvPr id="48" name="Rounded Rectangle 47"/>
            <p:cNvSpPr/>
            <p:nvPr/>
          </p:nvSpPr>
          <p:spPr bwMode="auto">
            <a:xfrm>
              <a:off x="3065755" y="1792521"/>
              <a:ext cx="3857625" cy="1173720"/>
            </a:xfrm>
            <a:prstGeom prst="roundRect">
              <a:avLst>
                <a:gd name="adj" fmla="val 4546"/>
              </a:avLst>
            </a:prstGeom>
            <a:solidFill>
              <a:srgbClr val="FFFFFE">
                <a:lumMod val="95000"/>
                <a:alpha val="64000"/>
              </a:srgb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505150"/>
                </a:solidFill>
                <a:effectLst/>
                <a:uLnTx/>
                <a:uFillTx/>
                <a:latin typeface="Arial"/>
                <a:cs typeface="Arial" charset="0"/>
              </a:endParaRPr>
            </a:p>
          </p:txBody>
        </p:sp>
        <p:pic>
          <p:nvPicPr>
            <p:cNvPr id="4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548" b="49227"/>
            <a:stretch/>
          </p:blipFill>
          <p:spPr bwMode="auto">
            <a:xfrm>
              <a:off x="3980678" y="1854599"/>
              <a:ext cx="2375263" cy="10541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Rounded Rectangle 8"/>
            <p:cNvSpPr>
              <a:spLocks noChangeArrowheads="1"/>
            </p:cNvSpPr>
            <p:nvPr/>
          </p:nvSpPr>
          <p:spPr bwMode="auto">
            <a:xfrm>
              <a:off x="3226991" y="3666188"/>
              <a:ext cx="1257757" cy="547687"/>
            </a:xfrm>
            <a:prstGeom prst="roundRect">
              <a:avLst>
                <a:gd name="adj" fmla="val 16667"/>
              </a:avLst>
            </a:prstGeom>
            <a:solidFill>
              <a:srgbClr val="009AC7"/>
            </a:solidFill>
            <a:ln w="6350"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0" marR="0" lvl="0" indent="0" algn="ctr" defTabSz="957756" eaLnBrk="0" fontAlgn="auto" latinLnBrk="0" hangingPunct="0">
                <a:lnSpc>
                  <a:spcPct val="100000"/>
                </a:lnSpc>
                <a:spcBef>
                  <a:spcPts val="0"/>
                </a:spcBef>
                <a:spcAft>
                  <a:spcPct val="50000"/>
                </a:spcAft>
                <a:buClr>
                  <a:srgbClr val="FCCC02"/>
                </a:buClr>
                <a:buSzTx/>
                <a:buFont typeface="Wingdings" pitchFamily="2" charset="2"/>
                <a:buNone/>
                <a:tabLst/>
                <a:defRPr/>
              </a:pPr>
              <a:r>
                <a:rPr kumimoji="0" lang="en-US" sz="1800" b="1" i="0" u="none" strike="noStrike" kern="0" cap="none" spc="0" normalizeH="0" baseline="0" noProof="0" dirty="0">
                  <a:ln>
                    <a:noFill/>
                  </a:ln>
                  <a:solidFill>
                    <a:srgbClr val="FFFFFE"/>
                  </a:solidFill>
                  <a:effectLst/>
                  <a:uLnTx/>
                  <a:uFillTx/>
                  <a:latin typeface="Arial"/>
                </a:rPr>
                <a:t>UPM</a:t>
              </a:r>
              <a:r>
                <a:rPr kumimoji="0" lang="en-US" sz="1900" b="1" i="0" u="none" strike="noStrike" kern="0" cap="none" spc="0" normalizeH="0" baseline="0" noProof="0" dirty="0">
                  <a:ln>
                    <a:noFill/>
                  </a:ln>
                  <a:solidFill>
                    <a:srgbClr val="FFFFFE"/>
                  </a:solidFill>
                  <a:effectLst/>
                  <a:uLnTx/>
                  <a:uFillTx/>
                  <a:latin typeface="Arial"/>
                </a:rPr>
                <a:t> V6</a:t>
              </a:r>
            </a:p>
          </p:txBody>
        </p:sp>
        <p:sp>
          <p:nvSpPr>
            <p:cNvPr id="51" name="Rounded Rectangle 9"/>
            <p:cNvSpPr>
              <a:spLocks noChangeArrowheads="1"/>
            </p:cNvSpPr>
            <p:nvPr/>
          </p:nvSpPr>
          <p:spPr bwMode="auto">
            <a:xfrm>
              <a:off x="4752301" y="3423333"/>
              <a:ext cx="1964758" cy="958127"/>
            </a:xfrm>
            <a:prstGeom prst="roundRect">
              <a:avLst>
                <a:gd name="adj" fmla="val 16667"/>
              </a:avLst>
            </a:prstGeom>
            <a:gradFill rotWithShape="1">
              <a:gsLst>
                <a:gs pos="0">
                  <a:srgbClr val="FFFFFE">
                    <a:tint val="80000"/>
                    <a:satMod val="300000"/>
                  </a:srgbClr>
                </a:gs>
                <a:gs pos="100000">
                  <a:srgbClr val="FFFFFE">
                    <a:shade val="30000"/>
                    <a:satMod val="200000"/>
                  </a:srgbClr>
                </a:gs>
              </a:gsLst>
              <a:path path="circle">
                <a:fillToRect l="50000" t="50000" r="50000" b="50000"/>
              </a:path>
            </a:gradFill>
            <a:ln w="6350"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0" marR="0" lvl="0" indent="0" algn="ctr" defTabSz="957756" eaLnBrk="0" fontAlgn="auto" latinLnBrk="0" hangingPunct="0">
                <a:lnSpc>
                  <a:spcPct val="100000"/>
                </a:lnSpc>
                <a:spcBef>
                  <a:spcPts val="0"/>
                </a:spcBef>
                <a:spcAft>
                  <a:spcPct val="50000"/>
                </a:spcAft>
                <a:buClr>
                  <a:srgbClr val="FCCC02"/>
                </a:buClr>
                <a:buSzTx/>
                <a:buFont typeface="Wingdings" pitchFamily="2" charset="2"/>
                <a:buNone/>
                <a:tabLst/>
                <a:defRPr/>
              </a:pPr>
              <a:r>
                <a:rPr kumimoji="0" lang="en-US" sz="1400" b="1" i="0" u="none" strike="noStrike" kern="0" cap="none" spc="0" normalizeH="0" baseline="0" noProof="0" dirty="0">
                  <a:ln>
                    <a:noFill/>
                  </a:ln>
                  <a:solidFill>
                    <a:srgbClr val="505150"/>
                  </a:solidFill>
                  <a:effectLst/>
                  <a:uLnTx/>
                  <a:uFillTx/>
                  <a:latin typeface="Arial"/>
                  <a:ea typeface="+mj-ea"/>
                  <a:cs typeface="+mj-cs"/>
                </a:rPr>
                <a:t>Guidance Elements (i.e. DELIVER)</a:t>
              </a:r>
            </a:p>
          </p:txBody>
        </p:sp>
        <p:sp>
          <p:nvSpPr>
            <p:cNvPr id="52" name="Rectangle 10"/>
            <p:cNvSpPr>
              <a:spLocks noChangeArrowheads="1"/>
            </p:cNvSpPr>
            <p:nvPr/>
          </p:nvSpPr>
          <p:spPr bwMode="auto">
            <a:xfrm>
              <a:off x="3226991" y="5059322"/>
              <a:ext cx="1568342" cy="625475"/>
            </a:xfrm>
            <a:prstGeom prst="foldedCorner">
              <a:avLst/>
            </a:prstGeom>
            <a:gradFill rotWithShape="1">
              <a:gsLst>
                <a:gs pos="0">
                  <a:srgbClr val="009AC7">
                    <a:tint val="80000"/>
                    <a:satMod val="300000"/>
                  </a:srgbClr>
                </a:gs>
                <a:gs pos="100000">
                  <a:srgbClr val="009AC7">
                    <a:shade val="30000"/>
                    <a:satMod val="200000"/>
                  </a:srgbClr>
                </a:gs>
              </a:gsLst>
              <a:path path="circle">
                <a:fillToRect l="50000" t="50000" r="50000" b="50000"/>
              </a:path>
            </a:gradFill>
            <a:ln w="6350"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0" marR="0" lvl="0" indent="0" algn="ctr" defTabSz="957756" eaLnBrk="0" fontAlgn="auto" latinLnBrk="0" hangingPunct="0">
                <a:lnSpc>
                  <a:spcPct val="100000"/>
                </a:lnSpc>
                <a:spcBef>
                  <a:spcPts val="0"/>
                </a:spcBef>
                <a:spcAft>
                  <a:spcPct val="50000"/>
                </a:spcAft>
                <a:buClr>
                  <a:srgbClr val="FCCC02"/>
                </a:buClr>
                <a:buSzTx/>
                <a:buFont typeface="Wingdings" pitchFamily="2" charset="2"/>
                <a:buNone/>
                <a:tabLst/>
                <a:defRPr/>
              </a:pPr>
              <a:r>
                <a:rPr kumimoji="0" lang="en-US" sz="1600" b="1" i="0" u="none" strike="noStrike" kern="0" cap="none" spc="0" normalizeH="0" baseline="0" noProof="0" dirty="0">
                  <a:ln>
                    <a:noFill/>
                  </a:ln>
                  <a:solidFill>
                    <a:srgbClr val="FFFFFE"/>
                  </a:solidFill>
                  <a:effectLst/>
                  <a:uLnTx/>
                  <a:uFillTx/>
                  <a:latin typeface="Arial"/>
                  <a:ea typeface="+mj-ea"/>
                  <a:cs typeface="+mj-cs"/>
                </a:rPr>
                <a:t>Rightshore Manuals</a:t>
              </a:r>
            </a:p>
          </p:txBody>
        </p:sp>
        <p:sp>
          <p:nvSpPr>
            <p:cNvPr id="53" name="Rectangle 11"/>
            <p:cNvSpPr>
              <a:spLocks noChangeArrowheads="1"/>
            </p:cNvSpPr>
            <p:nvPr/>
          </p:nvSpPr>
          <p:spPr bwMode="auto">
            <a:xfrm>
              <a:off x="5168310" y="5059321"/>
              <a:ext cx="1548750" cy="625475"/>
            </a:xfrm>
            <a:prstGeom prst="foldedCorner">
              <a:avLst/>
            </a:prstGeom>
            <a:gradFill rotWithShape="1">
              <a:gsLst>
                <a:gs pos="0">
                  <a:srgbClr val="009AC7">
                    <a:tint val="80000"/>
                    <a:satMod val="300000"/>
                  </a:srgbClr>
                </a:gs>
                <a:gs pos="100000">
                  <a:srgbClr val="009AC7">
                    <a:shade val="30000"/>
                    <a:satMod val="200000"/>
                  </a:srgbClr>
                </a:gs>
              </a:gsLst>
              <a:path path="circle">
                <a:fillToRect l="50000" t="50000" r="50000" b="50000"/>
              </a:path>
            </a:gradFill>
            <a:ln w="6350"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0" marR="0" lvl="0" indent="0" algn="ctr" defTabSz="957756" eaLnBrk="0" fontAlgn="auto" latinLnBrk="0" hangingPunct="0">
                <a:lnSpc>
                  <a:spcPct val="100000"/>
                </a:lnSpc>
                <a:spcBef>
                  <a:spcPts val="0"/>
                </a:spcBef>
                <a:spcAft>
                  <a:spcPct val="50000"/>
                </a:spcAft>
                <a:buClr>
                  <a:srgbClr val="FCCC02"/>
                </a:buClr>
                <a:buSzTx/>
                <a:buFont typeface="Wingdings" pitchFamily="2" charset="2"/>
                <a:buNone/>
                <a:tabLst/>
                <a:defRPr/>
              </a:pPr>
              <a:r>
                <a:rPr kumimoji="0" lang="en-US" sz="1600" b="1" i="0" u="none" strike="noStrike" kern="0" cap="none" spc="0" normalizeH="0" baseline="0" noProof="0" dirty="0">
                  <a:ln>
                    <a:noFill/>
                  </a:ln>
                  <a:solidFill>
                    <a:srgbClr val="FFFFFE"/>
                  </a:solidFill>
                  <a:effectLst/>
                  <a:uLnTx/>
                  <a:uFillTx/>
                  <a:latin typeface="Arial"/>
                  <a:ea typeface="+mj-ea"/>
                  <a:cs typeface="+mj-cs"/>
                </a:rPr>
                <a:t>Delivery Rule Book</a:t>
              </a:r>
            </a:p>
          </p:txBody>
        </p:sp>
        <p:sp>
          <p:nvSpPr>
            <p:cNvPr id="54" name="Rectangle 11"/>
            <p:cNvSpPr>
              <a:spLocks noChangeArrowheads="1"/>
            </p:cNvSpPr>
            <p:nvPr/>
          </p:nvSpPr>
          <p:spPr bwMode="auto">
            <a:xfrm>
              <a:off x="4238506" y="5845135"/>
              <a:ext cx="1734619" cy="464736"/>
            </a:xfrm>
            <a:prstGeom prst="foldedCorner">
              <a:avLst/>
            </a:prstGeom>
            <a:gradFill rotWithShape="1">
              <a:gsLst>
                <a:gs pos="0">
                  <a:srgbClr val="009AC7">
                    <a:tint val="80000"/>
                    <a:satMod val="300000"/>
                  </a:srgbClr>
                </a:gs>
                <a:gs pos="100000">
                  <a:srgbClr val="009AC7">
                    <a:shade val="30000"/>
                    <a:satMod val="200000"/>
                  </a:srgbClr>
                </a:gs>
              </a:gsLst>
              <a:path path="circle">
                <a:fillToRect l="50000" t="50000" r="50000" b="50000"/>
              </a:path>
            </a:gradFill>
            <a:ln w="6350" algn="ctr">
              <a:no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marL="0" marR="0" lvl="0" indent="0" algn="ctr" defTabSz="957756" eaLnBrk="0" fontAlgn="auto" latinLnBrk="0" hangingPunct="0">
                <a:lnSpc>
                  <a:spcPct val="100000"/>
                </a:lnSpc>
                <a:spcBef>
                  <a:spcPts val="0"/>
                </a:spcBef>
                <a:spcAft>
                  <a:spcPct val="50000"/>
                </a:spcAft>
                <a:buClr>
                  <a:srgbClr val="FCCC02"/>
                </a:buClr>
                <a:buSzTx/>
                <a:buFont typeface="Wingdings" pitchFamily="2" charset="2"/>
                <a:buNone/>
                <a:tabLst/>
                <a:defRPr/>
              </a:pPr>
              <a:r>
                <a:rPr kumimoji="0" lang="en-US" sz="1600" b="1" i="0" u="none" strike="noStrike" kern="0" cap="none" spc="0" normalizeH="0" baseline="0" noProof="0" dirty="0">
                  <a:ln>
                    <a:noFill/>
                  </a:ln>
                  <a:solidFill>
                    <a:srgbClr val="FFFFFE"/>
                  </a:solidFill>
                  <a:effectLst/>
                  <a:uLnTx/>
                  <a:uFillTx/>
                  <a:latin typeface="Arial"/>
                  <a:ea typeface="+mj-ea"/>
                  <a:cs typeface="+mj-cs"/>
                </a:rPr>
                <a:t>EM Handbook</a:t>
              </a:r>
            </a:p>
          </p:txBody>
        </p:sp>
      </p:grpSp>
    </p:spTree>
    <p:extLst>
      <p:ext uri="{BB962C8B-B14F-4D97-AF65-F5344CB8AC3E}">
        <p14:creationId xmlns:p14="http://schemas.microsoft.com/office/powerpoint/2010/main" val="3083181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hlinkClick r:id="rId3"/>
              </a:rPr>
              <a:t>The Blue Book</a:t>
            </a:r>
            <a:endParaRPr lang="en-GB" dirty="0"/>
          </a:p>
        </p:txBody>
      </p:sp>
      <p:sp>
        <p:nvSpPr>
          <p:cNvPr id="3" name="Content Placeholder 2"/>
          <p:cNvSpPr>
            <a:spLocks noGrp="1"/>
          </p:cNvSpPr>
          <p:nvPr>
            <p:ph idx="4294967295"/>
          </p:nvPr>
        </p:nvSpPr>
        <p:spPr>
          <a:xfrm>
            <a:off x="420687" y="5831784"/>
            <a:ext cx="6755613" cy="569016"/>
          </a:xfrm>
          <a:prstGeom prst="rect">
            <a:avLst/>
          </a:prstGeom>
        </p:spPr>
        <p:style>
          <a:lnRef idx="0">
            <a:scrgbClr r="0" g="0" b="0"/>
          </a:lnRef>
          <a:fillRef idx="1003">
            <a:schemeClr val="dk2"/>
          </a:fillRef>
          <a:effectRef idx="0">
            <a:scrgbClr r="0" g="0" b="0"/>
          </a:effectRef>
          <a:fontRef idx="major"/>
        </p:style>
        <p:txBody>
          <a:bodyPr anchor="ctr">
            <a:normAutofit fontScale="92500" lnSpcReduction="20000"/>
          </a:bodyPr>
          <a:lstStyle/>
          <a:p>
            <a:pPr lvl="1">
              <a:buFont typeface="Wingdings" pitchFamily="2" charset="2"/>
              <a:buChar char="q"/>
            </a:pPr>
            <a:endParaRPr lang="en-US" dirty="0"/>
          </a:p>
          <a:p>
            <a:pPr marL="268217" lvl="1" indent="0">
              <a:buNone/>
            </a:pPr>
            <a:r>
              <a:rPr lang="en-US" dirty="0">
                <a:solidFill>
                  <a:schemeClr val="bg1"/>
                </a:solidFill>
                <a:hlinkClick r:id="rId4"/>
              </a:rPr>
              <a:t>https://talent.capgemini.com/global/pages/about_us/our_group/ethicsandcompliance/policies__guidelines/policies/blue_book_intro/</a:t>
            </a:r>
            <a:endParaRPr lang="en-GB" dirty="0"/>
          </a:p>
          <a:p>
            <a:endParaRPr lang="en-GB" dirty="0"/>
          </a:p>
        </p:txBody>
      </p:sp>
      <p:pic>
        <p:nvPicPr>
          <p:cNvPr id="2048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8387" y="974865"/>
            <a:ext cx="4023360" cy="48569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Diagram 5"/>
          <p:cNvGraphicFramePr/>
          <p:nvPr>
            <p:extLst>
              <p:ext uri="{D42A27DB-BD31-4B8C-83A1-F6EECF244321}">
                <p14:modId xmlns:p14="http://schemas.microsoft.com/office/powerpoint/2010/main" val="3935522864"/>
              </p:ext>
            </p:extLst>
          </p:nvPr>
        </p:nvGraphicFramePr>
        <p:xfrm>
          <a:off x="1852125" y="990601"/>
          <a:ext cx="5830867" cy="17309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Rectangle 6"/>
          <p:cNvSpPr/>
          <p:nvPr/>
        </p:nvSpPr>
        <p:spPr>
          <a:xfrm>
            <a:off x="1642377" y="2712119"/>
            <a:ext cx="5907590" cy="2808390"/>
          </a:xfrm>
          <a:prstGeom prst="rect">
            <a:avLst/>
          </a:prstGeom>
          <a:noFill/>
          <a:ln w="25400">
            <a:solidFill>
              <a:srgbClr val="FF0000"/>
            </a:solidFill>
            <a:prstDash val="sysDot"/>
            <a:round/>
          </a:ln>
        </p:spPr>
        <p:style>
          <a:lnRef idx="2">
            <a:schemeClr val="dk1"/>
          </a:lnRef>
          <a:fillRef idx="1">
            <a:schemeClr val="lt1"/>
          </a:fillRef>
          <a:effectRef idx="0">
            <a:schemeClr val="dk1"/>
          </a:effectRef>
          <a:fontRef idx="minor">
            <a:schemeClr val="dk1"/>
          </a:fontRef>
        </p:style>
        <p:txBody>
          <a:bodyPr rtlCol="0" anchor="ctr"/>
          <a:lstStyle/>
          <a:p>
            <a:pPr algn="ctr" defTabSz="957756"/>
            <a:endParaRPr lang="en-US" sz="1900" dirty="0"/>
          </a:p>
        </p:txBody>
      </p:sp>
      <p:sp>
        <p:nvSpPr>
          <p:cNvPr id="9" name="Rectangle 8"/>
          <p:cNvSpPr/>
          <p:nvPr/>
        </p:nvSpPr>
        <p:spPr bwMode="auto">
          <a:xfrm>
            <a:off x="1775402" y="3619801"/>
            <a:ext cx="5688790" cy="571463"/>
          </a:xfrm>
          <a:prstGeom prst="rect">
            <a:avLst/>
          </a:prstGeom>
          <a:solidFill>
            <a:schemeClr val="accent2">
              <a:lumMod val="60000"/>
              <a:lumOff val="40000"/>
              <a:alpha val="62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cs typeface="Arial" charset="0"/>
            </a:endParaRPr>
          </a:p>
        </p:txBody>
      </p:sp>
      <p:sp>
        <p:nvSpPr>
          <p:cNvPr id="10" name="Rectangle 9"/>
          <p:cNvSpPr/>
          <p:nvPr/>
        </p:nvSpPr>
        <p:spPr bwMode="auto">
          <a:xfrm>
            <a:off x="1775402" y="4267237"/>
            <a:ext cx="5688790" cy="571463"/>
          </a:xfrm>
          <a:prstGeom prst="rect">
            <a:avLst/>
          </a:prstGeom>
          <a:solidFill>
            <a:schemeClr val="accent2">
              <a:lumMod val="60000"/>
              <a:lumOff val="40000"/>
              <a:alpha val="62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cs typeface="Arial" charset="0"/>
            </a:endParaRPr>
          </a:p>
        </p:txBody>
      </p:sp>
      <p:sp>
        <p:nvSpPr>
          <p:cNvPr id="11" name="Rectangle 10"/>
          <p:cNvSpPr/>
          <p:nvPr/>
        </p:nvSpPr>
        <p:spPr bwMode="auto">
          <a:xfrm>
            <a:off x="1775402" y="4901219"/>
            <a:ext cx="5688790" cy="571463"/>
          </a:xfrm>
          <a:prstGeom prst="rect">
            <a:avLst/>
          </a:prstGeom>
          <a:solidFill>
            <a:schemeClr val="accent2">
              <a:lumMod val="60000"/>
              <a:lumOff val="40000"/>
              <a:alpha val="62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cs typeface="Arial" charset="0"/>
            </a:endParaRPr>
          </a:p>
        </p:txBody>
      </p:sp>
      <p:sp>
        <p:nvSpPr>
          <p:cNvPr id="12" name="Rectangle 11"/>
          <p:cNvSpPr/>
          <p:nvPr/>
        </p:nvSpPr>
        <p:spPr bwMode="auto">
          <a:xfrm>
            <a:off x="1775402" y="2807046"/>
            <a:ext cx="5688790" cy="747610"/>
          </a:xfrm>
          <a:prstGeom prst="rect">
            <a:avLst/>
          </a:prstGeom>
          <a:solidFill>
            <a:schemeClr val="accent2">
              <a:lumMod val="60000"/>
              <a:lumOff val="40000"/>
              <a:alpha val="62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cs typeface="Arial" charset="0"/>
            </a:endParaRPr>
          </a:p>
        </p:txBody>
      </p:sp>
      <p:grpSp>
        <p:nvGrpSpPr>
          <p:cNvPr id="13" name="Group 42"/>
          <p:cNvGrpSpPr/>
          <p:nvPr/>
        </p:nvGrpSpPr>
        <p:grpSpPr>
          <a:xfrm>
            <a:off x="1991432" y="2946523"/>
            <a:ext cx="418533" cy="453232"/>
            <a:chOff x="505207" y="2135664"/>
            <a:chExt cx="580175" cy="580175"/>
          </a:xfrm>
        </p:grpSpPr>
        <p:sp>
          <p:nvSpPr>
            <p:cNvPr id="14" name="Teardrop 13"/>
            <p:cNvSpPr/>
            <p:nvPr/>
          </p:nvSpPr>
          <p:spPr bwMode="auto">
            <a:xfrm rot="2700000">
              <a:off x="505207" y="2135664"/>
              <a:ext cx="580175" cy="580175"/>
            </a:xfrm>
            <a:prstGeom prst="teardrop">
              <a:avLst/>
            </a:prstGeom>
            <a:solidFill>
              <a:srgbClr val="B1B3B4">
                <a:lumMod val="50000"/>
              </a:srgbClr>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600" kern="0" dirty="0">
                <a:solidFill>
                  <a:srgbClr val="00234B"/>
                </a:solidFill>
                <a:latin typeface="Arial"/>
                <a:cs typeface="Arial" charset="0"/>
              </a:endParaRPr>
            </a:p>
          </p:txBody>
        </p:sp>
        <p:sp>
          <p:nvSpPr>
            <p:cNvPr id="15" name="Teardrop 14"/>
            <p:cNvSpPr/>
            <p:nvPr/>
          </p:nvSpPr>
          <p:spPr bwMode="auto">
            <a:xfrm rot="2700000">
              <a:off x="537479" y="2167936"/>
              <a:ext cx="515631" cy="515631"/>
            </a:xfrm>
            <a:prstGeom prst="teardrop">
              <a:avLst/>
            </a:prstGeom>
            <a:solidFill>
              <a:sysClr val="window" lastClr="FFFFFF">
                <a:lumMod val="95000"/>
              </a:sys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600" kern="0" dirty="0">
                <a:solidFill>
                  <a:srgbClr val="00234B"/>
                </a:solidFill>
                <a:latin typeface="Arial"/>
                <a:cs typeface="Arial" charset="0"/>
              </a:endParaRPr>
            </a:p>
          </p:txBody>
        </p:sp>
        <p:grpSp>
          <p:nvGrpSpPr>
            <p:cNvPr id="16" name="Group 24"/>
            <p:cNvGrpSpPr/>
            <p:nvPr/>
          </p:nvGrpSpPr>
          <p:grpSpPr>
            <a:xfrm>
              <a:off x="579860" y="2238488"/>
              <a:ext cx="434901" cy="378200"/>
              <a:chOff x="747128" y="3085979"/>
              <a:chExt cx="756000" cy="657435"/>
            </a:xfrm>
          </p:grpSpPr>
          <p:cxnSp>
            <p:nvCxnSpPr>
              <p:cNvPr id="17" name="Straight Arrow Connector 16"/>
              <p:cNvCxnSpPr/>
              <p:nvPr/>
            </p:nvCxnSpPr>
            <p:spPr>
              <a:xfrm flipH="1">
                <a:off x="747128" y="3256159"/>
                <a:ext cx="756000" cy="0"/>
              </a:xfrm>
              <a:prstGeom prst="straightConnector1">
                <a:avLst/>
              </a:prstGeom>
              <a:noFill/>
              <a:ln w="9525" cap="flat" cmpd="sng" algn="ctr">
                <a:solidFill>
                  <a:srgbClr val="4F81BD">
                    <a:lumMod val="50000"/>
                  </a:srgbClr>
                </a:solidFill>
                <a:prstDash val="solid"/>
                <a:headEnd type="triangle" w="med" len="med"/>
                <a:tailEnd type="triangle" w="med" len="med"/>
              </a:ln>
              <a:effectLst/>
            </p:spPr>
          </p:cxnSp>
          <p:grpSp>
            <p:nvGrpSpPr>
              <p:cNvPr id="18" name="Group 329"/>
              <p:cNvGrpSpPr/>
              <p:nvPr/>
            </p:nvGrpSpPr>
            <p:grpSpPr>
              <a:xfrm>
                <a:off x="887865" y="3085979"/>
                <a:ext cx="493680" cy="657435"/>
                <a:chOff x="5885741" y="2051642"/>
                <a:chExt cx="254057" cy="338328"/>
              </a:xfrm>
            </p:grpSpPr>
            <p:sp>
              <p:nvSpPr>
                <p:cNvPr id="19" name="Freeform 6"/>
                <p:cNvSpPr>
                  <a:spLocks/>
                </p:cNvSpPr>
                <p:nvPr/>
              </p:nvSpPr>
              <p:spPr bwMode="auto">
                <a:xfrm>
                  <a:off x="5965056" y="2183007"/>
                  <a:ext cx="92948" cy="163587"/>
                </a:xfrm>
                <a:custGeom>
                  <a:avLst/>
                  <a:gdLst/>
                  <a:ahLst/>
                  <a:cxnLst>
                    <a:cxn ang="0">
                      <a:pos x="13" y="33"/>
                    </a:cxn>
                    <a:cxn ang="0">
                      <a:pos x="20" y="37"/>
                    </a:cxn>
                    <a:cxn ang="0">
                      <a:pos x="14" y="40"/>
                    </a:cxn>
                    <a:cxn ang="0">
                      <a:pos x="5" y="38"/>
                    </a:cxn>
                    <a:cxn ang="0">
                      <a:pos x="4" y="38"/>
                    </a:cxn>
                    <a:cxn ang="0">
                      <a:pos x="2" y="39"/>
                    </a:cxn>
                    <a:cxn ang="0">
                      <a:pos x="1" y="45"/>
                    </a:cxn>
                    <a:cxn ang="0">
                      <a:pos x="2" y="48"/>
                    </a:cxn>
                    <a:cxn ang="0">
                      <a:pos x="12" y="50"/>
                    </a:cxn>
                    <a:cxn ang="0">
                      <a:pos x="12" y="54"/>
                    </a:cxn>
                    <a:cxn ang="0">
                      <a:pos x="14" y="56"/>
                    </a:cxn>
                    <a:cxn ang="0">
                      <a:pos x="19" y="56"/>
                    </a:cxn>
                    <a:cxn ang="0">
                      <a:pos x="21" y="54"/>
                    </a:cxn>
                    <a:cxn ang="0">
                      <a:pos x="21" y="49"/>
                    </a:cxn>
                    <a:cxn ang="0">
                      <a:pos x="32" y="36"/>
                    </a:cxn>
                    <a:cxn ang="0">
                      <a:pos x="20" y="23"/>
                    </a:cxn>
                    <a:cxn ang="0">
                      <a:pos x="13" y="18"/>
                    </a:cxn>
                    <a:cxn ang="0">
                      <a:pos x="17" y="16"/>
                    </a:cxn>
                    <a:cxn ang="0">
                      <a:pos x="26" y="18"/>
                    </a:cxn>
                    <a:cxn ang="0">
                      <a:pos x="26" y="18"/>
                    </a:cxn>
                    <a:cxn ang="0">
                      <a:pos x="28" y="16"/>
                    </a:cxn>
                    <a:cxn ang="0">
                      <a:pos x="29" y="10"/>
                    </a:cxn>
                    <a:cxn ang="0">
                      <a:pos x="28" y="8"/>
                    </a:cxn>
                    <a:cxn ang="0">
                      <a:pos x="20" y="6"/>
                    </a:cxn>
                    <a:cxn ang="0">
                      <a:pos x="20" y="2"/>
                    </a:cxn>
                    <a:cxn ang="0">
                      <a:pos x="18" y="0"/>
                    </a:cxn>
                    <a:cxn ang="0">
                      <a:pos x="18" y="0"/>
                    </a:cxn>
                    <a:cxn ang="0">
                      <a:pos x="13" y="1"/>
                    </a:cxn>
                    <a:cxn ang="0">
                      <a:pos x="11" y="2"/>
                    </a:cxn>
                    <a:cxn ang="0">
                      <a:pos x="11" y="7"/>
                    </a:cxn>
                    <a:cxn ang="0">
                      <a:pos x="1" y="20"/>
                    </a:cxn>
                    <a:cxn ang="0">
                      <a:pos x="13" y="33"/>
                    </a:cxn>
                  </a:cxnLst>
                  <a:rect l="0" t="0" r="r" b="b"/>
                  <a:pathLst>
                    <a:path w="32" h="56">
                      <a:moveTo>
                        <a:pt x="13" y="33"/>
                      </a:moveTo>
                      <a:cubicBezTo>
                        <a:pt x="18" y="34"/>
                        <a:pt x="20" y="36"/>
                        <a:pt x="20" y="37"/>
                      </a:cubicBezTo>
                      <a:cubicBezTo>
                        <a:pt x="20" y="39"/>
                        <a:pt x="17" y="40"/>
                        <a:pt x="14" y="40"/>
                      </a:cubicBezTo>
                      <a:cubicBezTo>
                        <a:pt x="10" y="40"/>
                        <a:pt x="7" y="39"/>
                        <a:pt x="5" y="38"/>
                      </a:cubicBezTo>
                      <a:cubicBezTo>
                        <a:pt x="4" y="38"/>
                        <a:pt x="4" y="38"/>
                        <a:pt x="4" y="38"/>
                      </a:cubicBezTo>
                      <a:cubicBezTo>
                        <a:pt x="3" y="38"/>
                        <a:pt x="3" y="38"/>
                        <a:pt x="2" y="39"/>
                      </a:cubicBezTo>
                      <a:cubicBezTo>
                        <a:pt x="1" y="45"/>
                        <a:pt x="1" y="45"/>
                        <a:pt x="1" y="45"/>
                      </a:cubicBezTo>
                      <a:cubicBezTo>
                        <a:pt x="1" y="46"/>
                        <a:pt x="1" y="47"/>
                        <a:pt x="2" y="48"/>
                      </a:cubicBezTo>
                      <a:cubicBezTo>
                        <a:pt x="5" y="49"/>
                        <a:pt x="8" y="50"/>
                        <a:pt x="12" y="50"/>
                      </a:cubicBezTo>
                      <a:cubicBezTo>
                        <a:pt x="12" y="54"/>
                        <a:pt x="12" y="54"/>
                        <a:pt x="12" y="54"/>
                      </a:cubicBezTo>
                      <a:cubicBezTo>
                        <a:pt x="12" y="55"/>
                        <a:pt x="13" y="56"/>
                        <a:pt x="14" y="56"/>
                      </a:cubicBezTo>
                      <a:cubicBezTo>
                        <a:pt x="19" y="56"/>
                        <a:pt x="19" y="56"/>
                        <a:pt x="19" y="56"/>
                      </a:cubicBezTo>
                      <a:cubicBezTo>
                        <a:pt x="20" y="56"/>
                        <a:pt x="21" y="55"/>
                        <a:pt x="21" y="54"/>
                      </a:cubicBezTo>
                      <a:cubicBezTo>
                        <a:pt x="21" y="49"/>
                        <a:pt x="21" y="49"/>
                        <a:pt x="21" y="49"/>
                      </a:cubicBezTo>
                      <a:cubicBezTo>
                        <a:pt x="28" y="47"/>
                        <a:pt x="32" y="42"/>
                        <a:pt x="32" y="36"/>
                      </a:cubicBezTo>
                      <a:cubicBezTo>
                        <a:pt x="32" y="29"/>
                        <a:pt x="28" y="25"/>
                        <a:pt x="20" y="23"/>
                      </a:cubicBezTo>
                      <a:cubicBezTo>
                        <a:pt x="15" y="21"/>
                        <a:pt x="13" y="20"/>
                        <a:pt x="13" y="18"/>
                      </a:cubicBezTo>
                      <a:cubicBezTo>
                        <a:pt x="13" y="16"/>
                        <a:pt x="15" y="16"/>
                        <a:pt x="17" y="16"/>
                      </a:cubicBezTo>
                      <a:cubicBezTo>
                        <a:pt x="21" y="16"/>
                        <a:pt x="24" y="17"/>
                        <a:pt x="26" y="18"/>
                      </a:cubicBezTo>
                      <a:cubicBezTo>
                        <a:pt x="26" y="18"/>
                        <a:pt x="26" y="18"/>
                        <a:pt x="26" y="18"/>
                      </a:cubicBezTo>
                      <a:cubicBezTo>
                        <a:pt x="27" y="18"/>
                        <a:pt x="28" y="17"/>
                        <a:pt x="28" y="16"/>
                      </a:cubicBezTo>
                      <a:cubicBezTo>
                        <a:pt x="29" y="10"/>
                        <a:pt x="29" y="10"/>
                        <a:pt x="29" y="10"/>
                      </a:cubicBezTo>
                      <a:cubicBezTo>
                        <a:pt x="29" y="9"/>
                        <a:pt x="29" y="8"/>
                        <a:pt x="28" y="8"/>
                      </a:cubicBezTo>
                      <a:cubicBezTo>
                        <a:pt x="26" y="7"/>
                        <a:pt x="23" y="6"/>
                        <a:pt x="20" y="6"/>
                      </a:cubicBezTo>
                      <a:cubicBezTo>
                        <a:pt x="20" y="2"/>
                        <a:pt x="20" y="2"/>
                        <a:pt x="20" y="2"/>
                      </a:cubicBezTo>
                      <a:cubicBezTo>
                        <a:pt x="20" y="1"/>
                        <a:pt x="19" y="0"/>
                        <a:pt x="18" y="0"/>
                      </a:cubicBezTo>
                      <a:cubicBezTo>
                        <a:pt x="18" y="0"/>
                        <a:pt x="18" y="0"/>
                        <a:pt x="18" y="0"/>
                      </a:cubicBezTo>
                      <a:cubicBezTo>
                        <a:pt x="13" y="1"/>
                        <a:pt x="13" y="1"/>
                        <a:pt x="13" y="1"/>
                      </a:cubicBezTo>
                      <a:cubicBezTo>
                        <a:pt x="12" y="1"/>
                        <a:pt x="11" y="1"/>
                        <a:pt x="11" y="2"/>
                      </a:cubicBezTo>
                      <a:cubicBezTo>
                        <a:pt x="11" y="7"/>
                        <a:pt x="11" y="7"/>
                        <a:pt x="11" y="7"/>
                      </a:cubicBezTo>
                      <a:cubicBezTo>
                        <a:pt x="4" y="9"/>
                        <a:pt x="0" y="14"/>
                        <a:pt x="1" y="20"/>
                      </a:cubicBezTo>
                      <a:cubicBezTo>
                        <a:pt x="1" y="28"/>
                        <a:pt x="7" y="31"/>
                        <a:pt x="13" y="33"/>
                      </a:cubicBezTo>
                      <a:close/>
                    </a:path>
                  </a:pathLst>
                </a:custGeom>
                <a:noFill/>
                <a:ln w="9525" cap="rnd">
                  <a:solidFill>
                    <a:srgbClr val="4F81BD">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latin typeface="Calibri"/>
                  </a:endParaRPr>
                </a:p>
              </p:txBody>
            </p:sp>
            <p:sp>
              <p:nvSpPr>
                <p:cNvPr id="20" name="Freeform 7"/>
                <p:cNvSpPr>
                  <a:spLocks/>
                </p:cNvSpPr>
                <p:nvPr/>
              </p:nvSpPr>
              <p:spPr bwMode="auto">
                <a:xfrm>
                  <a:off x="5885741" y="2051642"/>
                  <a:ext cx="254057" cy="338328"/>
                </a:xfrm>
                <a:custGeom>
                  <a:avLst/>
                  <a:gdLst/>
                  <a:ahLst/>
                  <a:cxnLst>
                    <a:cxn ang="0">
                      <a:pos x="0" y="86"/>
                    </a:cxn>
                    <a:cxn ang="0">
                      <a:pos x="14" y="107"/>
                    </a:cxn>
                    <a:cxn ang="0">
                      <a:pos x="42" y="116"/>
                    </a:cxn>
                    <a:cxn ang="0">
                      <a:pos x="43" y="116"/>
                    </a:cxn>
                    <a:cxn ang="0">
                      <a:pos x="43" y="116"/>
                    </a:cxn>
                    <a:cxn ang="0">
                      <a:pos x="83" y="88"/>
                    </a:cxn>
                    <a:cxn ang="0">
                      <a:pos x="77" y="50"/>
                    </a:cxn>
                    <a:cxn ang="0">
                      <a:pos x="63" y="30"/>
                    </a:cxn>
                    <a:cxn ang="0">
                      <a:pos x="70" y="22"/>
                    </a:cxn>
                    <a:cxn ang="0">
                      <a:pos x="72" y="8"/>
                    </a:cxn>
                    <a:cxn ang="0">
                      <a:pos x="60" y="0"/>
                    </a:cxn>
                    <a:cxn ang="0">
                      <a:pos x="59" y="0"/>
                    </a:cxn>
                    <a:cxn ang="0">
                      <a:pos x="49" y="4"/>
                    </a:cxn>
                    <a:cxn ang="0">
                      <a:pos x="41" y="2"/>
                    </a:cxn>
                    <a:cxn ang="0">
                      <a:pos x="34" y="4"/>
                    </a:cxn>
                    <a:cxn ang="0">
                      <a:pos x="27" y="0"/>
                    </a:cxn>
                    <a:cxn ang="0">
                      <a:pos x="24" y="0"/>
                    </a:cxn>
                    <a:cxn ang="0">
                      <a:pos x="24" y="0"/>
                    </a:cxn>
                    <a:cxn ang="0">
                      <a:pos x="12" y="8"/>
                    </a:cxn>
                    <a:cxn ang="0">
                      <a:pos x="14" y="22"/>
                    </a:cxn>
                    <a:cxn ang="0">
                      <a:pos x="21" y="30"/>
                    </a:cxn>
                    <a:cxn ang="0">
                      <a:pos x="4" y="54"/>
                    </a:cxn>
                  </a:cxnLst>
                  <a:rect l="0" t="0" r="r" b="b"/>
                  <a:pathLst>
                    <a:path w="87" h="116">
                      <a:moveTo>
                        <a:pt x="0" y="86"/>
                      </a:moveTo>
                      <a:cubicBezTo>
                        <a:pt x="2" y="95"/>
                        <a:pt x="6" y="102"/>
                        <a:pt x="14" y="107"/>
                      </a:cubicBezTo>
                      <a:cubicBezTo>
                        <a:pt x="21" y="113"/>
                        <a:pt x="31" y="115"/>
                        <a:pt x="42" y="116"/>
                      </a:cubicBezTo>
                      <a:cubicBezTo>
                        <a:pt x="43" y="116"/>
                        <a:pt x="43" y="116"/>
                        <a:pt x="43" y="116"/>
                      </a:cubicBezTo>
                      <a:cubicBezTo>
                        <a:pt x="43" y="116"/>
                        <a:pt x="43" y="116"/>
                        <a:pt x="43" y="116"/>
                      </a:cubicBezTo>
                      <a:cubicBezTo>
                        <a:pt x="72" y="114"/>
                        <a:pt x="81" y="98"/>
                        <a:pt x="83" y="88"/>
                      </a:cubicBezTo>
                      <a:cubicBezTo>
                        <a:pt x="87" y="73"/>
                        <a:pt x="80" y="58"/>
                        <a:pt x="77" y="50"/>
                      </a:cubicBezTo>
                      <a:cubicBezTo>
                        <a:pt x="73" y="42"/>
                        <a:pt x="68" y="36"/>
                        <a:pt x="63" y="30"/>
                      </a:cubicBezTo>
                      <a:cubicBezTo>
                        <a:pt x="70" y="22"/>
                        <a:pt x="70" y="22"/>
                        <a:pt x="70" y="22"/>
                      </a:cubicBezTo>
                      <a:cubicBezTo>
                        <a:pt x="74" y="18"/>
                        <a:pt x="75" y="13"/>
                        <a:pt x="72" y="8"/>
                      </a:cubicBezTo>
                      <a:cubicBezTo>
                        <a:pt x="70" y="3"/>
                        <a:pt x="66" y="0"/>
                        <a:pt x="60" y="0"/>
                      </a:cubicBezTo>
                      <a:cubicBezTo>
                        <a:pt x="60" y="0"/>
                        <a:pt x="59" y="0"/>
                        <a:pt x="59" y="0"/>
                      </a:cubicBezTo>
                      <a:cubicBezTo>
                        <a:pt x="55" y="0"/>
                        <a:pt x="52" y="2"/>
                        <a:pt x="49" y="4"/>
                      </a:cubicBezTo>
                      <a:cubicBezTo>
                        <a:pt x="46" y="3"/>
                        <a:pt x="44" y="2"/>
                        <a:pt x="41" y="2"/>
                      </a:cubicBezTo>
                      <a:cubicBezTo>
                        <a:pt x="39" y="2"/>
                        <a:pt x="36" y="3"/>
                        <a:pt x="34" y="4"/>
                      </a:cubicBezTo>
                      <a:cubicBezTo>
                        <a:pt x="32" y="2"/>
                        <a:pt x="29" y="1"/>
                        <a:pt x="27" y="0"/>
                      </a:cubicBezTo>
                      <a:cubicBezTo>
                        <a:pt x="26" y="0"/>
                        <a:pt x="25" y="0"/>
                        <a:pt x="24" y="0"/>
                      </a:cubicBezTo>
                      <a:cubicBezTo>
                        <a:pt x="24" y="0"/>
                        <a:pt x="24" y="0"/>
                        <a:pt x="24" y="0"/>
                      </a:cubicBezTo>
                      <a:cubicBezTo>
                        <a:pt x="19" y="0"/>
                        <a:pt x="14" y="3"/>
                        <a:pt x="12" y="8"/>
                      </a:cubicBezTo>
                      <a:cubicBezTo>
                        <a:pt x="10" y="13"/>
                        <a:pt x="11" y="18"/>
                        <a:pt x="14" y="22"/>
                      </a:cubicBezTo>
                      <a:cubicBezTo>
                        <a:pt x="21" y="30"/>
                        <a:pt x="21" y="30"/>
                        <a:pt x="21" y="30"/>
                      </a:cubicBezTo>
                      <a:cubicBezTo>
                        <a:pt x="15" y="35"/>
                        <a:pt x="4" y="54"/>
                        <a:pt x="4" y="54"/>
                      </a:cubicBezTo>
                    </a:path>
                  </a:pathLst>
                </a:custGeom>
                <a:noFill/>
                <a:ln w="9525" cap="rnd">
                  <a:solidFill>
                    <a:srgbClr val="4F81BD">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dirty="0">
                    <a:solidFill>
                      <a:sysClr val="windowText" lastClr="000000"/>
                    </a:solidFill>
                    <a:latin typeface="Calibri"/>
                  </a:endParaRPr>
                </a:p>
              </p:txBody>
            </p:sp>
          </p:grpSp>
        </p:grpSp>
      </p:grpSp>
      <p:grpSp>
        <p:nvGrpSpPr>
          <p:cNvPr id="21" name="Group 20"/>
          <p:cNvGrpSpPr/>
          <p:nvPr/>
        </p:nvGrpSpPr>
        <p:grpSpPr>
          <a:xfrm>
            <a:off x="1996797" y="3695782"/>
            <a:ext cx="418533" cy="453232"/>
            <a:chOff x="512644" y="3090936"/>
            <a:chExt cx="580175" cy="580175"/>
          </a:xfrm>
        </p:grpSpPr>
        <p:grpSp>
          <p:nvGrpSpPr>
            <p:cNvPr id="22" name="Group 41"/>
            <p:cNvGrpSpPr/>
            <p:nvPr/>
          </p:nvGrpSpPr>
          <p:grpSpPr>
            <a:xfrm>
              <a:off x="512644" y="3090936"/>
              <a:ext cx="580175" cy="580175"/>
              <a:chOff x="512644" y="3124389"/>
              <a:chExt cx="580175" cy="580175"/>
            </a:xfrm>
          </p:grpSpPr>
          <p:sp>
            <p:nvSpPr>
              <p:cNvPr id="28" name="Teardrop 27"/>
              <p:cNvSpPr/>
              <p:nvPr/>
            </p:nvSpPr>
            <p:spPr bwMode="auto">
              <a:xfrm rot="2700000">
                <a:off x="512644" y="3124389"/>
                <a:ext cx="580175" cy="580175"/>
              </a:xfrm>
              <a:prstGeom prst="teardrop">
                <a:avLst/>
              </a:prstGeom>
              <a:solidFill>
                <a:srgbClr val="B1B3B4">
                  <a:lumMod val="50000"/>
                </a:srgbClr>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600" kern="0" dirty="0">
                  <a:solidFill>
                    <a:srgbClr val="00234B"/>
                  </a:solidFill>
                  <a:latin typeface="Arial"/>
                  <a:cs typeface="Arial" charset="0"/>
                </a:endParaRPr>
              </a:p>
            </p:txBody>
          </p:sp>
          <p:sp>
            <p:nvSpPr>
              <p:cNvPr id="29" name="Teardrop 28"/>
              <p:cNvSpPr/>
              <p:nvPr/>
            </p:nvSpPr>
            <p:spPr bwMode="auto">
              <a:xfrm rot="2700000">
                <a:off x="544916" y="3156661"/>
                <a:ext cx="515631" cy="515631"/>
              </a:xfrm>
              <a:prstGeom prst="teardrop">
                <a:avLst/>
              </a:prstGeom>
              <a:solidFill>
                <a:sysClr val="window" lastClr="FFFFFF">
                  <a:lumMod val="95000"/>
                </a:sys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600" kern="0" dirty="0">
                  <a:solidFill>
                    <a:srgbClr val="00234B"/>
                  </a:solidFill>
                  <a:latin typeface="Arial"/>
                  <a:cs typeface="Arial" charset="0"/>
                </a:endParaRPr>
              </a:p>
            </p:txBody>
          </p:sp>
        </p:grpSp>
        <p:grpSp>
          <p:nvGrpSpPr>
            <p:cNvPr id="23" name="Group 56"/>
            <p:cNvGrpSpPr/>
            <p:nvPr/>
          </p:nvGrpSpPr>
          <p:grpSpPr>
            <a:xfrm>
              <a:off x="669074" y="3189247"/>
              <a:ext cx="278779" cy="374909"/>
              <a:chOff x="5363737" y="4248615"/>
              <a:chExt cx="323385" cy="434897"/>
            </a:xfrm>
          </p:grpSpPr>
          <p:sp>
            <p:nvSpPr>
              <p:cNvPr id="24" name="Rounded Rectangle 23"/>
              <p:cNvSpPr/>
              <p:nvPr/>
            </p:nvSpPr>
            <p:spPr>
              <a:xfrm>
                <a:off x="5363737" y="4248615"/>
                <a:ext cx="323385" cy="434897"/>
              </a:xfrm>
              <a:prstGeom prst="roundRect">
                <a:avLst/>
              </a:prstGeom>
              <a:noFill/>
              <a:ln w="9525" cap="flat" cmpd="sng" algn="ctr">
                <a:solidFill>
                  <a:srgbClr val="4F81BD">
                    <a:lumMod val="50000"/>
                  </a:srgbClr>
                </a:solidFill>
                <a:prstDash val="solid"/>
              </a:ln>
              <a:effectLst/>
            </p:spPr>
            <p:txBody>
              <a:bodyPr lIns="0" tIns="36000" rIns="0" bIns="0" rtlCol="0" anchor="ctr"/>
              <a:lstStyle/>
              <a:p>
                <a:pPr>
                  <a:lnSpc>
                    <a:spcPts val="1000"/>
                  </a:lnSpc>
                  <a:defRPr/>
                </a:pPr>
                <a:r>
                  <a:rPr lang="pt-PT" sz="1400" kern="0" dirty="0">
                    <a:solidFill>
                      <a:srgbClr val="4F81BD">
                        <a:lumMod val="50000"/>
                      </a:srgbClr>
                    </a:solidFill>
                    <a:latin typeface="Calibri"/>
                    <a:sym typeface="Webdings"/>
                  </a:rPr>
                  <a:t></a:t>
                </a:r>
              </a:p>
              <a:p>
                <a:pPr>
                  <a:lnSpc>
                    <a:spcPts val="1000"/>
                  </a:lnSpc>
                  <a:defRPr/>
                </a:pPr>
                <a:r>
                  <a:rPr lang="pt-PT" sz="1400" kern="0" dirty="0">
                    <a:solidFill>
                      <a:srgbClr val="4F81BD">
                        <a:lumMod val="50000"/>
                      </a:srgbClr>
                    </a:solidFill>
                    <a:latin typeface="Calibri"/>
                    <a:sym typeface="Webdings"/>
                  </a:rPr>
                  <a:t></a:t>
                </a:r>
              </a:p>
              <a:p>
                <a:pPr>
                  <a:lnSpc>
                    <a:spcPts val="1000"/>
                  </a:lnSpc>
                  <a:defRPr/>
                </a:pPr>
                <a:r>
                  <a:rPr lang="pt-PT" sz="1400" kern="0" dirty="0">
                    <a:solidFill>
                      <a:srgbClr val="4F81BD">
                        <a:lumMod val="50000"/>
                      </a:srgbClr>
                    </a:solidFill>
                    <a:latin typeface="Calibri"/>
                    <a:sym typeface="Webdings"/>
                  </a:rPr>
                  <a:t></a:t>
                </a:r>
              </a:p>
            </p:txBody>
          </p:sp>
          <p:cxnSp>
            <p:nvCxnSpPr>
              <p:cNvPr id="25" name="Straight Connector 24"/>
              <p:cNvCxnSpPr/>
              <p:nvPr/>
            </p:nvCxnSpPr>
            <p:spPr>
              <a:xfrm>
                <a:off x="5532656" y="4337825"/>
                <a:ext cx="116000" cy="0"/>
              </a:xfrm>
              <a:prstGeom prst="line">
                <a:avLst/>
              </a:prstGeom>
              <a:noFill/>
              <a:ln w="9525" cap="flat" cmpd="sng" algn="ctr">
                <a:solidFill>
                  <a:srgbClr val="4F81BD">
                    <a:lumMod val="50000"/>
                  </a:srgbClr>
                </a:solidFill>
                <a:prstDash val="solid"/>
              </a:ln>
              <a:effectLst/>
            </p:spPr>
          </p:cxnSp>
          <p:cxnSp>
            <p:nvCxnSpPr>
              <p:cNvPr id="26" name="Straight Connector 25"/>
              <p:cNvCxnSpPr/>
              <p:nvPr/>
            </p:nvCxnSpPr>
            <p:spPr>
              <a:xfrm>
                <a:off x="5532656" y="4456772"/>
                <a:ext cx="116000" cy="0"/>
              </a:xfrm>
              <a:prstGeom prst="line">
                <a:avLst/>
              </a:prstGeom>
              <a:noFill/>
              <a:ln w="9525" cap="flat" cmpd="sng" algn="ctr">
                <a:solidFill>
                  <a:srgbClr val="4F81BD">
                    <a:lumMod val="50000"/>
                  </a:srgbClr>
                </a:solidFill>
                <a:prstDash val="solid"/>
              </a:ln>
              <a:effectLst/>
            </p:spPr>
          </p:cxnSp>
          <p:cxnSp>
            <p:nvCxnSpPr>
              <p:cNvPr id="27" name="Straight Connector 26"/>
              <p:cNvCxnSpPr/>
              <p:nvPr/>
            </p:nvCxnSpPr>
            <p:spPr>
              <a:xfrm>
                <a:off x="5532656" y="4575719"/>
                <a:ext cx="116000" cy="0"/>
              </a:xfrm>
              <a:prstGeom prst="line">
                <a:avLst/>
              </a:prstGeom>
              <a:noFill/>
              <a:ln w="9525" cap="flat" cmpd="sng" algn="ctr">
                <a:solidFill>
                  <a:srgbClr val="4F81BD">
                    <a:lumMod val="50000"/>
                  </a:srgbClr>
                </a:solidFill>
                <a:prstDash val="solid"/>
              </a:ln>
              <a:effectLst/>
            </p:spPr>
          </p:cxnSp>
        </p:grpSp>
      </p:grpSp>
      <p:grpSp>
        <p:nvGrpSpPr>
          <p:cNvPr id="30" name="Group 29"/>
          <p:cNvGrpSpPr/>
          <p:nvPr/>
        </p:nvGrpSpPr>
        <p:grpSpPr>
          <a:xfrm>
            <a:off x="1994117" y="4333295"/>
            <a:ext cx="418533" cy="453232"/>
            <a:chOff x="508930" y="3979302"/>
            <a:chExt cx="580175" cy="580175"/>
          </a:xfrm>
        </p:grpSpPr>
        <p:grpSp>
          <p:nvGrpSpPr>
            <p:cNvPr id="31" name="Group 40"/>
            <p:cNvGrpSpPr/>
            <p:nvPr/>
          </p:nvGrpSpPr>
          <p:grpSpPr>
            <a:xfrm>
              <a:off x="508930" y="3979302"/>
              <a:ext cx="580175" cy="580175"/>
              <a:chOff x="508930" y="4046208"/>
              <a:chExt cx="580175" cy="580175"/>
            </a:xfrm>
          </p:grpSpPr>
          <p:sp>
            <p:nvSpPr>
              <p:cNvPr id="33" name="Teardrop 32"/>
              <p:cNvSpPr/>
              <p:nvPr/>
            </p:nvSpPr>
            <p:spPr bwMode="auto">
              <a:xfrm rot="2700000">
                <a:off x="508930" y="4046208"/>
                <a:ext cx="580175" cy="580175"/>
              </a:xfrm>
              <a:prstGeom prst="teardrop">
                <a:avLst/>
              </a:prstGeom>
              <a:solidFill>
                <a:srgbClr val="B1B3B4">
                  <a:lumMod val="50000"/>
                </a:srgbClr>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600" kern="0" dirty="0">
                  <a:solidFill>
                    <a:srgbClr val="00234B"/>
                  </a:solidFill>
                  <a:latin typeface="Arial"/>
                  <a:cs typeface="Arial" charset="0"/>
                </a:endParaRPr>
              </a:p>
            </p:txBody>
          </p:sp>
          <p:sp>
            <p:nvSpPr>
              <p:cNvPr id="34" name="Teardrop 33"/>
              <p:cNvSpPr/>
              <p:nvPr/>
            </p:nvSpPr>
            <p:spPr bwMode="auto">
              <a:xfrm rot="2700000">
                <a:off x="541202" y="4078480"/>
                <a:ext cx="515631" cy="515631"/>
              </a:xfrm>
              <a:prstGeom prst="teardrop">
                <a:avLst/>
              </a:prstGeom>
              <a:solidFill>
                <a:sysClr val="window" lastClr="FFFFFF">
                  <a:lumMod val="95000"/>
                </a:sys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600" kern="0" dirty="0">
                  <a:solidFill>
                    <a:srgbClr val="00234B"/>
                  </a:solidFill>
                  <a:latin typeface="Arial"/>
                  <a:cs typeface="Arial" charset="0"/>
                </a:endParaRPr>
              </a:p>
            </p:txBody>
          </p:sp>
        </p:grpSp>
        <p:sp>
          <p:nvSpPr>
            <p:cNvPr id="32" name="Smiley Face 31"/>
            <p:cNvSpPr/>
            <p:nvPr/>
          </p:nvSpPr>
          <p:spPr>
            <a:xfrm>
              <a:off x="646770" y="4114799"/>
              <a:ext cx="301083" cy="301083"/>
            </a:xfrm>
            <a:prstGeom prst="smileyFace">
              <a:avLst>
                <a:gd name="adj" fmla="val 4653"/>
              </a:avLst>
            </a:prstGeom>
            <a:noFill/>
            <a:ln w="9525" cap="flat" cmpd="sng" algn="ctr">
              <a:solidFill>
                <a:srgbClr val="4F81BD">
                  <a:lumMod val="50000"/>
                </a:srgbClr>
              </a:solidFill>
              <a:prstDash val="solid"/>
            </a:ln>
            <a:effectLst/>
          </p:spPr>
          <p:txBody>
            <a:bodyPr rtlCol="0" anchor="ctr"/>
            <a:lstStyle/>
            <a:p>
              <a:pPr algn="ctr">
                <a:defRPr/>
              </a:pPr>
              <a:endParaRPr lang="pt-PT" kern="0">
                <a:solidFill>
                  <a:sysClr val="window" lastClr="FFFFFF"/>
                </a:solidFill>
                <a:latin typeface="Calibri"/>
              </a:endParaRPr>
            </a:p>
          </p:txBody>
        </p:sp>
      </p:grpSp>
      <p:grpSp>
        <p:nvGrpSpPr>
          <p:cNvPr id="35" name="Group 34"/>
          <p:cNvGrpSpPr/>
          <p:nvPr/>
        </p:nvGrpSpPr>
        <p:grpSpPr>
          <a:xfrm>
            <a:off x="1991438" y="4953000"/>
            <a:ext cx="418533" cy="453232"/>
            <a:chOff x="505216" y="4845366"/>
            <a:chExt cx="580175" cy="580175"/>
          </a:xfrm>
        </p:grpSpPr>
        <p:grpSp>
          <p:nvGrpSpPr>
            <p:cNvPr id="36" name="Group 43"/>
            <p:cNvGrpSpPr/>
            <p:nvPr/>
          </p:nvGrpSpPr>
          <p:grpSpPr>
            <a:xfrm>
              <a:off x="505216" y="4845366"/>
              <a:ext cx="580175" cy="580175"/>
              <a:chOff x="508930" y="4046208"/>
              <a:chExt cx="580175" cy="580175"/>
            </a:xfrm>
          </p:grpSpPr>
          <p:sp>
            <p:nvSpPr>
              <p:cNvPr id="43" name="Teardrop 42"/>
              <p:cNvSpPr/>
              <p:nvPr/>
            </p:nvSpPr>
            <p:spPr bwMode="auto">
              <a:xfrm rot="2700000">
                <a:off x="508930" y="4046208"/>
                <a:ext cx="580175" cy="580175"/>
              </a:xfrm>
              <a:prstGeom prst="teardrop">
                <a:avLst/>
              </a:prstGeom>
              <a:solidFill>
                <a:srgbClr val="B1B3B4">
                  <a:lumMod val="50000"/>
                </a:srgbClr>
              </a:solidFill>
              <a:ln w="63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600" kern="0" dirty="0">
                  <a:solidFill>
                    <a:srgbClr val="00234B"/>
                  </a:solidFill>
                  <a:latin typeface="Arial"/>
                  <a:cs typeface="Arial" charset="0"/>
                </a:endParaRPr>
              </a:p>
            </p:txBody>
          </p:sp>
          <p:sp>
            <p:nvSpPr>
              <p:cNvPr id="44" name="Teardrop 43"/>
              <p:cNvSpPr/>
              <p:nvPr/>
            </p:nvSpPr>
            <p:spPr bwMode="auto">
              <a:xfrm rot="2700000">
                <a:off x="541202" y="4078480"/>
                <a:ext cx="515631" cy="515631"/>
              </a:xfrm>
              <a:prstGeom prst="teardrop">
                <a:avLst/>
              </a:prstGeom>
              <a:solidFill>
                <a:sysClr val="window" lastClr="FFFFFF">
                  <a:lumMod val="95000"/>
                </a:sys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600" kern="0" dirty="0">
                  <a:solidFill>
                    <a:srgbClr val="00234B"/>
                  </a:solidFill>
                  <a:latin typeface="Arial"/>
                  <a:cs typeface="Arial" charset="0"/>
                </a:endParaRPr>
              </a:p>
            </p:txBody>
          </p:sp>
        </p:grpSp>
        <p:grpSp>
          <p:nvGrpSpPr>
            <p:cNvPr id="37" name="Group 71"/>
            <p:cNvGrpSpPr/>
            <p:nvPr/>
          </p:nvGrpSpPr>
          <p:grpSpPr>
            <a:xfrm>
              <a:off x="614558" y="4971384"/>
              <a:ext cx="360000" cy="324000"/>
              <a:chOff x="8196458" y="5385721"/>
              <a:chExt cx="360000" cy="324000"/>
            </a:xfrm>
          </p:grpSpPr>
          <p:cxnSp>
            <p:nvCxnSpPr>
              <p:cNvPr id="38" name="Straight Connector 37"/>
              <p:cNvCxnSpPr/>
              <p:nvPr/>
            </p:nvCxnSpPr>
            <p:spPr>
              <a:xfrm>
                <a:off x="8373569" y="5510403"/>
                <a:ext cx="0" cy="144000"/>
              </a:xfrm>
              <a:prstGeom prst="line">
                <a:avLst/>
              </a:prstGeom>
              <a:noFill/>
              <a:ln w="57150" cap="flat" cmpd="sng" algn="ctr">
                <a:solidFill>
                  <a:srgbClr val="4F81BD">
                    <a:lumMod val="50000"/>
                  </a:srgbClr>
                </a:solidFill>
                <a:prstDash val="solid"/>
              </a:ln>
              <a:effectLst/>
            </p:spPr>
          </p:cxnSp>
          <p:cxnSp>
            <p:nvCxnSpPr>
              <p:cNvPr id="39" name="Straight Connector 38"/>
              <p:cNvCxnSpPr/>
              <p:nvPr/>
            </p:nvCxnSpPr>
            <p:spPr>
              <a:xfrm>
                <a:off x="8453217" y="5438403"/>
                <a:ext cx="0" cy="216000"/>
              </a:xfrm>
              <a:prstGeom prst="line">
                <a:avLst/>
              </a:prstGeom>
              <a:noFill/>
              <a:ln w="57150" cap="flat" cmpd="sng" algn="ctr">
                <a:solidFill>
                  <a:srgbClr val="4F81BD">
                    <a:lumMod val="50000"/>
                  </a:srgbClr>
                </a:solidFill>
                <a:prstDash val="solid"/>
              </a:ln>
              <a:effectLst/>
            </p:spPr>
          </p:cxnSp>
          <p:cxnSp>
            <p:nvCxnSpPr>
              <p:cNvPr id="40" name="Straight Connector 39"/>
              <p:cNvCxnSpPr/>
              <p:nvPr/>
            </p:nvCxnSpPr>
            <p:spPr>
              <a:xfrm>
                <a:off x="8292925" y="5582403"/>
                <a:ext cx="0" cy="72000"/>
              </a:xfrm>
              <a:prstGeom prst="line">
                <a:avLst/>
              </a:prstGeom>
              <a:noFill/>
              <a:ln w="57150" cap="flat" cmpd="sng" algn="ctr">
                <a:solidFill>
                  <a:srgbClr val="4F81BD">
                    <a:lumMod val="50000"/>
                  </a:srgbClr>
                </a:solidFill>
                <a:prstDash val="solid"/>
              </a:ln>
              <a:effectLst/>
            </p:spPr>
          </p:cxnSp>
          <p:sp>
            <p:nvSpPr>
              <p:cNvPr id="41" name="Rectangle 40"/>
              <p:cNvSpPr/>
              <p:nvPr/>
            </p:nvSpPr>
            <p:spPr>
              <a:xfrm>
                <a:off x="8231604" y="5411795"/>
                <a:ext cx="288000" cy="271333"/>
              </a:xfrm>
              <a:prstGeom prst="rect">
                <a:avLst/>
              </a:prstGeom>
              <a:noFill/>
              <a:ln w="12700" cap="flat" cmpd="sng" algn="ctr">
                <a:solidFill>
                  <a:srgbClr val="4F81BD">
                    <a:shade val="50000"/>
                  </a:srgbClr>
                </a:solidFill>
                <a:prstDash val="solid"/>
              </a:ln>
              <a:effectLst/>
            </p:spPr>
            <p:txBody>
              <a:bodyPr rtlCol="0" anchor="ctr"/>
              <a:lstStyle/>
              <a:p>
                <a:pPr algn="ctr">
                  <a:defRPr/>
                </a:pPr>
                <a:endParaRPr lang="pt-PT" kern="0">
                  <a:solidFill>
                    <a:sysClr val="window" lastClr="FFFFFF"/>
                  </a:solidFill>
                  <a:latin typeface="Calibri"/>
                </a:endParaRPr>
              </a:p>
            </p:txBody>
          </p:sp>
          <p:sp>
            <p:nvSpPr>
              <p:cNvPr id="42" name="Rounded Rectangle 41"/>
              <p:cNvSpPr/>
              <p:nvPr/>
            </p:nvSpPr>
            <p:spPr>
              <a:xfrm>
                <a:off x="8196458" y="5385721"/>
                <a:ext cx="360000" cy="324000"/>
              </a:xfrm>
              <a:prstGeom prst="roundRect">
                <a:avLst>
                  <a:gd name="adj" fmla="val 13727"/>
                </a:avLst>
              </a:prstGeom>
              <a:noFill/>
              <a:ln w="9525" cap="flat" cmpd="sng" algn="ctr">
                <a:solidFill>
                  <a:srgbClr val="4F81BD">
                    <a:shade val="50000"/>
                  </a:srgbClr>
                </a:solidFill>
                <a:prstDash val="solid"/>
              </a:ln>
              <a:effectLst/>
            </p:spPr>
            <p:txBody>
              <a:bodyPr rtlCol="0" anchor="ctr"/>
              <a:lstStyle/>
              <a:p>
                <a:pPr algn="ctr">
                  <a:defRPr/>
                </a:pPr>
                <a:endParaRPr lang="pt-PT" kern="0">
                  <a:solidFill>
                    <a:sysClr val="window" lastClr="FFFFFF"/>
                  </a:solidFill>
                  <a:latin typeface="Calibri"/>
                </a:endParaRPr>
              </a:p>
            </p:txBody>
          </p:sp>
        </p:grpSp>
      </p:grpSp>
      <p:sp>
        <p:nvSpPr>
          <p:cNvPr id="45" name="Content Placeholder 4"/>
          <p:cNvSpPr txBox="1">
            <a:spLocks/>
          </p:cNvSpPr>
          <p:nvPr/>
        </p:nvSpPr>
        <p:spPr>
          <a:xfrm>
            <a:off x="2639521" y="2864924"/>
            <a:ext cx="4824671" cy="689397"/>
          </a:xfrm>
          <a:prstGeom prst="rect">
            <a:avLst/>
          </a:prstGeom>
          <a:solidFill>
            <a:schemeClr val="accent2">
              <a:lumMod val="60000"/>
              <a:lumOff val="40000"/>
              <a:alpha val="62000"/>
            </a:schemeClr>
          </a:solidFill>
        </p:spPr>
        <p:txBody>
          <a:bodyPr vert="horz" lIns="0" tIns="33059" rIns="33059" bIns="33059" rtlCol="0">
            <a:noAutofit/>
          </a:bodyPr>
          <a:lstStyle/>
          <a:p>
            <a:pPr defTabSz="914342">
              <a:spcAft>
                <a:spcPts val="600"/>
              </a:spcAft>
              <a:buClr>
                <a:schemeClr val="accent5"/>
              </a:buClr>
            </a:pPr>
            <a:r>
              <a:rPr lang="en-US" sz="1400" dirty="0"/>
              <a:t>Optimal End-to-End </a:t>
            </a:r>
            <a:r>
              <a:rPr lang="en-US" sz="1400" b="1" dirty="0"/>
              <a:t>Contribution*</a:t>
            </a:r>
            <a:r>
              <a:rPr lang="en-US" sz="1400" dirty="0"/>
              <a:t> for Capgemini aiming for the generation of a positive </a:t>
            </a:r>
            <a:r>
              <a:rPr lang="en-US" sz="1400" b="1" dirty="0"/>
              <a:t>Delivery Value Improvement**</a:t>
            </a:r>
          </a:p>
        </p:txBody>
      </p:sp>
      <p:sp>
        <p:nvSpPr>
          <p:cNvPr id="46" name="Content Placeholder 4"/>
          <p:cNvSpPr txBox="1">
            <a:spLocks/>
          </p:cNvSpPr>
          <p:nvPr/>
        </p:nvSpPr>
        <p:spPr>
          <a:xfrm>
            <a:off x="2639520" y="3719013"/>
            <a:ext cx="4538450" cy="406771"/>
          </a:xfrm>
          <a:prstGeom prst="rect">
            <a:avLst/>
          </a:prstGeom>
          <a:solidFill>
            <a:schemeClr val="accent2">
              <a:lumMod val="60000"/>
              <a:lumOff val="40000"/>
              <a:alpha val="62000"/>
            </a:schemeClr>
          </a:solidFill>
        </p:spPr>
        <p:txBody>
          <a:bodyPr vert="horz" lIns="0" tIns="33059" rIns="33059" bIns="33059" rtlCol="0" anchor="ctr">
            <a:noAutofit/>
          </a:bodyPr>
          <a:lstStyle/>
          <a:p>
            <a:pPr defTabSz="914342">
              <a:spcAft>
                <a:spcPts val="600"/>
              </a:spcAft>
              <a:buClr>
                <a:schemeClr val="accent5"/>
              </a:buClr>
            </a:pPr>
            <a:r>
              <a:rPr lang="en-US" sz="1400" dirty="0"/>
              <a:t>Delivery of our contractual obligations as agreed with the client</a:t>
            </a:r>
          </a:p>
        </p:txBody>
      </p:sp>
      <p:sp>
        <p:nvSpPr>
          <p:cNvPr id="47" name="Content Placeholder 4"/>
          <p:cNvSpPr txBox="1">
            <a:spLocks/>
          </p:cNvSpPr>
          <p:nvPr/>
        </p:nvSpPr>
        <p:spPr>
          <a:xfrm>
            <a:off x="2639521" y="4346607"/>
            <a:ext cx="3913302" cy="426613"/>
          </a:xfrm>
          <a:prstGeom prst="rect">
            <a:avLst/>
          </a:prstGeom>
          <a:solidFill>
            <a:schemeClr val="accent2">
              <a:lumMod val="60000"/>
              <a:lumOff val="40000"/>
              <a:alpha val="62000"/>
            </a:schemeClr>
          </a:solidFill>
        </p:spPr>
        <p:txBody>
          <a:bodyPr vert="horz" lIns="0" tIns="33059" rIns="33059" bIns="33059" rtlCol="0" anchor="ctr">
            <a:noAutofit/>
          </a:bodyPr>
          <a:lstStyle/>
          <a:p>
            <a:pPr defTabSz="914342">
              <a:spcAft>
                <a:spcPts val="600"/>
              </a:spcAft>
              <a:buClr>
                <a:schemeClr val="accent5"/>
              </a:buClr>
            </a:pPr>
            <a:r>
              <a:rPr lang="en-US" sz="1400" dirty="0"/>
              <a:t>Client satisfaction</a:t>
            </a:r>
          </a:p>
        </p:txBody>
      </p:sp>
      <p:sp>
        <p:nvSpPr>
          <p:cNvPr id="48" name="Content Placeholder 4"/>
          <p:cNvSpPr txBox="1">
            <a:spLocks/>
          </p:cNvSpPr>
          <p:nvPr/>
        </p:nvSpPr>
        <p:spPr>
          <a:xfrm>
            <a:off x="2649716" y="4972411"/>
            <a:ext cx="3913302" cy="367086"/>
          </a:xfrm>
          <a:prstGeom prst="rect">
            <a:avLst/>
          </a:prstGeom>
          <a:solidFill>
            <a:schemeClr val="accent2">
              <a:lumMod val="60000"/>
              <a:lumOff val="40000"/>
              <a:alpha val="62000"/>
            </a:schemeClr>
          </a:solidFill>
        </p:spPr>
        <p:txBody>
          <a:bodyPr vert="horz" lIns="0" tIns="33059" rIns="33059" bIns="33059" rtlCol="0" anchor="ctr">
            <a:noAutofit/>
          </a:bodyPr>
          <a:lstStyle/>
          <a:p>
            <a:pPr defTabSz="914342">
              <a:spcAft>
                <a:spcPts val="600"/>
              </a:spcAft>
              <a:buClr>
                <a:schemeClr val="accent5"/>
              </a:buClr>
            </a:pPr>
            <a:r>
              <a:rPr lang="en-US" sz="1400" dirty="0"/>
              <a:t>Generate add-on sales</a:t>
            </a:r>
          </a:p>
        </p:txBody>
      </p:sp>
      <p:sp>
        <p:nvSpPr>
          <p:cNvPr id="51" name="Content Placeholder 4"/>
          <p:cNvSpPr txBox="1">
            <a:spLocks/>
          </p:cNvSpPr>
          <p:nvPr/>
        </p:nvSpPr>
        <p:spPr>
          <a:xfrm>
            <a:off x="5540617" y="188553"/>
            <a:ext cx="5547385" cy="406771"/>
          </a:xfrm>
          <a:prstGeom prst="rect">
            <a:avLst/>
          </a:prstGeom>
        </p:spPr>
        <p:txBody>
          <a:bodyPr vert="horz" lIns="0" tIns="33059" rIns="33059" bIns="33059" rtlCol="0" anchor="ctr">
            <a:noAutofit/>
          </a:bodyPr>
          <a:lstStyle/>
          <a:p>
            <a:pPr marL="171450" indent="-171450" defTabSz="914342">
              <a:spcAft>
                <a:spcPts val="600"/>
              </a:spcAft>
              <a:buClr>
                <a:schemeClr val="accent5"/>
              </a:buClr>
              <a:buFont typeface="Arial" charset="0"/>
              <a:buChar char="•"/>
            </a:pPr>
            <a:r>
              <a:rPr lang="en-US" sz="1100" i="1" dirty="0">
                <a:solidFill>
                  <a:srgbClr val="FF0000"/>
                </a:solidFill>
              </a:rPr>
              <a:t>Difference between the revenue invoiced and paid by the client and the total costs to deliver.</a:t>
            </a:r>
          </a:p>
          <a:p>
            <a:pPr marL="171450" indent="-171450" defTabSz="914342">
              <a:spcAft>
                <a:spcPts val="600"/>
              </a:spcAft>
              <a:buClr>
                <a:schemeClr val="accent5"/>
              </a:buClr>
              <a:buFont typeface="Arial" charset="0"/>
              <a:buChar char="•"/>
            </a:pPr>
            <a:r>
              <a:rPr lang="en-US" sz="1100" b="1" i="1" dirty="0">
                <a:solidFill>
                  <a:srgbClr val="FF0000"/>
                </a:solidFill>
              </a:rPr>
              <a:t>** DVI:</a:t>
            </a:r>
            <a:r>
              <a:rPr lang="en-US" sz="1100" i="1" dirty="0">
                <a:solidFill>
                  <a:srgbClr val="FF0000"/>
                </a:solidFill>
              </a:rPr>
              <a:t> difference between delivered contribution and budgeted </a:t>
            </a:r>
            <a:r>
              <a:rPr lang="en-US" sz="1100" dirty="0">
                <a:solidFill>
                  <a:srgbClr val="FF0000"/>
                </a:solidFill>
              </a:rPr>
              <a:t>contribution</a:t>
            </a:r>
          </a:p>
        </p:txBody>
      </p:sp>
    </p:spTree>
    <p:extLst>
      <p:ext uri="{BB962C8B-B14F-4D97-AF65-F5344CB8AC3E}">
        <p14:creationId xmlns:p14="http://schemas.microsoft.com/office/powerpoint/2010/main" val="1081639892"/>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
            </a:r>
          </a:p>
        </p:txBody>
      </p:sp>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025" y="890648"/>
            <a:ext cx="4022567" cy="52815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1559370" y="914400"/>
            <a:ext cx="5585106" cy="5353049"/>
            <a:chOff x="1559370" y="1504953"/>
            <a:chExt cx="5585106" cy="4762496"/>
          </a:xfrm>
        </p:grpSpPr>
        <p:sp>
          <p:nvSpPr>
            <p:cNvPr id="6" name="Rounded Rectangle 5"/>
            <p:cNvSpPr/>
            <p:nvPr/>
          </p:nvSpPr>
          <p:spPr bwMode="auto">
            <a:xfrm>
              <a:off x="2058640" y="1504953"/>
              <a:ext cx="5037411" cy="1422047"/>
            </a:xfrm>
            <a:prstGeom prst="roundRect">
              <a:avLst>
                <a:gd name="adj" fmla="val 7543"/>
              </a:avLst>
            </a:prstGeom>
            <a:solidFill>
              <a:schemeClr val="bg1">
                <a:alpha val="50000"/>
              </a:schemeClr>
            </a:solidFill>
            <a:ln w="6350" cap="flat" cmpd="sng" algn="ctr">
              <a:solidFill>
                <a:schemeClr val="accent3"/>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cs typeface="Arial" charset="0"/>
              </a:endParaRPr>
            </a:p>
          </p:txBody>
        </p:sp>
        <p:sp>
          <p:nvSpPr>
            <p:cNvPr id="7" name="Rounded Rectangle 6"/>
            <p:cNvSpPr/>
            <p:nvPr/>
          </p:nvSpPr>
          <p:spPr bwMode="auto">
            <a:xfrm>
              <a:off x="2058640" y="3117366"/>
              <a:ext cx="5037411" cy="1537670"/>
            </a:xfrm>
            <a:prstGeom prst="roundRect">
              <a:avLst>
                <a:gd name="adj" fmla="val 6889"/>
              </a:avLst>
            </a:prstGeom>
            <a:solidFill>
              <a:schemeClr val="bg1">
                <a:alpha val="50000"/>
              </a:schemeClr>
            </a:solidFill>
            <a:ln w="6350" cap="flat" cmpd="sng" algn="ctr">
              <a:solidFill>
                <a:schemeClr val="accent6">
                  <a:lumMod val="75000"/>
                </a:schemeClr>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cs typeface="Arial" charset="0"/>
              </a:endParaRPr>
            </a:p>
          </p:txBody>
        </p:sp>
        <p:sp>
          <p:nvSpPr>
            <p:cNvPr id="8" name="Rounded Rectangle 7"/>
            <p:cNvSpPr/>
            <p:nvPr/>
          </p:nvSpPr>
          <p:spPr bwMode="auto">
            <a:xfrm>
              <a:off x="2058640" y="4729779"/>
              <a:ext cx="5037411" cy="1537670"/>
            </a:xfrm>
            <a:prstGeom prst="roundRect">
              <a:avLst>
                <a:gd name="adj" fmla="val 6889"/>
              </a:avLst>
            </a:prstGeom>
            <a:solidFill>
              <a:schemeClr val="bg1">
                <a:alpha val="50000"/>
              </a:schemeClr>
            </a:solidFill>
            <a:ln w="6350" cap="flat" cmpd="sng" algn="ctr">
              <a:solidFill>
                <a:schemeClr val="accent2"/>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cs typeface="Arial" charset="0"/>
              </a:endParaRPr>
            </a:p>
          </p:txBody>
        </p:sp>
        <p:grpSp>
          <p:nvGrpSpPr>
            <p:cNvPr id="9" name="Group 8"/>
            <p:cNvGrpSpPr/>
            <p:nvPr/>
          </p:nvGrpSpPr>
          <p:grpSpPr>
            <a:xfrm>
              <a:off x="1559370" y="1641109"/>
              <a:ext cx="1000456" cy="1000472"/>
              <a:chOff x="3974587" y="1773549"/>
              <a:chExt cx="1000456" cy="1000472"/>
            </a:xfrm>
          </p:grpSpPr>
          <p:sp>
            <p:nvSpPr>
              <p:cNvPr id="10" name="Oval 9"/>
              <p:cNvSpPr/>
              <p:nvPr/>
            </p:nvSpPr>
            <p:spPr>
              <a:xfrm>
                <a:off x="3974587" y="1773549"/>
                <a:ext cx="1000456" cy="10004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sp>
            <p:nvSpPr>
              <p:cNvPr id="11" name="Oval 10"/>
              <p:cNvSpPr/>
              <p:nvPr/>
            </p:nvSpPr>
            <p:spPr>
              <a:xfrm>
                <a:off x="4060391" y="1857701"/>
                <a:ext cx="828849" cy="83216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grpSp>
            <p:nvGrpSpPr>
              <p:cNvPr id="12" name="Group 129"/>
              <p:cNvGrpSpPr/>
              <p:nvPr/>
            </p:nvGrpSpPr>
            <p:grpSpPr>
              <a:xfrm>
                <a:off x="4214138" y="2037452"/>
                <a:ext cx="521356" cy="472667"/>
                <a:chOff x="-742950" y="2239963"/>
                <a:chExt cx="735012" cy="801688"/>
              </a:xfrm>
            </p:grpSpPr>
            <p:sp>
              <p:nvSpPr>
                <p:cNvPr id="13" name="Freeform 36"/>
                <p:cNvSpPr>
                  <a:spLocks/>
                </p:cNvSpPr>
                <p:nvPr/>
              </p:nvSpPr>
              <p:spPr bwMode="auto">
                <a:xfrm>
                  <a:off x="-742950" y="2416176"/>
                  <a:ext cx="649288" cy="625475"/>
                </a:xfrm>
                <a:custGeom>
                  <a:avLst/>
                  <a:gdLst/>
                  <a:ahLst/>
                  <a:cxnLst>
                    <a:cxn ang="0">
                      <a:pos x="79" y="167"/>
                    </a:cxn>
                    <a:cxn ang="0">
                      <a:pos x="90" y="158"/>
                    </a:cxn>
                    <a:cxn ang="0">
                      <a:pos x="99" y="107"/>
                    </a:cxn>
                    <a:cxn ang="0">
                      <a:pos x="101" y="134"/>
                    </a:cxn>
                    <a:cxn ang="0">
                      <a:pos x="104" y="165"/>
                    </a:cxn>
                    <a:cxn ang="0">
                      <a:pos x="115" y="165"/>
                    </a:cxn>
                    <a:cxn ang="0">
                      <a:pos x="110" y="104"/>
                    </a:cxn>
                    <a:cxn ang="0">
                      <a:pos x="149" y="104"/>
                    </a:cxn>
                    <a:cxn ang="0">
                      <a:pos x="158" y="100"/>
                    </a:cxn>
                    <a:cxn ang="0">
                      <a:pos x="169" y="82"/>
                    </a:cxn>
                    <a:cxn ang="0">
                      <a:pos x="169" y="23"/>
                    </a:cxn>
                    <a:cxn ang="0">
                      <a:pos x="142" y="4"/>
                    </a:cxn>
                    <a:cxn ang="0">
                      <a:pos x="130" y="25"/>
                    </a:cxn>
                    <a:cxn ang="0">
                      <a:pos x="131" y="24"/>
                    </a:cxn>
                    <a:cxn ang="0">
                      <a:pos x="142" y="16"/>
                    </a:cxn>
                    <a:cxn ang="0">
                      <a:pos x="142" y="16"/>
                    </a:cxn>
                    <a:cxn ang="0">
                      <a:pos x="142" y="16"/>
                    </a:cxn>
                    <a:cxn ang="0">
                      <a:pos x="142" y="16"/>
                    </a:cxn>
                    <a:cxn ang="0">
                      <a:pos x="153" y="14"/>
                    </a:cxn>
                    <a:cxn ang="0">
                      <a:pos x="155" y="25"/>
                    </a:cxn>
                    <a:cxn ang="0">
                      <a:pos x="141" y="37"/>
                    </a:cxn>
                    <a:cxn ang="0">
                      <a:pos x="132" y="41"/>
                    </a:cxn>
                    <a:cxn ang="0">
                      <a:pos x="130" y="74"/>
                    </a:cxn>
                    <a:cxn ang="0">
                      <a:pos x="130" y="83"/>
                    </a:cxn>
                    <a:cxn ang="0">
                      <a:pos x="107" y="83"/>
                    </a:cxn>
                    <a:cxn ang="0">
                      <a:pos x="105" y="77"/>
                    </a:cxn>
                    <a:cxn ang="0">
                      <a:pos x="109" y="77"/>
                    </a:cxn>
                    <a:cxn ang="0">
                      <a:pos x="112" y="74"/>
                    </a:cxn>
                    <a:cxn ang="0">
                      <a:pos x="112" y="65"/>
                    </a:cxn>
                    <a:cxn ang="0">
                      <a:pos x="109" y="61"/>
                    </a:cxn>
                    <a:cxn ang="0">
                      <a:pos x="6" y="61"/>
                    </a:cxn>
                    <a:cxn ang="0">
                      <a:pos x="3" y="65"/>
                    </a:cxn>
                    <a:cxn ang="0">
                      <a:pos x="3" y="74"/>
                    </a:cxn>
                    <a:cxn ang="0">
                      <a:pos x="6" y="77"/>
                    </a:cxn>
                    <a:cxn ang="0">
                      <a:pos x="9" y="77"/>
                    </a:cxn>
                    <a:cxn ang="0">
                      <a:pos x="7" y="86"/>
                    </a:cxn>
                    <a:cxn ang="0">
                      <a:pos x="0" y="165"/>
                    </a:cxn>
                    <a:cxn ang="0">
                      <a:pos x="11" y="165"/>
                    </a:cxn>
                    <a:cxn ang="0">
                      <a:pos x="13" y="134"/>
                    </a:cxn>
                    <a:cxn ang="0">
                      <a:pos x="18" y="87"/>
                    </a:cxn>
                    <a:cxn ang="0">
                      <a:pos x="20" y="81"/>
                    </a:cxn>
                    <a:cxn ang="0">
                      <a:pos x="26" y="77"/>
                    </a:cxn>
                    <a:cxn ang="0">
                      <a:pos x="89" y="77"/>
                    </a:cxn>
                    <a:cxn ang="0">
                      <a:pos x="95" y="81"/>
                    </a:cxn>
                    <a:cxn ang="0">
                      <a:pos x="96" y="83"/>
                    </a:cxn>
                    <a:cxn ang="0">
                      <a:pos x="91" y="83"/>
                    </a:cxn>
                    <a:cxn ang="0">
                      <a:pos x="80" y="91"/>
                    </a:cxn>
                    <a:cxn ang="0">
                      <a:pos x="68" y="154"/>
                    </a:cxn>
                  </a:cxnLst>
                  <a:rect l="0" t="0" r="r" b="b"/>
                  <a:pathLst>
                    <a:path w="173" h="167">
                      <a:moveTo>
                        <a:pt x="79" y="167"/>
                      </a:moveTo>
                      <a:cubicBezTo>
                        <a:pt x="84" y="167"/>
                        <a:pt x="89" y="163"/>
                        <a:pt x="90" y="158"/>
                      </a:cubicBezTo>
                      <a:cubicBezTo>
                        <a:pt x="99" y="107"/>
                        <a:pt x="99" y="107"/>
                        <a:pt x="99" y="107"/>
                      </a:cubicBezTo>
                      <a:cubicBezTo>
                        <a:pt x="100" y="115"/>
                        <a:pt x="101" y="124"/>
                        <a:pt x="101" y="134"/>
                      </a:cubicBezTo>
                      <a:cubicBezTo>
                        <a:pt x="102" y="147"/>
                        <a:pt x="103" y="159"/>
                        <a:pt x="104" y="165"/>
                      </a:cubicBezTo>
                      <a:cubicBezTo>
                        <a:pt x="115" y="165"/>
                        <a:pt x="115" y="165"/>
                        <a:pt x="115" y="165"/>
                      </a:cubicBezTo>
                      <a:cubicBezTo>
                        <a:pt x="114" y="155"/>
                        <a:pt x="112" y="126"/>
                        <a:pt x="110" y="104"/>
                      </a:cubicBezTo>
                      <a:cubicBezTo>
                        <a:pt x="149" y="104"/>
                        <a:pt x="149" y="104"/>
                        <a:pt x="149" y="104"/>
                      </a:cubicBezTo>
                      <a:cubicBezTo>
                        <a:pt x="153" y="104"/>
                        <a:pt x="156" y="102"/>
                        <a:pt x="158" y="100"/>
                      </a:cubicBezTo>
                      <a:cubicBezTo>
                        <a:pt x="163" y="96"/>
                        <a:pt x="167" y="90"/>
                        <a:pt x="169" y="82"/>
                      </a:cubicBezTo>
                      <a:cubicBezTo>
                        <a:pt x="173" y="63"/>
                        <a:pt x="173" y="43"/>
                        <a:pt x="169" y="23"/>
                      </a:cubicBezTo>
                      <a:cubicBezTo>
                        <a:pt x="166" y="8"/>
                        <a:pt x="152" y="0"/>
                        <a:pt x="142" y="4"/>
                      </a:cubicBezTo>
                      <a:cubicBezTo>
                        <a:pt x="135" y="8"/>
                        <a:pt x="130" y="16"/>
                        <a:pt x="130" y="25"/>
                      </a:cubicBezTo>
                      <a:cubicBezTo>
                        <a:pt x="130" y="25"/>
                        <a:pt x="131" y="24"/>
                        <a:pt x="131" y="24"/>
                      </a:cubicBezTo>
                      <a:cubicBezTo>
                        <a:pt x="138" y="20"/>
                        <a:pt x="142" y="17"/>
                        <a:pt x="142" y="16"/>
                      </a:cubicBezTo>
                      <a:cubicBezTo>
                        <a:pt x="142" y="16"/>
                        <a:pt x="142" y="16"/>
                        <a:pt x="142" y="16"/>
                      </a:cubicBezTo>
                      <a:cubicBezTo>
                        <a:pt x="142" y="16"/>
                        <a:pt x="142" y="16"/>
                        <a:pt x="142" y="16"/>
                      </a:cubicBezTo>
                      <a:cubicBezTo>
                        <a:pt x="142" y="16"/>
                        <a:pt x="142" y="16"/>
                        <a:pt x="142" y="16"/>
                      </a:cubicBezTo>
                      <a:cubicBezTo>
                        <a:pt x="145" y="12"/>
                        <a:pt x="150" y="11"/>
                        <a:pt x="153" y="14"/>
                      </a:cubicBezTo>
                      <a:cubicBezTo>
                        <a:pt x="157" y="16"/>
                        <a:pt x="158" y="21"/>
                        <a:pt x="155" y="25"/>
                      </a:cubicBezTo>
                      <a:cubicBezTo>
                        <a:pt x="155" y="26"/>
                        <a:pt x="151" y="31"/>
                        <a:pt x="141" y="37"/>
                      </a:cubicBezTo>
                      <a:cubicBezTo>
                        <a:pt x="138" y="38"/>
                        <a:pt x="135" y="40"/>
                        <a:pt x="132" y="41"/>
                      </a:cubicBezTo>
                      <a:cubicBezTo>
                        <a:pt x="133" y="52"/>
                        <a:pt x="133" y="63"/>
                        <a:pt x="130" y="74"/>
                      </a:cubicBezTo>
                      <a:cubicBezTo>
                        <a:pt x="130" y="77"/>
                        <a:pt x="130" y="80"/>
                        <a:pt x="130" y="83"/>
                      </a:cubicBezTo>
                      <a:cubicBezTo>
                        <a:pt x="107" y="83"/>
                        <a:pt x="107" y="83"/>
                        <a:pt x="107" y="83"/>
                      </a:cubicBezTo>
                      <a:cubicBezTo>
                        <a:pt x="107" y="81"/>
                        <a:pt x="106" y="79"/>
                        <a:pt x="105" y="77"/>
                      </a:cubicBezTo>
                      <a:cubicBezTo>
                        <a:pt x="109" y="77"/>
                        <a:pt x="109" y="77"/>
                        <a:pt x="109" y="77"/>
                      </a:cubicBezTo>
                      <a:cubicBezTo>
                        <a:pt x="111" y="77"/>
                        <a:pt x="112" y="76"/>
                        <a:pt x="112" y="74"/>
                      </a:cubicBezTo>
                      <a:cubicBezTo>
                        <a:pt x="112" y="65"/>
                        <a:pt x="112" y="65"/>
                        <a:pt x="112" y="65"/>
                      </a:cubicBezTo>
                      <a:cubicBezTo>
                        <a:pt x="112" y="63"/>
                        <a:pt x="111" y="61"/>
                        <a:pt x="109" y="61"/>
                      </a:cubicBezTo>
                      <a:cubicBezTo>
                        <a:pt x="6" y="61"/>
                        <a:pt x="6" y="61"/>
                        <a:pt x="6" y="61"/>
                      </a:cubicBezTo>
                      <a:cubicBezTo>
                        <a:pt x="4" y="61"/>
                        <a:pt x="3" y="63"/>
                        <a:pt x="3" y="65"/>
                      </a:cubicBezTo>
                      <a:cubicBezTo>
                        <a:pt x="3" y="74"/>
                        <a:pt x="3" y="74"/>
                        <a:pt x="3" y="74"/>
                      </a:cubicBezTo>
                      <a:cubicBezTo>
                        <a:pt x="3" y="76"/>
                        <a:pt x="4" y="77"/>
                        <a:pt x="6" y="77"/>
                      </a:cubicBezTo>
                      <a:cubicBezTo>
                        <a:pt x="9" y="77"/>
                        <a:pt x="9" y="77"/>
                        <a:pt x="9" y="77"/>
                      </a:cubicBezTo>
                      <a:cubicBezTo>
                        <a:pt x="8" y="80"/>
                        <a:pt x="7" y="83"/>
                        <a:pt x="7" y="86"/>
                      </a:cubicBezTo>
                      <a:cubicBezTo>
                        <a:pt x="5" y="104"/>
                        <a:pt x="1" y="152"/>
                        <a:pt x="0" y="165"/>
                      </a:cubicBezTo>
                      <a:cubicBezTo>
                        <a:pt x="11" y="165"/>
                        <a:pt x="11" y="165"/>
                        <a:pt x="11" y="165"/>
                      </a:cubicBezTo>
                      <a:cubicBezTo>
                        <a:pt x="11" y="159"/>
                        <a:pt x="12" y="147"/>
                        <a:pt x="13" y="134"/>
                      </a:cubicBezTo>
                      <a:cubicBezTo>
                        <a:pt x="15" y="115"/>
                        <a:pt x="17" y="97"/>
                        <a:pt x="18" y="87"/>
                      </a:cubicBezTo>
                      <a:cubicBezTo>
                        <a:pt x="18" y="84"/>
                        <a:pt x="19" y="83"/>
                        <a:pt x="20" y="81"/>
                      </a:cubicBezTo>
                      <a:cubicBezTo>
                        <a:pt x="21" y="80"/>
                        <a:pt x="23" y="78"/>
                        <a:pt x="26" y="77"/>
                      </a:cubicBezTo>
                      <a:cubicBezTo>
                        <a:pt x="89" y="77"/>
                        <a:pt x="89" y="77"/>
                        <a:pt x="89" y="77"/>
                      </a:cubicBezTo>
                      <a:cubicBezTo>
                        <a:pt x="91" y="78"/>
                        <a:pt x="94" y="80"/>
                        <a:pt x="95" y="81"/>
                      </a:cubicBezTo>
                      <a:cubicBezTo>
                        <a:pt x="95" y="82"/>
                        <a:pt x="95" y="82"/>
                        <a:pt x="96" y="83"/>
                      </a:cubicBezTo>
                      <a:cubicBezTo>
                        <a:pt x="91" y="83"/>
                        <a:pt x="91" y="83"/>
                        <a:pt x="91" y="83"/>
                      </a:cubicBezTo>
                      <a:cubicBezTo>
                        <a:pt x="85" y="83"/>
                        <a:pt x="81" y="86"/>
                        <a:pt x="80" y="91"/>
                      </a:cubicBezTo>
                      <a:cubicBezTo>
                        <a:pt x="68" y="154"/>
                        <a:pt x="68" y="154"/>
                        <a:pt x="68" y="154"/>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4" name="Freeform 37"/>
                <p:cNvSpPr>
                  <a:spLocks/>
                </p:cNvSpPr>
                <p:nvPr/>
              </p:nvSpPr>
              <p:spPr bwMode="auto">
                <a:xfrm>
                  <a:off x="-668338" y="2378076"/>
                  <a:ext cx="304800" cy="258763"/>
                </a:xfrm>
                <a:custGeom>
                  <a:avLst/>
                  <a:gdLst/>
                  <a:ahLst/>
                  <a:cxnLst>
                    <a:cxn ang="0">
                      <a:pos x="17" y="69"/>
                    </a:cxn>
                    <a:cxn ang="0">
                      <a:pos x="79" y="69"/>
                    </a:cxn>
                    <a:cxn ang="0">
                      <a:pos x="81" y="67"/>
                    </a:cxn>
                    <a:cxn ang="0">
                      <a:pos x="81" y="63"/>
                    </a:cxn>
                    <a:cxn ang="0">
                      <a:pos x="79" y="61"/>
                    </a:cxn>
                    <a:cxn ang="0">
                      <a:pos x="28" y="61"/>
                    </a:cxn>
                    <a:cxn ang="0">
                      <a:pos x="28" y="61"/>
                    </a:cxn>
                    <a:cxn ang="0">
                      <a:pos x="8" y="2"/>
                    </a:cxn>
                    <a:cxn ang="0">
                      <a:pos x="5" y="0"/>
                    </a:cxn>
                    <a:cxn ang="0">
                      <a:pos x="1" y="1"/>
                    </a:cxn>
                    <a:cxn ang="0">
                      <a:pos x="0" y="4"/>
                    </a:cxn>
                    <a:cxn ang="0">
                      <a:pos x="19" y="61"/>
                    </a:cxn>
                    <a:cxn ang="0">
                      <a:pos x="17" y="61"/>
                    </a:cxn>
                  </a:cxnLst>
                  <a:rect l="0" t="0" r="r" b="b"/>
                  <a:pathLst>
                    <a:path w="81" h="69">
                      <a:moveTo>
                        <a:pt x="17" y="69"/>
                      </a:moveTo>
                      <a:cubicBezTo>
                        <a:pt x="79" y="69"/>
                        <a:pt x="79" y="69"/>
                        <a:pt x="79" y="69"/>
                      </a:cubicBezTo>
                      <a:cubicBezTo>
                        <a:pt x="80" y="69"/>
                        <a:pt x="81" y="68"/>
                        <a:pt x="81" y="67"/>
                      </a:cubicBezTo>
                      <a:cubicBezTo>
                        <a:pt x="81" y="63"/>
                        <a:pt x="81" y="63"/>
                        <a:pt x="81" y="63"/>
                      </a:cubicBezTo>
                      <a:cubicBezTo>
                        <a:pt x="81" y="62"/>
                        <a:pt x="80" y="61"/>
                        <a:pt x="79" y="61"/>
                      </a:cubicBezTo>
                      <a:cubicBezTo>
                        <a:pt x="28" y="61"/>
                        <a:pt x="28" y="61"/>
                        <a:pt x="28" y="61"/>
                      </a:cubicBezTo>
                      <a:cubicBezTo>
                        <a:pt x="28" y="61"/>
                        <a:pt x="28" y="61"/>
                        <a:pt x="28" y="61"/>
                      </a:cubicBezTo>
                      <a:cubicBezTo>
                        <a:pt x="8" y="2"/>
                        <a:pt x="8" y="2"/>
                        <a:pt x="8" y="2"/>
                      </a:cubicBezTo>
                      <a:cubicBezTo>
                        <a:pt x="7" y="1"/>
                        <a:pt x="6" y="0"/>
                        <a:pt x="5" y="0"/>
                      </a:cubicBezTo>
                      <a:cubicBezTo>
                        <a:pt x="1" y="1"/>
                        <a:pt x="1" y="1"/>
                        <a:pt x="1" y="1"/>
                      </a:cubicBezTo>
                      <a:cubicBezTo>
                        <a:pt x="0" y="2"/>
                        <a:pt x="0" y="3"/>
                        <a:pt x="0" y="4"/>
                      </a:cubicBezTo>
                      <a:cubicBezTo>
                        <a:pt x="19" y="61"/>
                        <a:pt x="19" y="61"/>
                        <a:pt x="19" y="61"/>
                      </a:cubicBezTo>
                      <a:cubicBezTo>
                        <a:pt x="17" y="61"/>
                        <a:pt x="17" y="61"/>
                        <a:pt x="17" y="6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5" name="Freeform 38"/>
                <p:cNvSpPr>
                  <a:spLocks/>
                </p:cNvSpPr>
                <p:nvPr/>
              </p:nvSpPr>
              <p:spPr bwMode="auto">
                <a:xfrm>
                  <a:off x="-327025" y="2239963"/>
                  <a:ext cx="184150" cy="184150"/>
                </a:xfrm>
                <a:custGeom>
                  <a:avLst/>
                  <a:gdLst/>
                  <a:ahLst/>
                  <a:cxnLst>
                    <a:cxn ang="0">
                      <a:pos x="29" y="46"/>
                    </a:cxn>
                    <a:cxn ang="0">
                      <a:pos x="46" y="19"/>
                    </a:cxn>
                    <a:cxn ang="0">
                      <a:pos x="19" y="3"/>
                    </a:cxn>
                    <a:cxn ang="0">
                      <a:pos x="3" y="29"/>
                    </a:cxn>
                    <a:cxn ang="0">
                      <a:pos x="29" y="46"/>
                    </a:cxn>
                  </a:cxnLst>
                  <a:rect l="0" t="0" r="r" b="b"/>
                  <a:pathLst>
                    <a:path w="49" h="49">
                      <a:moveTo>
                        <a:pt x="29" y="46"/>
                      </a:moveTo>
                      <a:cubicBezTo>
                        <a:pt x="41" y="43"/>
                        <a:pt x="49" y="31"/>
                        <a:pt x="46" y="19"/>
                      </a:cubicBezTo>
                      <a:cubicBezTo>
                        <a:pt x="43" y="7"/>
                        <a:pt x="31" y="0"/>
                        <a:pt x="19" y="3"/>
                      </a:cubicBezTo>
                      <a:cubicBezTo>
                        <a:pt x="7" y="5"/>
                        <a:pt x="0" y="18"/>
                        <a:pt x="3" y="29"/>
                      </a:cubicBezTo>
                      <a:cubicBezTo>
                        <a:pt x="5" y="41"/>
                        <a:pt x="17" y="49"/>
                        <a:pt x="29" y="46"/>
                      </a:cubicBez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6" name="Freeform 39"/>
                <p:cNvSpPr>
                  <a:spLocks/>
                </p:cNvSpPr>
                <p:nvPr/>
              </p:nvSpPr>
              <p:spPr bwMode="auto">
                <a:xfrm>
                  <a:off x="-468313" y="2513013"/>
                  <a:ext cx="209550" cy="71438"/>
                </a:xfrm>
                <a:custGeom>
                  <a:avLst/>
                  <a:gdLst/>
                  <a:ahLst/>
                  <a:cxnLst>
                    <a:cxn ang="0">
                      <a:pos x="56" y="0"/>
                    </a:cxn>
                    <a:cxn ang="0">
                      <a:pos x="54" y="1"/>
                    </a:cxn>
                    <a:cxn ang="0">
                      <a:pos x="19" y="8"/>
                    </a:cxn>
                    <a:cxn ang="0">
                      <a:pos x="7" y="7"/>
                    </a:cxn>
                    <a:cxn ang="0">
                      <a:pos x="6" y="7"/>
                    </a:cxn>
                    <a:cxn ang="0">
                      <a:pos x="0" y="12"/>
                    </a:cxn>
                    <a:cxn ang="0">
                      <a:pos x="6" y="19"/>
                    </a:cxn>
                    <a:cxn ang="0">
                      <a:pos x="19" y="19"/>
                    </a:cxn>
                    <a:cxn ang="0">
                      <a:pos x="19" y="19"/>
                    </a:cxn>
                    <a:cxn ang="0">
                      <a:pos x="56" y="13"/>
                    </a:cxn>
                  </a:cxnLst>
                  <a:rect l="0" t="0" r="r" b="b"/>
                  <a:pathLst>
                    <a:path w="56" h="19">
                      <a:moveTo>
                        <a:pt x="56" y="0"/>
                      </a:moveTo>
                      <a:cubicBezTo>
                        <a:pt x="55" y="0"/>
                        <a:pt x="54" y="1"/>
                        <a:pt x="54" y="1"/>
                      </a:cubicBezTo>
                      <a:cubicBezTo>
                        <a:pt x="44" y="5"/>
                        <a:pt x="32" y="8"/>
                        <a:pt x="19" y="8"/>
                      </a:cubicBezTo>
                      <a:cubicBezTo>
                        <a:pt x="15" y="8"/>
                        <a:pt x="11" y="7"/>
                        <a:pt x="7" y="7"/>
                      </a:cubicBezTo>
                      <a:cubicBezTo>
                        <a:pt x="7" y="7"/>
                        <a:pt x="7" y="7"/>
                        <a:pt x="6" y="7"/>
                      </a:cubicBezTo>
                      <a:cubicBezTo>
                        <a:pt x="3" y="7"/>
                        <a:pt x="1" y="10"/>
                        <a:pt x="0" y="12"/>
                      </a:cubicBezTo>
                      <a:cubicBezTo>
                        <a:pt x="0" y="16"/>
                        <a:pt x="3" y="19"/>
                        <a:pt x="6" y="19"/>
                      </a:cubicBezTo>
                      <a:cubicBezTo>
                        <a:pt x="10" y="19"/>
                        <a:pt x="14" y="19"/>
                        <a:pt x="19" y="19"/>
                      </a:cubicBezTo>
                      <a:cubicBezTo>
                        <a:pt x="19" y="19"/>
                        <a:pt x="19" y="19"/>
                        <a:pt x="19" y="19"/>
                      </a:cubicBezTo>
                      <a:cubicBezTo>
                        <a:pt x="35" y="19"/>
                        <a:pt x="47" y="16"/>
                        <a:pt x="56" y="13"/>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7" name="Freeform 40"/>
                <p:cNvSpPr>
                  <a:spLocks/>
                </p:cNvSpPr>
                <p:nvPr/>
              </p:nvSpPr>
              <p:spPr bwMode="auto">
                <a:xfrm>
                  <a:off x="-280988" y="2828926"/>
                  <a:ext cx="273050" cy="201613"/>
                </a:xfrm>
                <a:custGeom>
                  <a:avLst/>
                  <a:gdLst/>
                  <a:ahLst/>
                  <a:cxnLst>
                    <a:cxn ang="0">
                      <a:pos x="0" y="127"/>
                    </a:cxn>
                    <a:cxn ang="0">
                      <a:pos x="172" y="127"/>
                    </a:cxn>
                    <a:cxn ang="0">
                      <a:pos x="149" y="0"/>
                    </a:cxn>
                    <a:cxn ang="0">
                      <a:pos x="21" y="0"/>
                    </a:cxn>
                    <a:cxn ang="0">
                      <a:pos x="0" y="127"/>
                    </a:cxn>
                    <a:cxn ang="0">
                      <a:pos x="0" y="127"/>
                    </a:cxn>
                  </a:cxnLst>
                  <a:rect l="0" t="0" r="r" b="b"/>
                  <a:pathLst>
                    <a:path w="172" h="127">
                      <a:moveTo>
                        <a:pt x="0" y="127"/>
                      </a:moveTo>
                      <a:lnTo>
                        <a:pt x="172" y="127"/>
                      </a:lnTo>
                      <a:lnTo>
                        <a:pt x="149" y="0"/>
                      </a:lnTo>
                      <a:lnTo>
                        <a:pt x="21" y="0"/>
                      </a:lnTo>
                      <a:lnTo>
                        <a:pt x="0" y="127"/>
                      </a:lnTo>
                      <a:lnTo>
                        <a:pt x="0" y="127"/>
                      </a:ln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grpSp>
        </p:grpSp>
        <p:sp>
          <p:nvSpPr>
            <p:cNvPr id="18" name="Content Placeholder 18442"/>
            <p:cNvSpPr txBox="1">
              <a:spLocks/>
            </p:cNvSpPr>
            <p:nvPr/>
          </p:nvSpPr>
          <p:spPr>
            <a:xfrm>
              <a:off x="2804673" y="4802273"/>
              <a:ext cx="4155448" cy="977191"/>
            </a:xfrm>
            <a:prstGeom prst="rect">
              <a:avLst/>
            </a:prstGeom>
            <a:noFill/>
            <a:ln>
              <a:noFill/>
            </a:ln>
          </p:spPr>
          <p:txBody>
            <a:bodyPr wrap="square" lIns="0" tIns="0" rIns="0" bIns="0">
              <a:spAutoFit/>
            </a:bodyPr>
            <a:lstStyle>
              <a:lvl1pPr marL="194813" indent="-194813" algn="l" defTabSz="779202" rtl="0" eaLnBrk="1" latinLnBrk="0" hangingPunct="1">
                <a:spcBef>
                  <a:spcPts val="0"/>
                </a:spcBef>
                <a:spcAft>
                  <a:spcPts val="511"/>
                </a:spcAft>
                <a:buClr>
                  <a:schemeClr val="accent3"/>
                </a:buClr>
                <a:buFont typeface="Wingdings" pitchFamily="2" charset="2"/>
                <a:buChar char="§"/>
                <a:defRPr sz="1400" b="0" kern="1200">
                  <a:solidFill>
                    <a:schemeClr val="tx1"/>
                  </a:solidFill>
                  <a:latin typeface="+mn-lt"/>
                  <a:ea typeface="+mn-ea"/>
                  <a:cs typeface="+mn-cs"/>
                </a:defRPr>
              </a:lvl1pPr>
              <a:lvl2pPr marL="389626" indent="-194813" algn="l" defTabSz="779202" rtl="0" eaLnBrk="1" latinLnBrk="0" hangingPunct="1">
                <a:spcBef>
                  <a:spcPts val="0"/>
                </a:spcBef>
                <a:spcAft>
                  <a:spcPts val="511"/>
                </a:spcAft>
                <a:buClr>
                  <a:schemeClr val="accent3"/>
                </a:buClr>
                <a:buFont typeface="Arial" pitchFamily="34" charset="0"/>
                <a:buChar char="•"/>
                <a:defRPr sz="1200" b="0" kern="1200">
                  <a:solidFill>
                    <a:schemeClr val="tx1"/>
                  </a:solidFill>
                  <a:latin typeface="+mn-lt"/>
                  <a:ea typeface="+mn-ea"/>
                  <a:cs typeface="+mn-cs"/>
                </a:defRPr>
              </a:lvl2pPr>
              <a:lvl3pPr marL="584439" indent="-194813" algn="l" defTabSz="779202" rtl="0" eaLnBrk="1" latinLnBrk="0" hangingPunct="1">
                <a:spcBef>
                  <a:spcPts val="0"/>
                </a:spcBef>
                <a:spcAft>
                  <a:spcPts val="511"/>
                </a:spcAft>
                <a:buClr>
                  <a:schemeClr val="accent3"/>
                </a:buClr>
                <a:buFont typeface="Arial" pitchFamily="34" charset="0"/>
                <a:buChar char="–"/>
                <a:defRPr sz="1100" kern="1200">
                  <a:solidFill>
                    <a:schemeClr val="tx1"/>
                  </a:solidFill>
                  <a:latin typeface="+mn-lt"/>
                  <a:ea typeface="+mn-ea"/>
                  <a:cs typeface="+mn-cs"/>
                </a:defRPr>
              </a:lvl3pPr>
              <a:lvl4pPr marL="779252" marR="0" indent="-194813" algn="l" defTabSz="779202" rtl="0" eaLnBrk="1" fontAlgn="auto" latinLnBrk="0" hangingPunct="1">
                <a:lnSpc>
                  <a:spcPct val="100000"/>
                </a:lnSpc>
                <a:spcBef>
                  <a:spcPts val="0"/>
                </a:spcBef>
                <a:spcAft>
                  <a:spcPts val="0"/>
                </a:spcAft>
                <a:buClr>
                  <a:schemeClr val="accent3"/>
                </a:buClr>
                <a:buSzTx/>
                <a:buFont typeface="Courier New" pitchFamily="49" charset="0"/>
                <a:buChar char="o"/>
                <a:tabLst/>
                <a:defRPr sz="1000" kern="1200">
                  <a:solidFill>
                    <a:schemeClr val="tx1"/>
                  </a:solidFill>
                  <a:latin typeface="+mn-lt"/>
                  <a:ea typeface="+mn-ea"/>
                  <a:cs typeface="+mn-cs"/>
                </a:defRPr>
              </a:lvl4pPr>
              <a:lvl5pPr marL="1371722" indent="-165040" algn="l" defTabSz="779202" rtl="0" eaLnBrk="1" latinLnBrk="0" hangingPunct="1">
                <a:spcBef>
                  <a:spcPts val="0"/>
                </a:spcBef>
                <a:buClr>
                  <a:srgbClr val="B1B1B1"/>
                </a:buClr>
                <a:buFont typeface="Arial" pitchFamily="34" charset="0"/>
                <a:buChar char="–"/>
                <a:defRPr sz="1400" kern="1200">
                  <a:solidFill>
                    <a:srgbClr val="494949"/>
                  </a:solidFill>
                  <a:latin typeface="+mn-lt"/>
                  <a:ea typeface="+mn-ea"/>
                  <a:cs typeface="+mn-cs"/>
                </a:defRPr>
              </a:lvl5pPr>
              <a:lvl6pPr marL="2142807"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408"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009"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610"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spcAft>
                  <a:spcPts val="300"/>
                </a:spcAft>
                <a:buNone/>
              </a:pPr>
              <a:r>
                <a:rPr lang="en-US" sz="1300" b="1" dirty="0">
                  <a:solidFill>
                    <a:schemeClr val="accent2"/>
                  </a:solidFill>
                </a:rPr>
                <a:t>Will help you to:</a:t>
              </a:r>
            </a:p>
            <a:p>
              <a:pPr>
                <a:spcBef>
                  <a:spcPts val="600"/>
                </a:spcBef>
                <a:spcAft>
                  <a:spcPts val="600"/>
                </a:spcAft>
              </a:pPr>
              <a:r>
                <a:rPr lang="en-US" sz="1100" dirty="0"/>
                <a:t>Understand how to </a:t>
              </a:r>
              <a:r>
                <a:rPr lang="en-US" sz="1100" b="1" dirty="0">
                  <a:solidFill>
                    <a:srgbClr val="FF0000"/>
                  </a:solidFill>
                </a:rPr>
                <a:t>optimize the End-to-End Contribution </a:t>
              </a:r>
              <a:r>
                <a:rPr lang="en-US" sz="1100" dirty="0">
                  <a:solidFill>
                    <a:srgbClr val="FF0000"/>
                  </a:solidFill>
                </a:rPr>
                <a:t>of our engagements</a:t>
              </a:r>
            </a:p>
            <a:p>
              <a:pPr>
                <a:spcBef>
                  <a:spcPts val="600"/>
                </a:spcBef>
                <a:spcAft>
                  <a:spcPts val="600"/>
                </a:spcAft>
              </a:pPr>
              <a:r>
                <a:rPr lang="en-US" sz="1100" dirty="0"/>
                <a:t>Monitor and increase </a:t>
              </a:r>
              <a:r>
                <a:rPr lang="en-US" sz="1100" b="1" dirty="0">
                  <a:solidFill>
                    <a:srgbClr val="FF0000"/>
                  </a:solidFill>
                </a:rPr>
                <a:t>DVI</a:t>
              </a:r>
            </a:p>
          </p:txBody>
        </p:sp>
        <p:sp>
          <p:nvSpPr>
            <p:cNvPr id="19" name="Content Placeholder 18442"/>
            <p:cNvSpPr txBox="1">
              <a:spLocks/>
            </p:cNvSpPr>
            <p:nvPr/>
          </p:nvSpPr>
          <p:spPr>
            <a:xfrm>
              <a:off x="2804675" y="3328358"/>
              <a:ext cx="4339801" cy="1169551"/>
            </a:xfrm>
            <a:prstGeom prst="rect">
              <a:avLst/>
            </a:prstGeom>
            <a:noFill/>
            <a:ln>
              <a:noFill/>
            </a:ln>
          </p:spPr>
          <p:txBody>
            <a:bodyPr wrap="square" lIns="0" tIns="0" rIns="0" bIns="0">
              <a:spAutoFit/>
            </a:bodyPr>
            <a:lstStyle>
              <a:lvl1pPr marL="194813" indent="-194813" algn="l" defTabSz="779202" rtl="0" eaLnBrk="1" latinLnBrk="0" hangingPunct="1">
                <a:spcBef>
                  <a:spcPts val="0"/>
                </a:spcBef>
                <a:spcAft>
                  <a:spcPts val="511"/>
                </a:spcAft>
                <a:buClr>
                  <a:schemeClr val="accent3"/>
                </a:buClr>
                <a:buFont typeface="Wingdings" pitchFamily="2" charset="2"/>
                <a:buChar char="§"/>
                <a:defRPr sz="1400" b="0" kern="1200">
                  <a:solidFill>
                    <a:schemeClr val="tx1"/>
                  </a:solidFill>
                  <a:latin typeface="+mn-lt"/>
                  <a:ea typeface="+mn-ea"/>
                  <a:cs typeface="+mn-cs"/>
                </a:defRPr>
              </a:lvl1pPr>
              <a:lvl2pPr marL="389626" indent="-194813" algn="l" defTabSz="779202" rtl="0" eaLnBrk="1" latinLnBrk="0" hangingPunct="1">
                <a:spcBef>
                  <a:spcPts val="0"/>
                </a:spcBef>
                <a:spcAft>
                  <a:spcPts val="511"/>
                </a:spcAft>
                <a:buClr>
                  <a:schemeClr val="accent3"/>
                </a:buClr>
                <a:buFont typeface="Arial" pitchFamily="34" charset="0"/>
                <a:buChar char="•"/>
                <a:defRPr sz="1200" b="0" kern="1200">
                  <a:solidFill>
                    <a:schemeClr val="tx1"/>
                  </a:solidFill>
                  <a:latin typeface="+mn-lt"/>
                  <a:ea typeface="+mn-ea"/>
                  <a:cs typeface="+mn-cs"/>
                </a:defRPr>
              </a:lvl2pPr>
              <a:lvl3pPr marL="584439" indent="-194813" algn="l" defTabSz="779202" rtl="0" eaLnBrk="1" latinLnBrk="0" hangingPunct="1">
                <a:spcBef>
                  <a:spcPts val="0"/>
                </a:spcBef>
                <a:spcAft>
                  <a:spcPts val="511"/>
                </a:spcAft>
                <a:buClr>
                  <a:schemeClr val="accent3"/>
                </a:buClr>
                <a:buFont typeface="Arial" pitchFamily="34" charset="0"/>
                <a:buChar char="–"/>
                <a:defRPr sz="1100" kern="1200">
                  <a:solidFill>
                    <a:schemeClr val="tx1"/>
                  </a:solidFill>
                  <a:latin typeface="+mn-lt"/>
                  <a:ea typeface="+mn-ea"/>
                  <a:cs typeface="+mn-cs"/>
                </a:defRPr>
              </a:lvl3pPr>
              <a:lvl4pPr marL="779252" marR="0" indent="-194813" algn="l" defTabSz="779202" rtl="0" eaLnBrk="1" fontAlgn="auto" latinLnBrk="0" hangingPunct="1">
                <a:lnSpc>
                  <a:spcPct val="100000"/>
                </a:lnSpc>
                <a:spcBef>
                  <a:spcPts val="0"/>
                </a:spcBef>
                <a:spcAft>
                  <a:spcPts val="0"/>
                </a:spcAft>
                <a:buClr>
                  <a:schemeClr val="accent3"/>
                </a:buClr>
                <a:buSzTx/>
                <a:buFont typeface="Courier New" pitchFamily="49" charset="0"/>
                <a:buChar char="o"/>
                <a:tabLst/>
                <a:defRPr sz="1000" kern="1200">
                  <a:solidFill>
                    <a:schemeClr val="tx1"/>
                  </a:solidFill>
                  <a:latin typeface="+mn-lt"/>
                  <a:ea typeface="+mn-ea"/>
                  <a:cs typeface="+mn-cs"/>
                </a:defRPr>
              </a:lvl4pPr>
              <a:lvl5pPr marL="1371722" indent="-165040" algn="l" defTabSz="779202" rtl="0" eaLnBrk="1" latinLnBrk="0" hangingPunct="1">
                <a:spcBef>
                  <a:spcPts val="0"/>
                </a:spcBef>
                <a:buClr>
                  <a:srgbClr val="B1B1B1"/>
                </a:buClr>
                <a:buFont typeface="Arial" pitchFamily="34" charset="0"/>
                <a:buChar char="–"/>
                <a:defRPr sz="1400" kern="1200">
                  <a:solidFill>
                    <a:srgbClr val="494949"/>
                  </a:solidFill>
                  <a:latin typeface="+mn-lt"/>
                  <a:ea typeface="+mn-ea"/>
                  <a:cs typeface="+mn-cs"/>
                </a:defRPr>
              </a:lvl5pPr>
              <a:lvl6pPr marL="2142807"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408"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009"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610"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spcAft>
                  <a:spcPts val="300"/>
                </a:spcAft>
                <a:buNone/>
              </a:pPr>
              <a:r>
                <a:rPr lang="en-US" sz="1300" b="1" dirty="0">
                  <a:solidFill>
                    <a:schemeClr val="accent6">
                      <a:lumMod val="75000"/>
                    </a:schemeClr>
                  </a:solidFill>
                </a:rPr>
                <a:t>Key Content</a:t>
              </a:r>
            </a:p>
            <a:p>
              <a:pPr lvl="0"/>
              <a:r>
                <a:rPr lang="en-US" sz="1200" b="1" i="1" dirty="0"/>
                <a:t>Chapter 2: Operating Rules &amp; Key Controls</a:t>
              </a:r>
            </a:p>
            <a:p>
              <a:pPr lvl="0"/>
              <a:r>
                <a:rPr lang="en-US" sz="1200" b="1" i="1" dirty="0"/>
                <a:t>Chapter 3: Bookings &amp; Funnel</a:t>
              </a:r>
            </a:p>
            <a:p>
              <a:pPr lvl="0"/>
              <a:r>
                <a:rPr lang="en-US" sz="1200" b="1" i="1" dirty="0"/>
                <a:t>Chapter 4: Project &amp; Deal Accounting Rules</a:t>
              </a:r>
            </a:p>
            <a:p>
              <a:pPr lvl="0"/>
              <a:r>
                <a:rPr lang="en-US" sz="1200" b="1" i="1" dirty="0"/>
                <a:t>Chapter 8: Key Performance Indicators (KPI’s)</a:t>
              </a:r>
            </a:p>
          </p:txBody>
        </p:sp>
        <p:sp>
          <p:nvSpPr>
            <p:cNvPr id="20" name="Content Placeholder 18442"/>
            <p:cNvSpPr txBox="1">
              <a:spLocks/>
            </p:cNvSpPr>
            <p:nvPr/>
          </p:nvSpPr>
          <p:spPr>
            <a:xfrm>
              <a:off x="2804675" y="1815971"/>
              <a:ext cx="4339801" cy="607859"/>
            </a:xfrm>
            <a:prstGeom prst="rect">
              <a:avLst/>
            </a:prstGeom>
            <a:noFill/>
            <a:ln>
              <a:noFill/>
            </a:ln>
          </p:spPr>
          <p:txBody>
            <a:bodyPr wrap="square" lIns="0" tIns="0" rIns="0" bIns="0">
              <a:spAutoFit/>
            </a:bodyPr>
            <a:lstStyle>
              <a:lvl1pPr marL="194813" indent="-194813" algn="l" defTabSz="779202" rtl="0" eaLnBrk="1" latinLnBrk="0" hangingPunct="1">
                <a:spcBef>
                  <a:spcPts val="0"/>
                </a:spcBef>
                <a:spcAft>
                  <a:spcPts val="511"/>
                </a:spcAft>
                <a:buClr>
                  <a:schemeClr val="accent3"/>
                </a:buClr>
                <a:buFont typeface="Wingdings" pitchFamily="2" charset="2"/>
                <a:buChar char="§"/>
                <a:defRPr sz="1400" b="0" kern="1200">
                  <a:solidFill>
                    <a:schemeClr val="tx1"/>
                  </a:solidFill>
                  <a:latin typeface="+mn-lt"/>
                  <a:ea typeface="+mn-ea"/>
                  <a:cs typeface="+mn-cs"/>
                </a:defRPr>
              </a:lvl1pPr>
              <a:lvl2pPr marL="389626" indent="-194813" algn="l" defTabSz="779202" rtl="0" eaLnBrk="1" latinLnBrk="0" hangingPunct="1">
                <a:spcBef>
                  <a:spcPts val="0"/>
                </a:spcBef>
                <a:spcAft>
                  <a:spcPts val="511"/>
                </a:spcAft>
                <a:buClr>
                  <a:schemeClr val="accent3"/>
                </a:buClr>
                <a:buFont typeface="Arial" pitchFamily="34" charset="0"/>
                <a:buChar char="•"/>
                <a:defRPr sz="1200" b="0" kern="1200">
                  <a:solidFill>
                    <a:schemeClr val="tx1"/>
                  </a:solidFill>
                  <a:latin typeface="+mn-lt"/>
                  <a:ea typeface="+mn-ea"/>
                  <a:cs typeface="+mn-cs"/>
                </a:defRPr>
              </a:lvl2pPr>
              <a:lvl3pPr marL="584439" indent="-194813" algn="l" defTabSz="779202" rtl="0" eaLnBrk="1" latinLnBrk="0" hangingPunct="1">
                <a:spcBef>
                  <a:spcPts val="0"/>
                </a:spcBef>
                <a:spcAft>
                  <a:spcPts val="511"/>
                </a:spcAft>
                <a:buClr>
                  <a:schemeClr val="accent3"/>
                </a:buClr>
                <a:buFont typeface="Arial" pitchFamily="34" charset="0"/>
                <a:buChar char="–"/>
                <a:defRPr sz="1100" kern="1200">
                  <a:solidFill>
                    <a:schemeClr val="tx1"/>
                  </a:solidFill>
                  <a:latin typeface="+mn-lt"/>
                  <a:ea typeface="+mn-ea"/>
                  <a:cs typeface="+mn-cs"/>
                </a:defRPr>
              </a:lvl3pPr>
              <a:lvl4pPr marL="779252" marR="0" indent="-194813" algn="l" defTabSz="779202" rtl="0" eaLnBrk="1" fontAlgn="auto" latinLnBrk="0" hangingPunct="1">
                <a:lnSpc>
                  <a:spcPct val="100000"/>
                </a:lnSpc>
                <a:spcBef>
                  <a:spcPts val="0"/>
                </a:spcBef>
                <a:spcAft>
                  <a:spcPts val="0"/>
                </a:spcAft>
                <a:buClr>
                  <a:schemeClr val="accent3"/>
                </a:buClr>
                <a:buSzTx/>
                <a:buFont typeface="Courier New" pitchFamily="49" charset="0"/>
                <a:buChar char="o"/>
                <a:tabLst/>
                <a:defRPr sz="1000" kern="1200">
                  <a:solidFill>
                    <a:schemeClr val="tx1"/>
                  </a:solidFill>
                  <a:latin typeface="+mn-lt"/>
                  <a:ea typeface="+mn-ea"/>
                  <a:cs typeface="+mn-cs"/>
                </a:defRPr>
              </a:lvl4pPr>
              <a:lvl5pPr marL="1371722" indent="-165040" algn="l" defTabSz="779202" rtl="0" eaLnBrk="1" latinLnBrk="0" hangingPunct="1">
                <a:spcBef>
                  <a:spcPts val="0"/>
                </a:spcBef>
                <a:buClr>
                  <a:srgbClr val="B1B1B1"/>
                </a:buClr>
                <a:buFont typeface="Arial" pitchFamily="34" charset="0"/>
                <a:buChar char="–"/>
                <a:defRPr sz="1400" kern="1200">
                  <a:solidFill>
                    <a:srgbClr val="494949"/>
                  </a:solidFill>
                  <a:latin typeface="+mn-lt"/>
                  <a:ea typeface="+mn-ea"/>
                  <a:cs typeface="+mn-cs"/>
                </a:defRPr>
              </a:lvl5pPr>
              <a:lvl6pPr marL="2142807"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408"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009"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610"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spcAft>
                  <a:spcPts val="300"/>
                </a:spcAft>
                <a:buNone/>
              </a:pPr>
              <a:r>
                <a:rPr lang="en-US" sz="1300" b="1" dirty="0">
                  <a:solidFill>
                    <a:schemeClr val="accent3"/>
                  </a:solidFill>
                </a:rPr>
                <a:t>Purpose</a:t>
              </a:r>
            </a:p>
            <a:p>
              <a:pPr lvl="0"/>
              <a:r>
                <a:rPr lang="en-US" sz="1200" b="1" dirty="0"/>
                <a:t>TransFORM i</a:t>
              </a:r>
              <a:r>
                <a:rPr lang="en-US" sz="1200" dirty="0"/>
                <a:t>s the reference document for Group Finance. Topics include:</a:t>
              </a:r>
            </a:p>
          </p:txBody>
        </p:sp>
        <p:grpSp>
          <p:nvGrpSpPr>
            <p:cNvPr id="21" name="Group 20"/>
            <p:cNvGrpSpPr/>
            <p:nvPr/>
          </p:nvGrpSpPr>
          <p:grpSpPr>
            <a:xfrm>
              <a:off x="1559370" y="3385965"/>
              <a:ext cx="1000456" cy="1000472"/>
              <a:chOff x="3974587" y="3385965"/>
              <a:chExt cx="1000456" cy="1000472"/>
            </a:xfrm>
          </p:grpSpPr>
          <p:grpSp>
            <p:nvGrpSpPr>
              <p:cNvPr id="22" name="Group 21"/>
              <p:cNvGrpSpPr/>
              <p:nvPr/>
            </p:nvGrpSpPr>
            <p:grpSpPr>
              <a:xfrm>
                <a:off x="3974587" y="3385965"/>
                <a:ext cx="1000456" cy="1000472"/>
                <a:chOff x="434843" y="2756350"/>
                <a:chExt cx="978394" cy="978408"/>
              </a:xfrm>
            </p:grpSpPr>
            <p:sp>
              <p:nvSpPr>
                <p:cNvPr id="30" name="Oval 29"/>
                <p:cNvSpPr/>
                <p:nvPr/>
              </p:nvSpPr>
              <p:spPr>
                <a:xfrm>
                  <a:off x="434843" y="2756350"/>
                  <a:ext cx="978394" cy="9784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grpSp>
              <p:nvGrpSpPr>
                <p:cNvPr id="31" name="Group 120"/>
                <p:cNvGrpSpPr/>
                <p:nvPr/>
              </p:nvGrpSpPr>
              <p:grpSpPr>
                <a:xfrm>
                  <a:off x="697720" y="3016129"/>
                  <a:ext cx="452640" cy="458850"/>
                  <a:chOff x="-1846263" y="3328988"/>
                  <a:chExt cx="600076" cy="731838"/>
                </a:xfrm>
              </p:grpSpPr>
              <p:sp>
                <p:nvSpPr>
                  <p:cNvPr id="32" name="Freeform 25"/>
                  <p:cNvSpPr>
                    <a:spLocks/>
                  </p:cNvSpPr>
                  <p:nvPr/>
                </p:nvSpPr>
                <p:spPr bwMode="auto">
                  <a:xfrm>
                    <a:off x="-1846263" y="3498851"/>
                    <a:ext cx="173038" cy="561975"/>
                  </a:xfrm>
                  <a:custGeom>
                    <a:avLst/>
                    <a:gdLst/>
                    <a:ahLst/>
                    <a:cxnLst>
                      <a:cxn ang="0">
                        <a:pos x="46" y="149"/>
                      </a:cxn>
                      <a:cxn ang="0">
                        <a:pos x="46" y="75"/>
                      </a:cxn>
                      <a:cxn ang="0">
                        <a:pos x="34" y="63"/>
                      </a:cxn>
                      <a:cxn ang="0">
                        <a:pos x="34" y="6"/>
                      </a:cxn>
                      <a:cxn ang="0">
                        <a:pos x="35" y="0"/>
                      </a:cxn>
                      <a:cxn ang="0">
                        <a:pos x="11" y="0"/>
                      </a:cxn>
                      <a:cxn ang="0">
                        <a:pos x="0" y="12"/>
                      </a:cxn>
                      <a:cxn ang="0">
                        <a:pos x="0" y="52"/>
                      </a:cxn>
                      <a:cxn ang="0">
                        <a:pos x="11" y="63"/>
                      </a:cxn>
                      <a:cxn ang="0">
                        <a:pos x="11" y="150"/>
                      </a:cxn>
                    </a:cxnLst>
                    <a:rect l="0" t="0" r="r" b="b"/>
                    <a:pathLst>
                      <a:path w="46" h="150">
                        <a:moveTo>
                          <a:pt x="46" y="149"/>
                        </a:moveTo>
                        <a:cubicBezTo>
                          <a:pt x="46" y="75"/>
                          <a:pt x="46" y="75"/>
                          <a:pt x="46" y="75"/>
                        </a:cubicBezTo>
                        <a:cubicBezTo>
                          <a:pt x="46" y="75"/>
                          <a:pt x="34" y="75"/>
                          <a:pt x="34" y="63"/>
                        </a:cubicBezTo>
                        <a:cubicBezTo>
                          <a:pt x="34" y="52"/>
                          <a:pt x="34" y="6"/>
                          <a:pt x="34" y="6"/>
                        </a:cubicBezTo>
                        <a:cubicBezTo>
                          <a:pt x="34" y="6"/>
                          <a:pt x="34" y="4"/>
                          <a:pt x="35" y="0"/>
                        </a:cubicBezTo>
                        <a:cubicBezTo>
                          <a:pt x="24" y="0"/>
                          <a:pt x="11" y="0"/>
                          <a:pt x="11" y="0"/>
                        </a:cubicBezTo>
                        <a:cubicBezTo>
                          <a:pt x="11" y="0"/>
                          <a:pt x="0" y="0"/>
                          <a:pt x="0" y="12"/>
                        </a:cubicBezTo>
                        <a:cubicBezTo>
                          <a:pt x="0" y="52"/>
                          <a:pt x="0" y="52"/>
                          <a:pt x="0" y="52"/>
                        </a:cubicBezTo>
                        <a:cubicBezTo>
                          <a:pt x="0" y="63"/>
                          <a:pt x="11" y="63"/>
                          <a:pt x="11" y="63"/>
                        </a:cubicBezTo>
                        <a:cubicBezTo>
                          <a:pt x="11" y="150"/>
                          <a:pt x="11" y="150"/>
                          <a:pt x="11" y="150"/>
                        </a:cubicBezTo>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3" name="Freeform 26"/>
                  <p:cNvSpPr>
                    <a:spLocks/>
                  </p:cNvSpPr>
                  <p:nvPr/>
                </p:nvSpPr>
                <p:spPr bwMode="auto">
                  <a:xfrm>
                    <a:off x="-1782763" y="3328988"/>
                    <a:ext cx="128588" cy="128588"/>
                  </a:xfrm>
                  <a:custGeom>
                    <a:avLst/>
                    <a:gdLst/>
                    <a:ahLst/>
                    <a:cxnLst>
                      <a:cxn ang="0">
                        <a:pos x="17" y="34"/>
                      </a:cxn>
                      <a:cxn ang="0">
                        <a:pos x="25" y="32"/>
                      </a:cxn>
                      <a:cxn ang="0">
                        <a:pos x="26" y="31"/>
                      </a:cxn>
                      <a:cxn ang="0">
                        <a:pos x="34" y="17"/>
                      </a:cxn>
                      <a:cxn ang="0">
                        <a:pos x="17" y="0"/>
                      </a:cxn>
                      <a:cxn ang="0">
                        <a:pos x="0" y="17"/>
                      </a:cxn>
                      <a:cxn ang="0">
                        <a:pos x="17" y="34"/>
                      </a:cxn>
                    </a:cxnLst>
                    <a:rect l="0" t="0" r="r" b="b"/>
                    <a:pathLst>
                      <a:path w="34" h="34">
                        <a:moveTo>
                          <a:pt x="17" y="34"/>
                        </a:moveTo>
                        <a:cubicBezTo>
                          <a:pt x="20" y="34"/>
                          <a:pt x="23" y="33"/>
                          <a:pt x="25" y="32"/>
                        </a:cubicBezTo>
                        <a:cubicBezTo>
                          <a:pt x="26" y="32"/>
                          <a:pt x="26" y="31"/>
                          <a:pt x="26" y="31"/>
                        </a:cubicBezTo>
                        <a:cubicBezTo>
                          <a:pt x="31" y="28"/>
                          <a:pt x="34" y="23"/>
                          <a:pt x="34" y="17"/>
                        </a:cubicBezTo>
                        <a:cubicBezTo>
                          <a:pt x="34" y="7"/>
                          <a:pt x="27" y="0"/>
                          <a:pt x="17" y="0"/>
                        </a:cubicBezTo>
                        <a:cubicBezTo>
                          <a:pt x="8" y="0"/>
                          <a:pt x="0" y="7"/>
                          <a:pt x="0" y="17"/>
                        </a:cubicBezTo>
                        <a:cubicBezTo>
                          <a:pt x="0" y="26"/>
                          <a:pt x="8" y="34"/>
                          <a:pt x="17" y="34"/>
                        </a:cubicBezTo>
                        <a:close/>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4" name="Freeform 27"/>
                  <p:cNvSpPr>
                    <a:spLocks/>
                  </p:cNvSpPr>
                  <p:nvPr/>
                </p:nvSpPr>
                <p:spPr bwMode="auto">
                  <a:xfrm>
                    <a:off x="-1419225" y="3498851"/>
                    <a:ext cx="173038" cy="558800"/>
                  </a:xfrm>
                  <a:custGeom>
                    <a:avLst/>
                    <a:gdLst/>
                    <a:ahLst/>
                    <a:cxnLst>
                      <a:cxn ang="0">
                        <a:pos x="35" y="149"/>
                      </a:cxn>
                      <a:cxn ang="0">
                        <a:pos x="35" y="63"/>
                      </a:cxn>
                      <a:cxn ang="0">
                        <a:pos x="46" y="52"/>
                      </a:cxn>
                      <a:cxn ang="0">
                        <a:pos x="46" y="12"/>
                      </a:cxn>
                      <a:cxn ang="0">
                        <a:pos x="35" y="0"/>
                      </a:cxn>
                      <a:cxn ang="0">
                        <a:pos x="10" y="0"/>
                      </a:cxn>
                      <a:cxn ang="0">
                        <a:pos x="12" y="6"/>
                      </a:cxn>
                      <a:cxn ang="0">
                        <a:pos x="12" y="63"/>
                      </a:cxn>
                      <a:cxn ang="0">
                        <a:pos x="0" y="75"/>
                      </a:cxn>
                      <a:cxn ang="0">
                        <a:pos x="0" y="149"/>
                      </a:cxn>
                    </a:cxnLst>
                    <a:rect l="0" t="0" r="r" b="b"/>
                    <a:pathLst>
                      <a:path w="46" h="149">
                        <a:moveTo>
                          <a:pt x="35" y="149"/>
                        </a:moveTo>
                        <a:cubicBezTo>
                          <a:pt x="35" y="63"/>
                          <a:pt x="35" y="63"/>
                          <a:pt x="35" y="63"/>
                        </a:cubicBezTo>
                        <a:cubicBezTo>
                          <a:pt x="35" y="63"/>
                          <a:pt x="46" y="63"/>
                          <a:pt x="46" y="52"/>
                        </a:cubicBezTo>
                        <a:cubicBezTo>
                          <a:pt x="46" y="41"/>
                          <a:pt x="46" y="12"/>
                          <a:pt x="46" y="12"/>
                        </a:cubicBezTo>
                        <a:cubicBezTo>
                          <a:pt x="46" y="12"/>
                          <a:pt x="46" y="0"/>
                          <a:pt x="35" y="0"/>
                        </a:cubicBezTo>
                        <a:cubicBezTo>
                          <a:pt x="10" y="0"/>
                          <a:pt x="10" y="0"/>
                          <a:pt x="10" y="0"/>
                        </a:cubicBezTo>
                        <a:cubicBezTo>
                          <a:pt x="12" y="4"/>
                          <a:pt x="12" y="6"/>
                          <a:pt x="12" y="6"/>
                        </a:cubicBezTo>
                        <a:cubicBezTo>
                          <a:pt x="12" y="6"/>
                          <a:pt x="12" y="52"/>
                          <a:pt x="12" y="63"/>
                        </a:cubicBezTo>
                        <a:cubicBezTo>
                          <a:pt x="12" y="75"/>
                          <a:pt x="0" y="75"/>
                          <a:pt x="0" y="75"/>
                        </a:cubicBezTo>
                        <a:cubicBezTo>
                          <a:pt x="0" y="149"/>
                          <a:pt x="0" y="149"/>
                          <a:pt x="0" y="149"/>
                        </a:cubicBezTo>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5" name="Freeform 28"/>
                  <p:cNvSpPr>
                    <a:spLocks/>
                  </p:cNvSpPr>
                  <p:nvPr/>
                </p:nvSpPr>
                <p:spPr bwMode="auto">
                  <a:xfrm>
                    <a:off x="-1436688" y="3328988"/>
                    <a:ext cx="127000" cy="128588"/>
                  </a:xfrm>
                  <a:custGeom>
                    <a:avLst/>
                    <a:gdLst/>
                    <a:ahLst/>
                    <a:cxnLst>
                      <a:cxn ang="0">
                        <a:pos x="7" y="31"/>
                      </a:cxn>
                      <a:cxn ang="0">
                        <a:pos x="9" y="32"/>
                      </a:cxn>
                      <a:cxn ang="0">
                        <a:pos x="17" y="34"/>
                      </a:cxn>
                      <a:cxn ang="0">
                        <a:pos x="34" y="17"/>
                      </a:cxn>
                      <a:cxn ang="0">
                        <a:pos x="17" y="0"/>
                      </a:cxn>
                      <a:cxn ang="0">
                        <a:pos x="0" y="17"/>
                      </a:cxn>
                      <a:cxn ang="0">
                        <a:pos x="7" y="31"/>
                      </a:cxn>
                    </a:cxnLst>
                    <a:rect l="0" t="0" r="r" b="b"/>
                    <a:pathLst>
                      <a:path w="34" h="34">
                        <a:moveTo>
                          <a:pt x="7" y="31"/>
                        </a:moveTo>
                        <a:cubicBezTo>
                          <a:pt x="8" y="31"/>
                          <a:pt x="8" y="32"/>
                          <a:pt x="9" y="32"/>
                        </a:cubicBezTo>
                        <a:cubicBezTo>
                          <a:pt x="11" y="33"/>
                          <a:pt x="14" y="34"/>
                          <a:pt x="17" y="34"/>
                        </a:cubicBezTo>
                        <a:cubicBezTo>
                          <a:pt x="26" y="34"/>
                          <a:pt x="34" y="26"/>
                          <a:pt x="34" y="17"/>
                        </a:cubicBezTo>
                        <a:cubicBezTo>
                          <a:pt x="34" y="7"/>
                          <a:pt x="26" y="0"/>
                          <a:pt x="17" y="0"/>
                        </a:cubicBezTo>
                        <a:cubicBezTo>
                          <a:pt x="7" y="0"/>
                          <a:pt x="0" y="7"/>
                          <a:pt x="0" y="17"/>
                        </a:cubicBezTo>
                        <a:cubicBezTo>
                          <a:pt x="0" y="23"/>
                          <a:pt x="3" y="28"/>
                          <a:pt x="7" y="31"/>
                        </a:cubicBezTo>
                        <a:close/>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6" name="Oval 29"/>
                  <p:cNvSpPr>
                    <a:spLocks noChangeArrowheads="1"/>
                  </p:cNvSpPr>
                  <p:nvPr/>
                </p:nvSpPr>
                <p:spPr bwMode="auto">
                  <a:xfrm>
                    <a:off x="-1609725" y="3328988"/>
                    <a:ext cx="127000" cy="128588"/>
                  </a:xfrm>
                  <a:prstGeom prst="ellipse">
                    <a:avLst/>
                  </a:pr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7" name="Freeform 30"/>
                  <p:cNvSpPr>
                    <a:spLocks/>
                  </p:cNvSpPr>
                  <p:nvPr/>
                </p:nvSpPr>
                <p:spPr bwMode="auto">
                  <a:xfrm>
                    <a:off x="-1673225" y="3498851"/>
                    <a:ext cx="254000" cy="558800"/>
                  </a:xfrm>
                  <a:custGeom>
                    <a:avLst/>
                    <a:gdLst/>
                    <a:ahLst/>
                    <a:cxnLst>
                      <a:cxn ang="0">
                        <a:pos x="57" y="149"/>
                      </a:cxn>
                      <a:cxn ang="0">
                        <a:pos x="57" y="63"/>
                      </a:cxn>
                      <a:cxn ang="0">
                        <a:pos x="68" y="52"/>
                      </a:cxn>
                      <a:cxn ang="0">
                        <a:pos x="68" y="12"/>
                      </a:cxn>
                      <a:cxn ang="0">
                        <a:pos x="57" y="0"/>
                      </a:cxn>
                      <a:cxn ang="0">
                        <a:pos x="11" y="0"/>
                      </a:cxn>
                      <a:cxn ang="0">
                        <a:pos x="0" y="12"/>
                      </a:cxn>
                      <a:cxn ang="0">
                        <a:pos x="0" y="52"/>
                      </a:cxn>
                      <a:cxn ang="0">
                        <a:pos x="11" y="63"/>
                      </a:cxn>
                      <a:cxn ang="0">
                        <a:pos x="11" y="149"/>
                      </a:cxn>
                    </a:cxnLst>
                    <a:rect l="0" t="0" r="r" b="b"/>
                    <a:pathLst>
                      <a:path w="68" h="149">
                        <a:moveTo>
                          <a:pt x="57" y="149"/>
                        </a:moveTo>
                        <a:cubicBezTo>
                          <a:pt x="57" y="63"/>
                          <a:pt x="57" y="63"/>
                          <a:pt x="57" y="63"/>
                        </a:cubicBezTo>
                        <a:cubicBezTo>
                          <a:pt x="57" y="63"/>
                          <a:pt x="68" y="63"/>
                          <a:pt x="68" y="52"/>
                        </a:cubicBezTo>
                        <a:cubicBezTo>
                          <a:pt x="68" y="41"/>
                          <a:pt x="68" y="12"/>
                          <a:pt x="68" y="12"/>
                        </a:cubicBezTo>
                        <a:cubicBezTo>
                          <a:pt x="68" y="12"/>
                          <a:pt x="68" y="0"/>
                          <a:pt x="57" y="0"/>
                        </a:cubicBezTo>
                        <a:cubicBezTo>
                          <a:pt x="54" y="0"/>
                          <a:pt x="11" y="0"/>
                          <a:pt x="11" y="0"/>
                        </a:cubicBezTo>
                        <a:cubicBezTo>
                          <a:pt x="11" y="0"/>
                          <a:pt x="0" y="0"/>
                          <a:pt x="0" y="12"/>
                        </a:cubicBezTo>
                        <a:cubicBezTo>
                          <a:pt x="0" y="52"/>
                          <a:pt x="0" y="52"/>
                          <a:pt x="0" y="52"/>
                        </a:cubicBezTo>
                        <a:cubicBezTo>
                          <a:pt x="0" y="63"/>
                          <a:pt x="11" y="63"/>
                          <a:pt x="11" y="63"/>
                        </a:cubicBezTo>
                        <a:cubicBezTo>
                          <a:pt x="11" y="149"/>
                          <a:pt x="11" y="149"/>
                          <a:pt x="11" y="149"/>
                        </a:cubicBezTo>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8" name="Line 31"/>
                  <p:cNvSpPr>
                    <a:spLocks noChangeShapeType="1"/>
                  </p:cNvSpPr>
                  <p:nvPr/>
                </p:nvSpPr>
                <p:spPr bwMode="auto">
                  <a:xfrm>
                    <a:off x="-1460500" y="4057651"/>
                    <a:ext cx="41275" cy="1588"/>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9" name="Line 32"/>
                  <p:cNvSpPr>
                    <a:spLocks noChangeShapeType="1"/>
                  </p:cNvSpPr>
                  <p:nvPr/>
                </p:nvSpPr>
                <p:spPr bwMode="auto">
                  <a:xfrm flipH="1">
                    <a:off x="-1673225" y="4057651"/>
                    <a:ext cx="41275" cy="1588"/>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grpSp>
          </p:grpSp>
          <p:sp>
            <p:nvSpPr>
              <p:cNvPr id="23" name="Oval 22"/>
              <p:cNvSpPr/>
              <p:nvPr/>
            </p:nvSpPr>
            <p:spPr>
              <a:xfrm>
                <a:off x="4068837" y="3470117"/>
                <a:ext cx="828849" cy="83216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grpSp>
            <p:nvGrpSpPr>
              <p:cNvPr id="24" name="Group 23"/>
              <p:cNvGrpSpPr/>
              <p:nvPr/>
            </p:nvGrpSpPr>
            <p:grpSpPr>
              <a:xfrm>
                <a:off x="4214056" y="3543777"/>
                <a:ext cx="538410" cy="615042"/>
                <a:chOff x="8850313" y="1485900"/>
                <a:chExt cx="1050925" cy="1500187"/>
              </a:xfrm>
            </p:grpSpPr>
            <p:sp>
              <p:nvSpPr>
                <p:cNvPr id="25" name="Freeform 5"/>
                <p:cNvSpPr>
                  <a:spLocks noEditPoints="1"/>
                </p:cNvSpPr>
                <p:nvPr/>
              </p:nvSpPr>
              <p:spPr bwMode="auto">
                <a:xfrm>
                  <a:off x="8850313" y="1485900"/>
                  <a:ext cx="1050925" cy="1500187"/>
                </a:xfrm>
                <a:custGeom>
                  <a:avLst/>
                  <a:gdLst/>
                  <a:ahLst/>
                  <a:cxnLst>
                    <a:cxn ang="0">
                      <a:pos x="216" y="400"/>
                    </a:cxn>
                    <a:cxn ang="0">
                      <a:pos x="252" y="400"/>
                    </a:cxn>
                    <a:cxn ang="0">
                      <a:pos x="280" y="372"/>
                    </a:cxn>
                    <a:cxn ang="0">
                      <a:pos x="280" y="68"/>
                    </a:cxn>
                    <a:cxn ang="0">
                      <a:pos x="252" y="40"/>
                    </a:cxn>
                    <a:cxn ang="0">
                      <a:pos x="228" y="100"/>
                    </a:cxn>
                    <a:cxn ang="0">
                      <a:pos x="52" y="100"/>
                    </a:cxn>
                    <a:cxn ang="0">
                      <a:pos x="28" y="40"/>
                    </a:cxn>
                    <a:cxn ang="0">
                      <a:pos x="0" y="68"/>
                    </a:cxn>
                    <a:cxn ang="0">
                      <a:pos x="0" y="372"/>
                    </a:cxn>
                    <a:cxn ang="0">
                      <a:pos x="28" y="400"/>
                    </a:cxn>
                    <a:cxn ang="0">
                      <a:pos x="164" y="400"/>
                    </a:cxn>
                    <a:cxn ang="0">
                      <a:pos x="212" y="80"/>
                    </a:cxn>
                    <a:cxn ang="0">
                      <a:pos x="230" y="40"/>
                    </a:cxn>
                    <a:cxn ang="0">
                      <a:pos x="187" y="40"/>
                    </a:cxn>
                    <a:cxn ang="0">
                      <a:pos x="172" y="0"/>
                    </a:cxn>
                    <a:cxn ang="0">
                      <a:pos x="108" y="0"/>
                    </a:cxn>
                    <a:cxn ang="0">
                      <a:pos x="94" y="40"/>
                    </a:cxn>
                    <a:cxn ang="0">
                      <a:pos x="50" y="40"/>
                    </a:cxn>
                    <a:cxn ang="0">
                      <a:pos x="68" y="80"/>
                    </a:cxn>
                    <a:cxn ang="0">
                      <a:pos x="212" y="80"/>
                    </a:cxn>
                  </a:cxnLst>
                  <a:rect l="0" t="0" r="r" b="b"/>
                  <a:pathLst>
                    <a:path w="280" h="400">
                      <a:moveTo>
                        <a:pt x="216" y="400"/>
                      </a:moveTo>
                      <a:cubicBezTo>
                        <a:pt x="252" y="400"/>
                        <a:pt x="252" y="400"/>
                        <a:pt x="252" y="400"/>
                      </a:cubicBezTo>
                      <a:cubicBezTo>
                        <a:pt x="268" y="400"/>
                        <a:pt x="280" y="387"/>
                        <a:pt x="280" y="372"/>
                      </a:cubicBezTo>
                      <a:cubicBezTo>
                        <a:pt x="280" y="68"/>
                        <a:pt x="280" y="68"/>
                        <a:pt x="280" y="68"/>
                      </a:cubicBezTo>
                      <a:cubicBezTo>
                        <a:pt x="280" y="52"/>
                        <a:pt x="268" y="40"/>
                        <a:pt x="252" y="40"/>
                      </a:cubicBezTo>
                      <a:cubicBezTo>
                        <a:pt x="228" y="100"/>
                        <a:pt x="228" y="100"/>
                        <a:pt x="228" y="100"/>
                      </a:cubicBezTo>
                      <a:cubicBezTo>
                        <a:pt x="52" y="100"/>
                        <a:pt x="52" y="100"/>
                        <a:pt x="52" y="100"/>
                      </a:cubicBezTo>
                      <a:cubicBezTo>
                        <a:pt x="28" y="40"/>
                        <a:pt x="28" y="40"/>
                        <a:pt x="28" y="40"/>
                      </a:cubicBezTo>
                      <a:cubicBezTo>
                        <a:pt x="13" y="40"/>
                        <a:pt x="0" y="52"/>
                        <a:pt x="0" y="68"/>
                      </a:cubicBezTo>
                      <a:cubicBezTo>
                        <a:pt x="0" y="372"/>
                        <a:pt x="0" y="372"/>
                        <a:pt x="0" y="372"/>
                      </a:cubicBezTo>
                      <a:cubicBezTo>
                        <a:pt x="0" y="387"/>
                        <a:pt x="13" y="400"/>
                        <a:pt x="28" y="400"/>
                      </a:cubicBezTo>
                      <a:cubicBezTo>
                        <a:pt x="164" y="400"/>
                        <a:pt x="164" y="400"/>
                        <a:pt x="164" y="400"/>
                      </a:cubicBezTo>
                      <a:moveTo>
                        <a:pt x="212" y="80"/>
                      </a:moveTo>
                      <a:cubicBezTo>
                        <a:pt x="230" y="40"/>
                        <a:pt x="230" y="40"/>
                        <a:pt x="230" y="40"/>
                      </a:cubicBezTo>
                      <a:cubicBezTo>
                        <a:pt x="187" y="40"/>
                        <a:pt x="187" y="40"/>
                        <a:pt x="187" y="40"/>
                      </a:cubicBezTo>
                      <a:cubicBezTo>
                        <a:pt x="172" y="0"/>
                        <a:pt x="172" y="0"/>
                        <a:pt x="172" y="0"/>
                      </a:cubicBezTo>
                      <a:cubicBezTo>
                        <a:pt x="108" y="0"/>
                        <a:pt x="108" y="0"/>
                        <a:pt x="108" y="0"/>
                      </a:cubicBezTo>
                      <a:cubicBezTo>
                        <a:pt x="94" y="40"/>
                        <a:pt x="94" y="40"/>
                        <a:pt x="94" y="40"/>
                      </a:cubicBezTo>
                      <a:cubicBezTo>
                        <a:pt x="50" y="40"/>
                        <a:pt x="50" y="40"/>
                        <a:pt x="50" y="40"/>
                      </a:cubicBezTo>
                      <a:cubicBezTo>
                        <a:pt x="68" y="80"/>
                        <a:pt x="68" y="80"/>
                        <a:pt x="68" y="80"/>
                      </a:cubicBezTo>
                      <a:lnTo>
                        <a:pt x="212" y="80"/>
                      </a:lnTo>
                      <a:close/>
                    </a:path>
                  </a:pathLst>
                </a:custGeom>
                <a:no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6" name="Freeform 6"/>
                <p:cNvSpPr>
                  <a:spLocks/>
                </p:cNvSpPr>
                <p:nvPr/>
              </p:nvSpPr>
              <p:spPr bwMode="auto">
                <a:xfrm>
                  <a:off x="9042401" y="271621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5"/>
                        <a:pt x="174" y="0"/>
                        <a:pt x="168" y="0"/>
                      </a:cubicBezTo>
                      <a:cubicBezTo>
                        <a:pt x="12" y="0"/>
                        <a:pt x="12" y="0"/>
                        <a:pt x="12" y="0"/>
                      </a:cubicBezTo>
                      <a:cubicBezTo>
                        <a:pt x="5" y="0"/>
                        <a:pt x="0" y="5"/>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7" name="Freeform 7"/>
                <p:cNvSpPr>
                  <a:spLocks/>
                </p:cNvSpPr>
                <p:nvPr/>
              </p:nvSpPr>
              <p:spPr bwMode="auto">
                <a:xfrm>
                  <a:off x="9042401" y="2460625"/>
                  <a:ext cx="674688" cy="177800"/>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5"/>
                        <a:pt x="174" y="0"/>
                        <a:pt x="168" y="0"/>
                      </a:cubicBezTo>
                      <a:cubicBezTo>
                        <a:pt x="12" y="0"/>
                        <a:pt x="12" y="0"/>
                        <a:pt x="12" y="0"/>
                      </a:cubicBezTo>
                      <a:cubicBezTo>
                        <a:pt x="5" y="0"/>
                        <a:pt x="0" y="5"/>
                        <a:pt x="0" y="12"/>
                      </a:cubicBezTo>
                      <a:cubicBezTo>
                        <a:pt x="0" y="35"/>
                        <a:pt x="0" y="35"/>
                        <a:pt x="0" y="35"/>
                      </a:cubicBezTo>
                      <a:cubicBezTo>
                        <a:pt x="0" y="41"/>
                        <a:pt x="5" y="47"/>
                        <a:pt x="12" y="47"/>
                      </a:cubicBezTo>
                      <a:cubicBezTo>
                        <a:pt x="168" y="47"/>
                        <a:pt x="168" y="47"/>
                        <a:pt x="168" y="47"/>
                      </a:cubicBezTo>
                      <a:cubicBezTo>
                        <a:pt x="174" y="47"/>
                        <a:pt x="180" y="41"/>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8" name="Freeform 8"/>
                <p:cNvSpPr>
                  <a:spLocks/>
                </p:cNvSpPr>
                <p:nvPr/>
              </p:nvSpPr>
              <p:spPr bwMode="auto">
                <a:xfrm>
                  <a:off x="9042401" y="220186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6"/>
                        <a:pt x="174" y="0"/>
                        <a:pt x="168" y="0"/>
                      </a:cubicBezTo>
                      <a:cubicBezTo>
                        <a:pt x="12" y="0"/>
                        <a:pt x="12" y="0"/>
                        <a:pt x="12" y="0"/>
                      </a:cubicBezTo>
                      <a:cubicBezTo>
                        <a:pt x="5" y="0"/>
                        <a:pt x="0" y="6"/>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9" name="Freeform 9"/>
                <p:cNvSpPr>
                  <a:spLocks/>
                </p:cNvSpPr>
                <p:nvPr/>
              </p:nvSpPr>
              <p:spPr bwMode="auto">
                <a:xfrm>
                  <a:off x="9042401" y="194786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6"/>
                        <a:pt x="174" y="0"/>
                        <a:pt x="168" y="0"/>
                      </a:cubicBezTo>
                      <a:cubicBezTo>
                        <a:pt x="12" y="0"/>
                        <a:pt x="12" y="0"/>
                        <a:pt x="12" y="0"/>
                      </a:cubicBezTo>
                      <a:cubicBezTo>
                        <a:pt x="5" y="0"/>
                        <a:pt x="0" y="6"/>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grpSp>
        </p:grpSp>
        <p:grpSp>
          <p:nvGrpSpPr>
            <p:cNvPr id="40" name="Group 39"/>
            <p:cNvGrpSpPr/>
            <p:nvPr/>
          </p:nvGrpSpPr>
          <p:grpSpPr>
            <a:xfrm>
              <a:off x="1559370" y="4998378"/>
              <a:ext cx="1000456" cy="1000472"/>
              <a:chOff x="3974587" y="4998378"/>
              <a:chExt cx="1000456" cy="1000472"/>
            </a:xfrm>
          </p:grpSpPr>
          <p:sp>
            <p:nvSpPr>
              <p:cNvPr id="41" name="Oval 40"/>
              <p:cNvSpPr/>
              <p:nvPr/>
            </p:nvSpPr>
            <p:spPr>
              <a:xfrm>
                <a:off x="3974587" y="4998378"/>
                <a:ext cx="1000456" cy="10004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sp>
            <p:nvSpPr>
              <p:cNvPr id="42" name="Oval 41"/>
              <p:cNvSpPr/>
              <p:nvPr/>
            </p:nvSpPr>
            <p:spPr>
              <a:xfrm>
                <a:off x="4060391" y="5082530"/>
                <a:ext cx="828849" cy="83216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grpSp>
            <p:nvGrpSpPr>
              <p:cNvPr id="43" name="Groupe 294"/>
              <p:cNvGrpSpPr/>
              <p:nvPr/>
            </p:nvGrpSpPr>
            <p:grpSpPr>
              <a:xfrm>
                <a:off x="4214057" y="5289088"/>
                <a:ext cx="443204" cy="444232"/>
                <a:chOff x="5972175" y="4241801"/>
                <a:chExt cx="282575" cy="290513"/>
              </a:xfrm>
            </p:grpSpPr>
            <p:sp>
              <p:nvSpPr>
                <p:cNvPr id="44" name="Freeform 729"/>
                <p:cNvSpPr>
                  <a:spLocks/>
                </p:cNvSpPr>
                <p:nvPr/>
              </p:nvSpPr>
              <p:spPr bwMode="auto">
                <a:xfrm>
                  <a:off x="5972175" y="4241801"/>
                  <a:ext cx="282575" cy="290513"/>
                </a:xfrm>
                <a:custGeom>
                  <a:avLst/>
                  <a:gdLst/>
                  <a:ahLst/>
                  <a:cxnLst>
                    <a:cxn ang="0">
                      <a:pos x="12" y="128"/>
                    </a:cxn>
                    <a:cxn ang="0">
                      <a:pos x="39" y="101"/>
                    </a:cxn>
                    <a:cxn ang="0">
                      <a:pos x="48" y="101"/>
                    </a:cxn>
                    <a:cxn ang="0">
                      <a:pos x="66" y="84"/>
                    </a:cxn>
                    <a:cxn ang="0">
                      <a:pos x="109" y="74"/>
                    </a:cxn>
                    <a:cxn ang="0">
                      <a:pos x="109" y="16"/>
                    </a:cxn>
                    <a:cxn ang="0">
                      <a:pos x="51" y="16"/>
                    </a:cxn>
                    <a:cxn ang="0">
                      <a:pos x="43" y="63"/>
                    </a:cxn>
                    <a:cxn ang="0">
                      <a:pos x="26" y="79"/>
                    </a:cxn>
                    <a:cxn ang="0">
                      <a:pos x="26" y="96"/>
                    </a:cxn>
                    <a:cxn ang="0">
                      <a:pos x="12" y="96"/>
                    </a:cxn>
                    <a:cxn ang="0">
                      <a:pos x="12" y="111"/>
                    </a:cxn>
                    <a:cxn ang="0">
                      <a:pos x="0" y="111"/>
                    </a:cxn>
                    <a:cxn ang="0">
                      <a:pos x="0" y="128"/>
                    </a:cxn>
                  </a:cxnLst>
                  <a:rect l="0" t="0" r="r" b="b"/>
                  <a:pathLst>
                    <a:path w="125" h="128">
                      <a:moveTo>
                        <a:pt x="12" y="128"/>
                      </a:moveTo>
                      <a:cubicBezTo>
                        <a:pt x="39" y="101"/>
                        <a:pt x="39" y="101"/>
                        <a:pt x="39" y="101"/>
                      </a:cubicBezTo>
                      <a:cubicBezTo>
                        <a:pt x="48" y="101"/>
                        <a:pt x="48" y="101"/>
                        <a:pt x="48" y="101"/>
                      </a:cubicBezTo>
                      <a:cubicBezTo>
                        <a:pt x="66" y="84"/>
                        <a:pt x="66" y="84"/>
                        <a:pt x="66" y="84"/>
                      </a:cubicBezTo>
                      <a:cubicBezTo>
                        <a:pt x="80" y="89"/>
                        <a:pt x="98" y="86"/>
                        <a:pt x="109" y="74"/>
                      </a:cubicBezTo>
                      <a:cubicBezTo>
                        <a:pt x="125" y="58"/>
                        <a:pt x="125" y="32"/>
                        <a:pt x="109" y="16"/>
                      </a:cubicBezTo>
                      <a:cubicBezTo>
                        <a:pt x="93" y="0"/>
                        <a:pt x="67" y="0"/>
                        <a:pt x="51" y="16"/>
                      </a:cubicBezTo>
                      <a:cubicBezTo>
                        <a:pt x="38" y="28"/>
                        <a:pt x="36" y="47"/>
                        <a:pt x="43" y="63"/>
                      </a:cubicBezTo>
                      <a:cubicBezTo>
                        <a:pt x="26" y="79"/>
                        <a:pt x="26" y="79"/>
                        <a:pt x="26" y="79"/>
                      </a:cubicBezTo>
                      <a:cubicBezTo>
                        <a:pt x="26" y="96"/>
                        <a:pt x="26" y="96"/>
                        <a:pt x="26" y="96"/>
                      </a:cubicBezTo>
                      <a:cubicBezTo>
                        <a:pt x="12" y="96"/>
                        <a:pt x="12" y="96"/>
                        <a:pt x="12" y="96"/>
                      </a:cubicBezTo>
                      <a:cubicBezTo>
                        <a:pt x="12" y="111"/>
                        <a:pt x="12" y="111"/>
                        <a:pt x="12" y="111"/>
                      </a:cubicBezTo>
                      <a:cubicBezTo>
                        <a:pt x="0" y="111"/>
                        <a:pt x="0" y="111"/>
                        <a:pt x="0" y="111"/>
                      </a:cubicBezTo>
                      <a:cubicBezTo>
                        <a:pt x="0" y="128"/>
                        <a:pt x="0" y="128"/>
                        <a:pt x="0" y="128"/>
                      </a:cubicBezTo>
                    </a:path>
                  </a:pathLst>
                </a:cu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45" name="Freeform 730"/>
                <p:cNvSpPr>
                  <a:spLocks/>
                </p:cNvSpPr>
                <p:nvPr/>
              </p:nvSpPr>
              <p:spPr bwMode="auto">
                <a:xfrm>
                  <a:off x="6116638" y="4295776"/>
                  <a:ext cx="80963" cy="84138"/>
                </a:xfrm>
                <a:custGeom>
                  <a:avLst/>
                  <a:gdLst/>
                  <a:ahLst/>
                  <a:cxnLst>
                    <a:cxn ang="0">
                      <a:pos x="30" y="30"/>
                    </a:cxn>
                    <a:cxn ang="0">
                      <a:pos x="6" y="30"/>
                    </a:cxn>
                    <a:cxn ang="0">
                      <a:pos x="6" y="7"/>
                    </a:cxn>
                    <a:cxn ang="0">
                      <a:pos x="30" y="7"/>
                    </a:cxn>
                    <a:cxn ang="0">
                      <a:pos x="30" y="30"/>
                    </a:cxn>
                  </a:cxnLst>
                  <a:rect l="0" t="0" r="r" b="b"/>
                  <a:pathLst>
                    <a:path w="36" h="37">
                      <a:moveTo>
                        <a:pt x="30" y="30"/>
                      </a:moveTo>
                      <a:cubicBezTo>
                        <a:pt x="23" y="37"/>
                        <a:pt x="13" y="37"/>
                        <a:pt x="6" y="30"/>
                      </a:cubicBezTo>
                      <a:cubicBezTo>
                        <a:pt x="0" y="24"/>
                        <a:pt x="0" y="13"/>
                        <a:pt x="6" y="7"/>
                      </a:cubicBezTo>
                      <a:cubicBezTo>
                        <a:pt x="13" y="0"/>
                        <a:pt x="23" y="0"/>
                        <a:pt x="30" y="7"/>
                      </a:cubicBezTo>
                      <a:cubicBezTo>
                        <a:pt x="36" y="13"/>
                        <a:pt x="36" y="24"/>
                        <a:pt x="30" y="30"/>
                      </a:cubicBezTo>
                      <a:close/>
                    </a:path>
                  </a:pathLst>
                </a:cu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grpSp>
        </p:grpSp>
      </p:grpSp>
    </p:spTree>
    <p:extLst>
      <p:ext uri="{BB962C8B-B14F-4D97-AF65-F5344CB8AC3E}">
        <p14:creationId xmlns:p14="http://schemas.microsoft.com/office/powerpoint/2010/main" val="27508553"/>
      </p:ext>
    </p:extLst>
  </p:cSld>
  <p:clrMapOvr>
    <a:masterClrMapping/>
  </p:clrMapOvr>
  <p:transition spd="slow">
    <p:cover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Delivery Rule Book</a:t>
            </a:r>
            <a:endParaRPr lang="en-GB" dirty="0"/>
          </a:p>
        </p:txBody>
      </p:sp>
      <p:pic>
        <p:nvPicPr>
          <p:cNvPr id="4" name="Picture 5"/>
          <p:cNvPicPr>
            <a:picLocks noChangeAspect="1" noChangeArrowheads="1"/>
          </p:cNvPicPr>
          <p:nvPr/>
        </p:nvPicPr>
        <p:blipFill>
          <a:blip r:embed="rId2" cstate="email"/>
          <a:srcRect/>
          <a:stretch>
            <a:fillRect/>
          </a:stretch>
        </p:blipFill>
        <p:spPr bwMode="auto">
          <a:xfrm>
            <a:off x="7471182" y="914399"/>
            <a:ext cx="4023360" cy="5140961"/>
          </a:xfrm>
          <a:prstGeom prst="rect">
            <a:avLst/>
          </a:prstGeom>
          <a:noFill/>
          <a:ln w="12700" algn="ctr">
            <a:noFill/>
            <a:miter lim="800000"/>
            <a:headEnd/>
            <a:tailEnd type="none" w="lg" len="lg"/>
          </a:ln>
        </p:spPr>
      </p:pic>
      <p:sp>
        <p:nvSpPr>
          <p:cNvPr id="8" name="Rounded Rectangle 7"/>
          <p:cNvSpPr/>
          <p:nvPr/>
        </p:nvSpPr>
        <p:spPr bwMode="auto">
          <a:xfrm>
            <a:off x="2099470" y="1173256"/>
            <a:ext cx="5037411" cy="1422047"/>
          </a:xfrm>
          <a:prstGeom prst="roundRect">
            <a:avLst>
              <a:gd name="adj" fmla="val 7543"/>
            </a:avLst>
          </a:prstGeom>
          <a:solidFill>
            <a:schemeClr val="bg1">
              <a:alpha val="66000"/>
            </a:schemeClr>
          </a:solidFill>
          <a:ln w="6350" cap="flat" cmpd="sng" algn="ctr">
            <a:solidFill>
              <a:schemeClr val="accent3"/>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cs typeface="Arial" charset="0"/>
            </a:endParaRPr>
          </a:p>
        </p:txBody>
      </p:sp>
      <p:sp>
        <p:nvSpPr>
          <p:cNvPr id="9" name="Rounded Rectangle 8"/>
          <p:cNvSpPr/>
          <p:nvPr/>
        </p:nvSpPr>
        <p:spPr bwMode="auto">
          <a:xfrm>
            <a:off x="2099470" y="2785671"/>
            <a:ext cx="5037411" cy="3002899"/>
          </a:xfrm>
          <a:prstGeom prst="roundRect">
            <a:avLst>
              <a:gd name="adj" fmla="val 6889"/>
            </a:avLst>
          </a:prstGeom>
          <a:solidFill>
            <a:schemeClr val="bg1">
              <a:alpha val="66000"/>
            </a:schemeClr>
          </a:solidFill>
          <a:ln w="6350" cap="flat" cmpd="sng" algn="ctr">
            <a:solidFill>
              <a:schemeClr val="accent6">
                <a:lumMod val="75000"/>
              </a:schemeClr>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cs typeface="Arial" charset="0"/>
            </a:endParaRPr>
          </a:p>
        </p:txBody>
      </p:sp>
      <p:grpSp>
        <p:nvGrpSpPr>
          <p:cNvPr id="10" name="Group 9"/>
          <p:cNvGrpSpPr/>
          <p:nvPr/>
        </p:nvGrpSpPr>
        <p:grpSpPr>
          <a:xfrm>
            <a:off x="1600200" y="1309412"/>
            <a:ext cx="1000456" cy="1000472"/>
            <a:chOff x="3974587" y="1773549"/>
            <a:chExt cx="1000456" cy="1000472"/>
          </a:xfrm>
        </p:grpSpPr>
        <p:sp>
          <p:nvSpPr>
            <p:cNvPr id="11" name="Oval 10"/>
            <p:cNvSpPr/>
            <p:nvPr/>
          </p:nvSpPr>
          <p:spPr>
            <a:xfrm>
              <a:off x="3974587" y="1773549"/>
              <a:ext cx="1000456" cy="10004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sp>
          <p:nvSpPr>
            <p:cNvPr id="12" name="Oval 11"/>
            <p:cNvSpPr/>
            <p:nvPr/>
          </p:nvSpPr>
          <p:spPr>
            <a:xfrm>
              <a:off x="4060391" y="1857701"/>
              <a:ext cx="828849" cy="83216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grpSp>
          <p:nvGrpSpPr>
            <p:cNvPr id="13" name="Group 129"/>
            <p:cNvGrpSpPr/>
            <p:nvPr/>
          </p:nvGrpSpPr>
          <p:grpSpPr>
            <a:xfrm>
              <a:off x="4214138" y="2037452"/>
              <a:ext cx="521356" cy="472667"/>
              <a:chOff x="-742950" y="2239963"/>
              <a:chExt cx="735012" cy="801688"/>
            </a:xfrm>
          </p:grpSpPr>
          <p:sp>
            <p:nvSpPr>
              <p:cNvPr id="14" name="Freeform 36"/>
              <p:cNvSpPr>
                <a:spLocks/>
              </p:cNvSpPr>
              <p:nvPr/>
            </p:nvSpPr>
            <p:spPr bwMode="auto">
              <a:xfrm>
                <a:off x="-742950" y="2416176"/>
                <a:ext cx="649288" cy="625475"/>
              </a:xfrm>
              <a:custGeom>
                <a:avLst/>
                <a:gdLst/>
                <a:ahLst/>
                <a:cxnLst>
                  <a:cxn ang="0">
                    <a:pos x="79" y="167"/>
                  </a:cxn>
                  <a:cxn ang="0">
                    <a:pos x="90" y="158"/>
                  </a:cxn>
                  <a:cxn ang="0">
                    <a:pos x="99" y="107"/>
                  </a:cxn>
                  <a:cxn ang="0">
                    <a:pos x="101" y="134"/>
                  </a:cxn>
                  <a:cxn ang="0">
                    <a:pos x="104" y="165"/>
                  </a:cxn>
                  <a:cxn ang="0">
                    <a:pos x="115" y="165"/>
                  </a:cxn>
                  <a:cxn ang="0">
                    <a:pos x="110" y="104"/>
                  </a:cxn>
                  <a:cxn ang="0">
                    <a:pos x="149" y="104"/>
                  </a:cxn>
                  <a:cxn ang="0">
                    <a:pos x="158" y="100"/>
                  </a:cxn>
                  <a:cxn ang="0">
                    <a:pos x="169" y="82"/>
                  </a:cxn>
                  <a:cxn ang="0">
                    <a:pos x="169" y="23"/>
                  </a:cxn>
                  <a:cxn ang="0">
                    <a:pos x="142" y="4"/>
                  </a:cxn>
                  <a:cxn ang="0">
                    <a:pos x="130" y="25"/>
                  </a:cxn>
                  <a:cxn ang="0">
                    <a:pos x="131" y="24"/>
                  </a:cxn>
                  <a:cxn ang="0">
                    <a:pos x="142" y="16"/>
                  </a:cxn>
                  <a:cxn ang="0">
                    <a:pos x="142" y="16"/>
                  </a:cxn>
                  <a:cxn ang="0">
                    <a:pos x="142" y="16"/>
                  </a:cxn>
                  <a:cxn ang="0">
                    <a:pos x="142" y="16"/>
                  </a:cxn>
                  <a:cxn ang="0">
                    <a:pos x="153" y="14"/>
                  </a:cxn>
                  <a:cxn ang="0">
                    <a:pos x="155" y="25"/>
                  </a:cxn>
                  <a:cxn ang="0">
                    <a:pos x="141" y="37"/>
                  </a:cxn>
                  <a:cxn ang="0">
                    <a:pos x="132" y="41"/>
                  </a:cxn>
                  <a:cxn ang="0">
                    <a:pos x="130" y="74"/>
                  </a:cxn>
                  <a:cxn ang="0">
                    <a:pos x="130" y="83"/>
                  </a:cxn>
                  <a:cxn ang="0">
                    <a:pos x="107" y="83"/>
                  </a:cxn>
                  <a:cxn ang="0">
                    <a:pos x="105" y="77"/>
                  </a:cxn>
                  <a:cxn ang="0">
                    <a:pos x="109" y="77"/>
                  </a:cxn>
                  <a:cxn ang="0">
                    <a:pos x="112" y="74"/>
                  </a:cxn>
                  <a:cxn ang="0">
                    <a:pos x="112" y="65"/>
                  </a:cxn>
                  <a:cxn ang="0">
                    <a:pos x="109" y="61"/>
                  </a:cxn>
                  <a:cxn ang="0">
                    <a:pos x="6" y="61"/>
                  </a:cxn>
                  <a:cxn ang="0">
                    <a:pos x="3" y="65"/>
                  </a:cxn>
                  <a:cxn ang="0">
                    <a:pos x="3" y="74"/>
                  </a:cxn>
                  <a:cxn ang="0">
                    <a:pos x="6" y="77"/>
                  </a:cxn>
                  <a:cxn ang="0">
                    <a:pos x="9" y="77"/>
                  </a:cxn>
                  <a:cxn ang="0">
                    <a:pos x="7" y="86"/>
                  </a:cxn>
                  <a:cxn ang="0">
                    <a:pos x="0" y="165"/>
                  </a:cxn>
                  <a:cxn ang="0">
                    <a:pos x="11" y="165"/>
                  </a:cxn>
                  <a:cxn ang="0">
                    <a:pos x="13" y="134"/>
                  </a:cxn>
                  <a:cxn ang="0">
                    <a:pos x="18" y="87"/>
                  </a:cxn>
                  <a:cxn ang="0">
                    <a:pos x="20" y="81"/>
                  </a:cxn>
                  <a:cxn ang="0">
                    <a:pos x="26" y="77"/>
                  </a:cxn>
                  <a:cxn ang="0">
                    <a:pos x="89" y="77"/>
                  </a:cxn>
                  <a:cxn ang="0">
                    <a:pos x="95" y="81"/>
                  </a:cxn>
                  <a:cxn ang="0">
                    <a:pos x="96" y="83"/>
                  </a:cxn>
                  <a:cxn ang="0">
                    <a:pos x="91" y="83"/>
                  </a:cxn>
                  <a:cxn ang="0">
                    <a:pos x="80" y="91"/>
                  </a:cxn>
                  <a:cxn ang="0">
                    <a:pos x="68" y="154"/>
                  </a:cxn>
                </a:cxnLst>
                <a:rect l="0" t="0" r="r" b="b"/>
                <a:pathLst>
                  <a:path w="173" h="167">
                    <a:moveTo>
                      <a:pt x="79" y="167"/>
                    </a:moveTo>
                    <a:cubicBezTo>
                      <a:pt x="84" y="167"/>
                      <a:pt x="89" y="163"/>
                      <a:pt x="90" y="158"/>
                    </a:cubicBezTo>
                    <a:cubicBezTo>
                      <a:pt x="99" y="107"/>
                      <a:pt x="99" y="107"/>
                      <a:pt x="99" y="107"/>
                    </a:cubicBezTo>
                    <a:cubicBezTo>
                      <a:pt x="100" y="115"/>
                      <a:pt x="101" y="124"/>
                      <a:pt x="101" y="134"/>
                    </a:cubicBezTo>
                    <a:cubicBezTo>
                      <a:pt x="102" y="147"/>
                      <a:pt x="103" y="159"/>
                      <a:pt x="104" y="165"/>
                    </a:cubicBezTo>
                    <a:cubicBezTo>
                      <a:pt x="115" y="165"/>
                      <a:pt x="115" y="165"/>
                      <a:pt x="115" y="165"/>
                    </a:cubicBezTo>
                    <a:cubicBezTo>
                      <a:pt x="114" y="155"/>
                      <a:pt x="112" y="126"/>
                      <a:pt x="110" y="104"/>
                    </a:cubicBezTo>
                    <a:cubicBezTo>
                      <a:pt x="149" y="104"/>
                      <a:pt x="149" y="104"/>
                      <a:pt x="149" y="104"/>
                    </a:cubicBezTo>
                    <a:cubicBezTo>
                      <a:pt x="153" y="104"/>
                      <a:pt x="156" y="102"/>
                      <a:pt x="158" y="100"/>
                    </a:cubicBezTo>
                    <a:cubicBezTo>
                      <a:pt x="163" y="96"/>
                      <a:pt x="167" y="90"/>
                      <a:pt x="169" y="82"/>
                    </a:cubicBezTo>
                    <a:cubicBezTo>
                      <a:pt x="173" y="63"/>
                      <a:pt x="173" y="43"/>
                      <a:pt x="169" y="23"/>
                    </a:cubicBezTo>
                    <a:cubicBezTo>
                      <a:pt x="166" y="8"/>
                      <a:pt x="152" y="0"/>
                      <a:pt x="142" y="4"/>
                    </a:cubicBezTo>
                    <a:cubicBezTo>
                      <a:pt x="135" y="8"/>
                      <a:pt x="130" y="16"/>
                      <a:pt x="130" y="25"/>
                    </a:cubicBezTo>
                    <a:cubicBezTo>
                      <a:pt x="130" y="25"/>
                      <a:pt x="131" y="24"/>
                      <a:pt x="131" y="24"/>
                    </a:cubicBezTo>
                    <a:cubicBezTo>
                      <a:pt x="138" y="20"/>
                      <a:pt x="142" y="17"/>
                      <a:pt x="142" y="16"/>
                    </a:cubicBezTo>
                    <a:cubicBezTo>
                      <a:pt x="142" y="16"/>
                      <a:pt x="142" y="16"/>
                      <a:pt x="142" y="16"/>
                    </a:cubicBezTo>
                    <a:cubicBezTo>
                      <a:pt x="142" y="16"/>
                      <a:pt x="142" y="16"/>
                      <a:pt x="142" y="16"/>
                    </a:cubicBezTo>
                    <a:cubicBezTo>
                      <a:pt x="142" y="16"/>
                      <a:pt x="142" y="16"/>
                      <a:pt x="142" y="16"/>
                    </a:cubicBezTo>
                    <a:cubicBezTo>
                      <a:pt x="145" y="12"/>
                      <a:pt x="150" y="11"/>
                      <a:pt x="153" y="14"/>
                    </a:cubicBezTo>
                    <a:cubicBezTo>
                      <a:pt x="157" y="16"/>
                      <a:pt x="158" y="21"/>
                      <a:pt x="155" y="25"/>
                    </a:cubicBezTo>
                    <a:cubicBezTo>
                      <a:pt x="155" y="26"/>
                      <a:pt x="151" y="31"/>
                      <a:pt x="141" y="37"/>
                    </a:cubicBezTo>
                    <a:cubicBezTo>
                      <a:pt x="138" y="38"/>
                      <a:pt x="135" y="40"/>
                      <a:pt x="132" y="41"/>
                    </a:cubicBezTo>
                    <a:cubicBezTo>
                      <a:pt x="133" y="52"/>
                      <a:pt x="133" y="63"/>
                      <a:pt x="130" y="74"/>
                    </a:cubicBezTo>
                    <a:cubicBezTo>
                      <a:pt x="130" y="77"/>
                      <a:pt x="130" y="80"/>
                      <a:pt x="130" y="83"/>
                    </a:cubicBezTo>
                    <a:cubicBezTo>
                      <a:pt x="107" y="83"/>
                      <a:pt x="107" y="83"/>
                      <a:pt x="107" y="83"/>
                    </a:cubicBezTo>
                    <a:cubicBezTo>
                      <a:pt x="107" y="81"/>
                      <a:pt x="106" y="79"/>
                      <a:pt x="105" y="77"/>
                    </a:cubicBezTo>
                    <a:cubicBezTo>
                      <a:pt x="109" y="77"/>
                      <a:pt x="109" y="77"/>
                      <a:pt x="109" y="77"/>
                    </a:cubicBezTo>
                    <a:cubicBezTo>
                      <a:pt x="111" y="77"/>
                      <a:pt x="112" y="76"/>
                      <a:pt x="112" y="74"/>
                    </a:cubicBezTo>
                    <a:cubicBezTo>
                      <a:pt x="112" y="65"/>
                      <a:pt x="112" y="65"/>
                      <a:pt x="112" y="65"/>
                    </a:cubicBezTo>
                    <a:cubicBezTo>
                      <a:pt x="112" y="63"/>
                      <a:pt x="111" y="61"/>
                      <a:pt x="109" y="61"/>
                    </a:cubicBezTo>
                    <a:cubicBezTo>
                      <a:pt x="6" y="61"/>
                      <a:pt x="6" y="61"/>
                      <a:pt x="6" y="61"/>
                    </a:cubicBezTo>
                    <a:cubicBezTo>
                      <a:pt x="4" y="61"/>
                      <a:pt x="3" y="63"/>
                      <a:pt x="3" y="65"/>
                    </a:cubicBezTo>
                    <a:cubicBezTo>
                      <a:pt x="3" y="74"/>
                      <a:pt x="3" y="74"/>
                      <a:pt x="3" y="74"/>
                    </a:cubicBezTo>
                    <a:cubicBezTo>
                      <a:pt x="3" y="76"/>
                      <a:pt x="4" y="77"/>
                      <a:pt x="6" y="77"/>
                    </a:cubicBezTo>
                    <a:cubicBezTo>
                      <a:pt x="9" y="77"/>
                      <a:pt x="9" y="77"/>
                      <a:pt x="9" y="77"/>
                    </a:cubicBezTo>
                    <a:cubicBezTo>
                      <a:pt x="8" y="80"/>
                      <a:pt x="7" y="83"/>
                      <a:pt x="7" y="86"/>
                    </a:cubicBezTo>
                    <a:cubicBezTo>
                      <a:pt x="5" y="104"/>
                      <a:pt x="1" y="152"/>
                      <a:pt x="0" y="165"/>
                    </a:cubicBezTo>
                    <a:cubicBezTo>
                      <a:pt x="11" y="165"/>
                      <a:pt x="11" y="165"/>
                      <a:pt x="11" y="165"/>
                    </a:cubicBezTo>
                    <a:cubicBezTo>
                      <a:pt x="11" y="159"/>
                      <a:pt x="12" y="147"/>
                      <a:pt x="13" y="134"/>
                    </a:cubicBezTo>
                    <a:cubicBezTo>
                      <a:pt x="15" y="115"/>
                      <a:pt x="17" y="97"/>
                      <a:pt x="18" y="87"/>
                    </a:cubicBezTo>
                    <a:cubicBezTo>
                      <a:pt x="18" y="84"/>
                      <a:pt x="19" y="83"/>
                      <a:pt x="20" y="81"/>
                    </a:cubicBezTo>
                    <a:cubicBezTo>
                      <a:pt x="21" y="80"/>
                      <a:pt x="23" y="78"/>
                      <a:pt x="26" y="77"/>
                    </a:cubicBezTo>
                    <a:cubicBezTo>
                      <a:pt x="89" y="77"/>
                      <a:pt x="89" y="77"/>
                      <a:pt x="89" y="77"/>
                    </a:cubicBezTo>
                    <a:cubicBezTo>
                      <a:pt x="91" y="78"/>
                      <a:pt x="94" y="80"/>
                      <a:pt x="95" y="81"/>
                    </a:cubicBezTo>
                    <a:cubicBezTo>
                      <a:pt x="95" y="82"/>
                      <a:pt x="95" y="82"/>
                      <a:pt x="96" y="83"/>
                    </a:cubicBezTo>
                    <a:cubicBezTo>
                      <a:pt x="91" y="83"/>
                      <a:pt x="91" y="83"/>
                      <a:pt x="91" y="83"/>
                    </a:cubicBezTo>
                    <a:cubicBezTo>
                      <a:pt x="85" y="83"/>
                      <a:pt x="81" y="86"/>
                      <a:pt x="80" y="91"/>
                    </a:cubicBezTo>
                    <a:cubicBezTo>
                      <a:pt x="68" y="154"/>
                      <a:pt x="68" y="154"/>
                      <a:pt x="68" y="154"/>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5" name="Freeform 37"/>
              <p:cNvSpPr>
                <a:spLocks/>
              </p:cNvSpPr>
              <p:nvPr/>
            </p:nvSpPr>
            <p:spPr bwMode="auto">
              <a:xfrm>
                <a:off x="-668338" y="2378076"/>
                <a:ext cx="304800" cy="258763"/>
              </a:xfrm>
              <a:custGeom>
                <a:avLst/>
                <a:gdLst/>
                <a:ahLst/>
                <a:cxnLst>
                  <a:cxn ang="0">
                    <a:pos x="17" y="69"/>
                  </a:cxn>
                  <a:cxn ang="0">
                    <a:pos x="79" y="69"/>
                  </a:cxn>
                  <a:cxn ang="0">
                    <a:pos x="81" y="67"/>
                  </a:cxn>
                  <a:cxn ang="0">
                    <a:pos x="81" y="63"/>
                  </a:cxn>
                  <a:cxn ang="0">
                    <a:pos x="79" y="61"/>
                  </a:cxn>
                  <a:cxn ang="0">
                    <a:pos x="28" y="61"/>
                  </a:cxn>
                  <a:cxn ang="0">
                    <a:pos x="28" y="61"/>
                  </a:cxn>
                  <a:cxn ang="0">
                    <a:pos x="8" y="2"/>
                  </a:cxn>
                  <a:cxn ang="0">
                    <a:pos x="5" y="0"/>
                  </a:cxn>
                  <a:cxn ang="0">
                    <a:pos x="1" y="1"/>
                  </a:cxn>
                  <a:cxn ang="0">
                    <a:pos x="0" y="4"/>
                  </a:cxn>
                  <a:cxn ang="0">
                    <a:pos x="19" y="61"/>
                  </a:cxn>
                  <a:cxn ang="0">
                    <a:pos x="17" y="61"/>
                  </a:cxn>
                </a:cxnLst>
                <a:rect l="0" t="0" r="r" b="b"/>
                <a:pathLst>
                  <a:path w="81" h="69">
                    <a:moveTo>
                      <a:pt x="17" y="69"/>
                    </a:moveTo>
                    <a:cubicBezTo>
                      <a:pt x="79" y="69"/>
                      <a:pt x="79" y="69"/>
                      <a:pt x="79" y="69"/>
                    </a:cubicBezTo>
                    <a:cubicBezTo>
                      <a:pt x="80" y="69"/>
                      <a:pt x="81" y="68"/>
                      <a:pt x="81" y="67"/>
                    </a:cubicBezTo>
                    <a:cubicBezTo>
                      <a:pt x="81" y="63"/>
                      <a:pt x="81" y="63"/>
                      <a:pt x="81" y="63"/>
                    </a:cubicBezTo>
                    <a:cubicBezTo>
                      <a:pt x="81" y="62"/>
                      <a:pt x="80" y="61"/>
                      <a:pt x="79" y="61"/>
                    </a:cubicBezTo>
                    <a:cubicBezTo>
                      <a:pt x="28" y="61"/>
                      <a:pt x="28" y="61"/>
                      <a:pt x="28" y="61"/>
                    </a:cubicBezTo>
                    <a:cubicBezTo>
                      <a:pt x="28" y="61"/>
                      <a:pt x="28" y="61"/>
                      <a:pt x="28" y="61"/>
                    </a:cubicBezTo>
                    <a:cubicBezTo>
                      <a:pt x="8" y="2"/>
                      <a:pt x="8" y="2"/>
                      <a:pt x="8" y="2"/>
                    </a:cubicBezTo>
                    <a:cubicBezTo>
                      <a:pt x="7" y="1"/>
                      <a:pt x="6" y="0"/>
                      <a:pt x="5" y="0"/>
                    </a:cubicBezTo>
                    <a:cubicBezTo>
                      <a:pt x="1" y="1"/>
                      <a:pt x="1" y="1"/>
                      <a:pt x="1" y="1"/>
                    </a:cubicBezTo>
                    <a:cubicBezTo>
                      <a:pt x="0" y="2"/>
                      <a:pt x="0" y="3"/>
                      <a:pt x="0" y="4"/>
                    </a:cubicBezTo>
                    <a:cubicBezTo>
                      <a:pt x="19" y="61"/>
                      <a:pt x="19" y="61"/>
                      <a:pt x="19" y="61"/>
                    </a:cubicBezTo>
                    <a:cubicBezTo>
                      <a:pt x="17" y="61"/>
                      <a:pt x="17" y="61"/>
                      <a:pt x="17" y="6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6" name="Freeform 38"/>
              <p:cNvSpPr>
                <a:spLocks/>
              </p:cNvSpPr>
              <p:nvPr/>
            </p:nvSpPr>
            <p:spPr bwMode="auto">
              <a:xfrm>
                <a:off x="-327025" y="2239963"/>
                <a:ext cx="184150" cy="184150"/>
              </a:xfrm>
              <a:custGeom>
                <a:avLst/>
                <a:gdLst/>
                <a:ahLst/>
                <a:cxnLst>
                  <a:cxn ang="0">
                    <a:pos x="29" y="46"/>
                  </a:cxn>
                  <a:cxn ang="0">
                    <a:pos x="46" y="19"/>
                  </a:cxn>
                  <a:cxn ang="0">
                    <a:pos x="19" y="3"/>
                  </a:cxn>
                  <a:cxn ang="0">
                    <a:pos x="3" y="29"/>
                  </a:cxn>
                  <a:cxn ang="0">
                    <a:pos x="29" y="46"/>
                  </a:cxn>
                </a:cxnLst>
                <a:rect l="0" t="0" r="r" b="b"/>
                <a:pathLst>
                  <a:path w="49" h="49">
                    <a:moveTo>
                      <a:pt x="29" y="46"/>
                    </a:moveTo>
                    <a:cubicBezTo>
                      <a:pt x="41" y="43"/>
                      <a:pt x="49" y="31"/>
                      <a:pt x="46" y="19"/>
                    </a:cubicBezTo>
                    <a:cubicBezTo>
                      <a:pt x="43" y="7"/>
                      <a:pt x="31" y="0"/>
                      <a:pt x="19" y="3"/>
                    </a:cubicBezTo>
                    <a:cubicBezTo>
                      <a:pt x="7" y="5"/>
                      <a:pt x="0" y="18"/>
                      <a:pt x="3" y="29"/>
                    </a:cubicBezTo>
                    <a:cubicBezTo>
                      <a:pt x="5" y="41"/>
                      <a:pt x="17" y="49"/>
                      <a:pt x="29" y="46"/>
                    </a:cubicBez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7" name="Freeform 39"/>
              <p:cNvSpPr>
                <a:spLocks/>
              </p:cNvSpPr>
              <p:nvPr/>
            </p:nvSpPr>
            <p:spPr bwMode="auto">
              <a:xfrm>
                <a:off x="-468313" y="2513013"/>
                <a:ext cx="209550" cy="71438"/>
              </a:xfrm>
              <a:custGeom>
                <a:avLst/>
                <a:gdLst/>
                <a:ahLst/>
                <a:cxnLst>
                  <a:cxn ang="0">
                    <a:pos x="56" y="0"/>
                  </a:cxn>
                  <a:cxn ang="0">
                    <a:pos x="54" y="1"/>
                  </a:cxn>
                  <a:cxn ang="0">
                    <a:pos x="19" y="8"/>
                  </a:cxn>
                  <a:cxn ang="0">
                    <a:pos x="7" y="7"/>
                  </a:cxn>
                  <a:cxn ang="0">
                    <a:pos x="6" y="7"/>
                  </a:cxn>
                  <a:cxn ang="0">
                    <a:pos x="0" y="12"/>
                  </a:cxn>
                  <a:cxn ang="0">
                    <a:pos x="6" y="19"/>
                  </a:cxn>
                  <a:cxn ang="0">
                    <a:pos x="19" y="19"/>
                  </a:cxn>
                  <a:cxn ang="0">
                    <a:pos x="19" y="19"/>
                  </a:cxn>
                  <a:cxn ang="0">
                    <a:pos x="56" y="13"/>
                  </a:cxn>
                </a:cxnLst>
                <a:rect l="0" t="0" r="r" b="b"/>
                <a:pathLst>
                  <a:path w="56" h="19">
                    <a:moveTo>
                      <a:pt x="56" y="0"/>
                    </a:moveTo>
                    <a:cubicBezTo>
                      <a:pt x="55" y="0"/>
                      <a:pt x="54" y="1"/>
                      <a:pt x="54" y="1"/>
                    </a:cubicBezTo>
                    <a:cubicBezTo>
                      <a:pt x="44" y="5"/>
                      <a:pt x="32" y="8"/>
                      <a:pt x="19" y="8"/>
                    </a:cubicBezTo>
                    <a:cubicBezTo>
                      <a:pt x="15" y="8"/>
                      <a:pt x="11" y="7"/>
                      <a:pt x="7" y="7"/>
                    </a:cubicBezTo>
                    <a:cubicBezTo>
                      <a:pt x="7" y="7"/>
                      <a:pt x="7" y="7"/>
                      <a:pt x="6" y="7"/>
                    </a:cubicBezTo>
                    <a:cubicBezTo>
                      <a:pt x="3" y="7"/>
                      <a:pt x="1" y="10"/>
                      <a:pt x="0" y="12"/>
                    </a:cubicBezTo>
                    <a:cubicBezTo>
                      <a:pt x="0" y="16"/>
                      <a:pt x="3" y="19"/>
                      <a:pt x="6" y="19"/>
                    </a:cubicBezTo>
                    <a:cubicBezTo>
                      <a:pt x="10" y="19"/>
                      <a:pt x="14" y="19"/>
                      <a:pt x="19" y="19"/>
                    </a:cubicBezTo>
                    <a:cubicBezTo>
                      <a:pt x="19" y="19"/>
                      <a:pt x="19" y="19"/>
                      <a:pt x="19" y="19"/>
                    </a:cubicBezTo>
                    <a:cubicBezTo>
                      <a:pt x="35" y="19"/>
                      <a:pt x="47" y="16"/>
                      <a:pt x="56" y="13"/>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8" name="Freeform 40"/>
              <p:cNvSpPr>
                <a:spLocks/>
              </p:cNvSpPr>
              <p:nvPr/>
            </p:nvSpPr>
            <p:spPr bwMode="auto">
              <a:xfrm>
                <a:off x="-280988" y="2828926"/>
                <a:ext cx="273050" cy="201613"/>
              </a:xfrm>
              <a:custGeom>
                <a:avLst/>
                <a:gdLst/>
                <a:ahLst/>
                <a:cxnLst>
                  <a:cxn ang="0">
                    <a:pos x="0" y="127"/>
                  </a:cxn>
                  <a:cxn ang="0">
                    <a:pos x="172" y="127"/>
                  </a:cxn>
                  <a:cxn ang="0">
                    <a:pos x="149" y="0"/>
                  </a:cxn>
                  <a:cxn ang="0">
                    <a:pos x="21" y="0"/>
                  </a:cxn>
                  <a:cxn ang="0">
                    <a:pos x="0" y="127"/>
                  </a:cxn>
                  <a:cxn ang="0">
                    <a:pos x="0" y="127"/>
                  </a:cxn>
                </a:cxnLst>
                <a:rect l="0" t="0" r="r" b="b"/>
                <a:pathLst>
                  <a:path w="172" h="127">
                    <a:moveTo>
                      <a:pt x="0" y="127"/>
                    </a:moveTo>
                    <a:lnTo>
                      <a:pt x="172" y="127"/>
                    </a:lnTo>
                    <a:lnTo>
                      <a:pt x="149" y="0"/>
                    </a:lnTo>
                    <a:lnTo>
                      <a:pt x="21" y="0"/>
                    </a:lnTo>
                    <a:lnTo>
                      <a:pt x="0" y="127"/>
                    </a:lnTo>
                    <a:lnTo>
                      <a:pt x="0" y="127"/>
                    </a:ln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grpSp>
      </p:grpSp>
      <p:sp>
        <p:nvSpPr>
          <p:cNvPr id="19" name="Content Placeholder 18442"/>
          <p:cNvSpPr txBox="1">
            <a:spLocks/>
          </p:cNvSpPr>
          <p:nvPr/>
        </p:nvSpPr>
        <p:spPr>
          <a:xfrm>
            <a:off x="2845505" y="2996662"/>
            <a:ext cx="4339801" cy="2534027"/>
          </a:xfrm>
          <a:prstGeom prst="rect">
            <a:avLst/>
          </a:prstGeom>
        </p:spPr>
        <p:txBody>
          <a:bodyPr wrap="square" lIns="0" tIns="0" rIns="0" bIns="0">
            <a:spAutoFit/>
          </a:bodyPr>
          <a:lstStyle>
            <a:lvl1pPr marL="194813" indent="-194813" algn="l" defTabSz="779202" rtl="0" eaLnBrk="1" latinLnBrk="0" hangingPunct="1">
              <a:spcBef>
                <a:spcPts val="0"/>
              </a:spcBef>
              <a:spcAft>
                <a:spcPts val="511"/>
              </a:spcAft>
              <a:buClr>
                <a:schemeClr val="accent3"/>
              </a:buClr>
              <a:buFont typeface="Wingdings" pitchFamily="2" charset="2"/>
              <a:buChar char="§"/>
              <a:defRPr sz="1400" b="0" kern="1200">
                <a:solidFill>
                  <a:schemeClr val="tx1"/>
                </a:solidFill>
                <a:latin typeface="+mn-lt"/>
                <a:ea typeface="+mn-ea"/>
                <a:cs typeface="+mn-cs"/>
              </a:defRPr>
            </a:lvl1pPr>
            <a:lvl2pPr marL="389626" indent="-194813" algn="l" defTabSz="779202" rtl="0" eaLnBrk="1" latinLnBrk="0" hangingPunct="1">
              <a:spcBef>
                <a:spcPts val="0"/>
              </a:spcBef>
              <a:spcAft>
                <a:spcPts val="511"/>
              </a:spcAft>
              <a:buClr>
                <a:schemeClr val="accent3"/>
              </a:buClr>
              <a:buFont typeface="Arial" pitchFamily="34" charset="0"/>
              <a:buChar char="•"/>
              <a:defRPr sz="1200" b="0" kern="1200">
                <a:solidFill>
                  <a:schemeClr val="tx1"/>
                </a:solidFill>
                <a:latin typeface="+mn-lt"/>
                <a:ea typeface="+mn-ea"/>
                <a:cs typeface="+mn-cs"/>
              </a:defRPr>
            </a:lvl2pPr>
            <a:lvl3pPr marL="584439" indent="-194813" algn="l" defTabSz="779202" rtl="0" eaLnBrk="1" latinLnBrk="0" hangingPunct="1">
              <a:spcBef>
                <a:spcPts val="0"/>
              </a:spcBef>
              <a:spcAft>
                <a:spcPts val="511"/>
              </a:spcAft>
              <a:buClr>
                <a:schemeClr val="accent3"/>
              </a:buClr>
              <a:buFont typeface="Arial" pitchFamily="34" charset="0"/>
              <a:buChar char="–"/>
              <a:defRPr sz="1100" kern="1200">
                <a:solidFill>
                  <a:schemeClr val="tx1"/>
                </a:solidFill>
                <a:latin typeface="+mn-lt"/>
                <a:ea typeface="+mn-ea"/>
                <a:cs typeface="+mn-cs"/>
              </a:defRPr>
            </a:lvl3pPr>
            <a:lvl4pPr marL="779252" marR="0" indent="-194813" algn="l" defTabSz="779202" rtl="0" eaLnBrk="1" fontAlgn="auto" latinLnBrk="0" hangingPunct="1">
              <a:lnSpc>
                <a:spcPct val="100000"/>
              </a:lnSpc>
              <a:spcBef>
                <a:spcPts val="0"/>
              </a:spcBef>
              <a:spcAft>
                <a:spcPts val="0"/>
              </a:spcAft>
              <a:buClr>
                <a:schemeClr val="accent3"/>
              </a:buClr>
              <a:buSzTx/>
              <a:buFont typeface="Courier New" pitchFamily="49" charset="0"/>
              <a:buChar char="o"/>
              <a:tabLst/>
              <a:defRPr sz="1000" kern="1200">
                <a:solidFill>
                  <a:schemeClr val="tx1"/>
                </a:solidFill>
                <a:latin typeface="+mn-lt"/>
                <a:ea typeface="+mn-ea"/>
                <a:cs typeface="+mn-cs"/>
              </a:defRPr>
            </a:lvl4pPr>
            <a:lvl5pPr marL="1371722" indent="-165040" algn="l" defTabSz="779202" rtl="0" eaLnBrk="1" latinLnBrk="0" hangingPunct="1">
              <a:spcBef>
                <a:spcPts val="0"/>
              </a:spcBef>
              <a:buClr>
                <a:srgbClr val="B1B1B1"/>
              </a:buClr>
              <a:buFont typeface="Arial" pitchFamily="34" charset="0"/>
              <a:buChar char="–"/>
              <a:defRPr sz="1400" kern="1200">
                <a:solidFill>
                  <a:srgbClr val="494949"/>
                </a:solidFill>
                <a:latin typeface="+mn-lt"/>
                <a:ea typeface="+mn-ea"/>
                <a:cs typeface="+mn-cs"/>
              </a:defRPr>
            </a:lvl5pPr>
            <a:lvl6pPr marL="2142807"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408"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009"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610"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spcAft>
                <a:spcPts val="300"/>
              </a:spcAft>
              <a:buNone/>
            </a:pPr>
            <a:r>
              <a:rPr lang="en-US" sz="1300" b="1" dirty="0">
                <a:solidFill>
                  <a:schemeClr val="accent6">
                    <a:lumMod val="75000"/>
                  </a:schemeClr>
                </a:solidFill>
              </a:rPr>
              <a:t>Key Content</a:t>
            </a:r>
          </a:p>
          <a:p>
            <a:pPr lvl="0"/>
            <a:r>
              <a:rPr lang="en-US" sz="1200" b="1" i="1" dirty="0">
                <a:solidFill>
                  <a:schemeClr val="tx2"/>
                </a:solidFill>
              </a:rPr>
              <a:t>Roles and Responsibilities in Engagement Delivery</a:t>
            </a:r>
          </a:p>
          <a:p>
            <a:pPr lvl="0"/>
            <a:r>
              <a:rPr lang="en-US" sz="1200" b="1" i="1" dirty="0">
                <a:solidFill>
                  <a:schemeClr val="tx2"/>
                </a:solidFill>
              </a:rPr>
              <a:t>Sales to Delivery Handover</a:t>
            </a:r>
          </a:p>
          <a:p>
            <a:pPr lvl="0"/>
            <a:r>
              <a:rPr lang="en-US" sz="1200" b="1" i="1" dirty="0">
                <a:solidFill>
                  <a:schemeClr val="tx2"/>
                </a:solidFill>
              </a:rPr>
              <a:t>Organizing the Engagement Start-Up Phase</a:t>
            </a:r>
          </a:p>
          <a:p>
            <a:pPr lvl="0"/>
            <a:r>
              <a:rPr lang="en-US" sz="1200" b="1" i="1" dirty="0">
                <a:solidFill>
                  <a:schemeClr val="tx2"/>
                </a:solidFill>
              </a:rPr>
              <a:t>The Steering Boards</a:t>
            </a:r>
          </a:p>
          <a:p>
            <a:pPr lvl="0"/>
            <a:r>
              <a:rPr lang="en-US" sz="1200" b="1" i="1" dirty="0">
                <a:solidFill>
                  <a:schemeClr val="tx2"/>
                </a:solidFill>
              </a:rPr>
              <a:t>Evaluating Client Satisfaction</a:t>
            </a:r>
          </a:p>
          <a:p>
            <a:pPr lvl="0"/>
            <a:r>
              <a:rPr lang="en-US" sz="1200" b="1" i="1" dirty="0">
                <a:solidFill>
                  <a:schemeClr val="tx2"/>
                </a:solidFill>
              </a:rPr>
              <a:t>Engagement Tracking and Reporting</a:t>
            </a:r>
          </a:p>
          <a:p>
            <a:pPr lvl="0"/>
            <a:r>
              <a:rPr lang="en-US" sz="1200" b="1" i="1" dirty="0">
                <a:solidFill>
                  <a:schemeClr val="tx2"/>
                </a:solidFill>
              </a:rPr>
              <a:t>Engagement Close-Down</a:t>
            </a:r>
          </a:p>
          <a:p>
            <a:pPr lvl="0"/>
            <a:r>
              <a:rPr lang="en-US" sz="1200" b="1" i="1" dirty="0">
                <a:solidFill>
                  <a:schemeClr val="tx2"/>
                </a:solidFill>
              </a:rPr>
              <a:t>Mandatory Deliverables for Project-Type Engagements</a:t>
            </a:r>
          </a:p>
        </p:txBody>
      </p:sp>
      <p:sp>
        <p:nvSpPr>
          <p:cNvPr id="20" name="Content Placeholder 18442"/>
          <p:cNvSpPr txBox="1">
            <a:spLocks/>
          </p:cNvSpPr>
          <p:nvPr/>
        </p:nvSpPr>
        <p:spPr>
          <a:xfrm>
            <a:off x="2845505" y="1484274"/>
            <a:ext cx="4339801" cy="1054135"/>
          </a:xfrm>
          <a:prstGeom prst="rect">
            <a:avLst/>
          </a:prstGeom>
        </p:spPr>
        <p:txBody>
          <a:bodyPr wrap="square" lIns="0" tIns="0" rIns="0" bIns="0">
            <a:spAutoFit/>
          </a:bodyPr>
          <a:lstStyle>
            <a:lvl1pPr marL="194813" indent="-194813" algn="l" defTabSz="779202" rtl="0" eaLnBrk="1" latinLnBrk="0" hangingPunct="1">
              <a:spcBef>
                <a:spcPts val="0"/>
              </a:spcBef>
              <a:spcAft>
                <a:spcPts val="511"/>
              </a:spcAft>
              <a:buClr>
                <a:schemeClr val="accent3"/>
              </a:buClr>
              <a:buFont typeface="Wingdings" pitchFamily="2" charset="2"/>
              <a:buChar char="§"/>
              <a:defRPr sz="1400" b="0" kern="1200">
                <a:solidFill>
                  <a:schemeClr val="tx1"/>
                </a:solidFill>
                <a:latin typeface="+mn-lt"/>
                <a:ea typeface="+mn-ea"/>
                <a:cs typeface="+mn-cs"/>
              </a:defRPr>
            </a:lvl1pPr>
            <a:lvl2pPr marL="389626" indent="-194813" algn="l" defTabSz="779202" rtl="0" eaLnBrk="1" latinLnBrk="0" hangingPunct="1">
              <a:spcBef>
                <a:spcPts val="0"/>
              </a:spcBef>
              <a:spcAft>
                <a:spcPts val="511"/>
              </a:spcAft>
              <a:buClr>
                <a:schemeClr val="accent3"/>
              </a:buClr>
              <a:buFont typeface="Arial" pitchFamily="34" charset="0"/>
              <a:buChar char="•"/>
              <a:defRPr sz="1200" b="0" kern="1200">
                <a:solidFill>
                  <a:schemeClr val="tx1"/>
                </a:solidFill>
                <a:latin typeface="+mn-lt"/>
                <a:ea typeface="+mn-ea"/>
                <a:cs typeface="+mn-cs"/>
              </a:defRPr>
            </a:lvl2pPr>
            <a:lvl3pPr marL="584439" indent="-194813" algn="l" defTabSz="779202" rtl="0" eaLnBrk="1" latinLnBrk="0" hangingPunct="1">
              <a:spcBef>
                <a:spcPts val="0"/>
              </a:spcBef>
              <a:spcAft>
                <a:spcPts val="511"/>
              </a:spcAft>
              <a:buClr>
                <a:schemeClr val="accent3"/>
              </a:buClr>
              <a:buFont typeface="Arial" pitchFamily="34" charset="0"/>
              <a:buChar char="–"/>
              <a:defRPr sz="1100" kern="1200">
                <a:solidFill>
                  <a:schemeClr val="tx1"/>
                </a:solidFill>
                <a:latin typeface="+mn-lt"/>
                <a:ea typeface="+mn-ea"/>
                <a:cs typeface="+mn-cs"/>
              </a:defRPr>
            </a:lvl3pPr>
            <a:lvl4pPr marL="779252" marR="0" indent="-194813" algn="l" defTabSz="779202" rtl="0" eaLnBrk="1" fontAlgn="auto" latinLnBrk="0" hangingPunct="1">
              <a:lnSpc>
                <a:spcPct val="100000"/>
              </a:lnSpc>
              <a:spcBef>
                <a:spcPts val="0"/>
              </a:spcBef>
              <a:spcAft>
                <a:spcPts val="0"/>
              </a:spcAft>
              <a:buClr>
                <a:schemeClr val="accent3"/>
              </a:buClr>
              <a:buSzTx/>
              <a:buFont typeface="Courier New" pitchFamily="49" charset="0"/>
              <a:buChar char="o"/>
              <a:tabLst/>
              <a:defRPr sz="1000" kern="1200">
                <a:solidFill>
                  <a:schemeClr val="tx1"/>
                </a:solidFill>
                <a:latin typeface="+mn-lt"/>
                <a:ea typeface="+mn-ea"/>
                <a:cs typeface="+mn-cs"/>
              </a:defRPr>
            </a:lvl4pPr>
            <a:lvl5pPr marL="1371722" indent="-165040" algn="l" defTabSz="779202" rtl="0" eaLnBrk="1" latinLnBrk="0" hangingPunct="1">
              <a:spcBef>
                <a:spcPts val="0"/>
              </a:spcBef>
              <a:buClr>
                <a:srgbClr val="B1B1B1"/>
              </a:buClr>
              <a:buFont typeface="Arial" pitchFamily="34" charset="0"/>
              <a:buChar char="–"/>
              <a:defRPr sz="1400" kern="1200">
                <a:solidFill>
                  <a:srgbClr val="494949"/>
                </a:solidFill>
                <a:latin typeface="+mn-lt"/>
                <a:ea typeface="+mn-ea"/>
                <a:cs typeface="+mn-cs"/>
              </a:defRPr>
            </a:lvl5pPr>
            <a:lvl6pPr marL="2142807"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408"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009"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610"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spcAft>
                <a:spcPts val="300"/>
              </a:spcAft>
              <a:buNone/>
            </a:pPr>
            <a:r>
              <a:rPr lang="en-US" sz="1300" b="1" dirty="0">
                <a:solidFill>
                  <a:schemeClr val="accent3"/>
                </a:solidFill>
              </a:rPr>
              <a:t>Purpose</a:t>
            </a:r>
          </a:p>
          <a:p>
            <a:pPr>
              <a:spcAft>
                <a:spcPts val="600"/>
              </a:spcAft>
            </a:pPr>
            <a:r>
              <a:rPr lang="en-US" sz="1200" dirty="0"/>
              <a:t>Defines the </a:t>
            </a:r>
            <a:r>
              <a:rPr lang="en-US" sz="1200" dirty="0">
                <a:solidFill>
                  <a:schemeClr val="tx2"/>
                </a:solidFill>
              </a:rPr>
              <a:t>‘Capgemini Way’ </a:t>
            </a:r>
            <a:r>
              <a:rPr lang="en-US" sz="1200" dirty="0"/>
              <a:t>of engagement delivery for project and service type engagements.</a:t>
            </a:r>
          </a:p>
          <a:p>
            <a:pPr>
              <a:spcAft>
                <a:spcPts val="600"/>
              </a:spcAft>
            </a:pPr>
            <a:r>
              <a:rPr lang="en-US" sz="1200" dirty="0"/>
              <a:t>Explains the engagement </a:t>
            </a:r>
            <a:r>
              <a:rPr lang="en-US" sz="1200" dirty="0">
                <a:solidFill>
                  <a:schemeClr val="accent4"/>
                </a:solidFill>
              </a:rPr>
              <a:t>mandatory requirements </a:t>
            </a:r>
            <a:r>
              <a:rPr lang="en-US" sz="1200" dirty="0"/>
              <a:t>and the </a:t>
            </a:r>
            <a:r>
              <a:rPr lang="en-US" sz="1200" b="1" dirty="0"/>
              <a:t>delivery responsibilities.</a:t>
            </a:r>
          </a:p>
        </p:txBody>
      </p:sp>
      <p:grpSp>
        <p:nvGrpSpPr>
          <p:cNvPr id="21" name="Group 20"/>
          <p:cNvGrpSpPr/>
          <p:nvPr/>
        </p:nvGrpSpPr>
        <p:grpSpPr>
          <a:xfrm>
            <a:off x="1600200" y="3054268"/>
            <a:ext cx="1000456" cy="1000472"/>
            <a:chOff x="3974587" y="3385965"/>
            <a:chExt cx="1000456" cy="1000472"/>
          </a:xfrm>
        </p:grpSpPr>
        <p:grpSp>
          <p:nvGrpSpPr>
            <p:cNvPr id="22" name="Group 21"/>
            <p:cNvGrpSpPr/>
            <p:nvPr/>
          </p:nvGrpSpPr>
          <p:grpSpPr>
            <a:xfrm>
              <a:off x="3974587" y="3385965"/>
              <a:ext cx="1000456" cy="1000472"/>
              <a:chOff x="434843" y="2756350"/>
              <a:chExt cx="978394" cy="978408"/>
            </a:xfrm>
          </p:grpSpPr>
          <p:sp>
            <p:nvSpPr>
              <p:cNvPr id="30" name="Oval 29"/>
              <p:cNvSpPr/>
              <p:nvPr/>
            </p:nvSpPr>
            <p:spPr>
              <a:xfrm>
                <a:off x="434843" y="2756350"/>
                <a:ext cx="978394" cy="9784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grpSp>
            <p:nvGrpSpPr>
              <p:cNvPr id="31" name="Group 120"/>
              <p:cNvGrpSpPr/>
              <p:nvPr/>
            </p:nvGrpSpPr>
            <p:grpSpPr>
              <a:xfrm>
                <a:off x="697720" y="3016129"/>
                <a:ext cx="452640" cy="458850"/>
                <a:chOff x="-1846263" y="3328988"/>
                <a:chExt cx="600076" cy="731838"/>
              </a:xfrm>
            </p:grpSpPr>
            <p:sp>
              <p:nvSpPr>
                <p:cNvPr id="32" name="Freeform 25"/>
                <p:cNvSpPr>
                  <a:spLocks/>
                </p:cNvSpPr>
                <p:nvPr/>
              </p:nvSpPr>
              <p:spPr bwMode="auto">
                <a:xfrm>
                  <a:off x="-1846263" y="3498851"/>
                  <a:ext cx="173038" cy="561975"/>
                </a:xfrm>
                <a:custGeom>
                  <a:avLst/>
                  <a:gdLst/>
                  <a:ahLst/>
                  <a:cxnLst>
                    <a:cxn ang="0">
                      <a:pos x="46" y="149"/>
                    </a:cxn>
                    <a:cxn ang="0">
                      <a:pos x="46" y="75"/>
                    </a:cxn>
                    <a:cxn ang="0">
                      <a:pos x="34" y="63"/>
                    </a:cxn>
                    <a:cxn ang="0">
                      <a:pos x="34" y="6"/>
                    </a:cxn>
                    <a:cxn ang="0">
                      <a:pos x="35" y="0"/>
                    </a:cxn>
                    <a:cxn ang="0">
                      <a:pos x="11" y="0"/>
                    </a:cxn>
                    <a:cxn ang="0">
                      <a:pos x="0" y="12"/>
                    </a:cxn>
                    <a:cxn ang="0">
                      <a:pos x="0" y="52"/>
                    </a:cxn>
                    <a:cxn ang="0">
                      <a:pos x="11" y="63"/>
                    </a:cxn>
                    <a:cxn ang="0">
                      <a:pos x="11" y="150"/>
                    </a:cxn>
                  </a:cxnLst>
                  <a:rect l="0" t="0" r="r" b="b"/>
                  <a:pathLst>
                    <a:path w="46" h="150">
                      <a:moveTo>
                        <a:pt x="46" y="149"/>
                      </a:moveTo>
                      <a:cubicBezTo>
                        <a:pt x="46" y="75"/>
                        <a:pt x="46" y="75"/>
                        <a:pt x="46" y="75"/>
                      </a:cubicBezTo>
                      <a:cubicBezTo>
                        <a:pt x="46" y="75"/>
                        <a:pt x="34" y="75"/>
                        <a:pt x="34" y="63"/>
                      </a:cubicBezTo>
                      <a:cubicBezTo>
                        <a:pt x="34" y="52"/>
                        <a:pt x="34" y="6"/>
                        <a:pt x="34" y="6"/>
                      </a:cubicBezTo>
                      <a:cubicBezTo>
                        <a:pt x="34" y="6"/>
                        <a:pt x="34" y="4"/>
                        <a:pt x="35" y="0"/>
                      </a:cubicBezTo>
                      <a:cubicBezTo>
                        <a:pt x="24" y="0"/>
                        <a:pt x="11" y="0"/>
                        <a:pt x="11" y="0"/>
                      </a:cubicBezTo>
                      <a:cubicBezTo>
                        <a:pt x="11" y="0"/>
                        <a:pt x="0" y="0"/>
                        <a:pt x="0" y="12"/>
                      </a:cubicBezTo>
                      <a:cubicBezTo>
                        <a:pt x="0" y="52"/>
                        <a:pt x="0" y="52"/>
                        <a:pt x="0" y="52"/>
                      </a:cubicBezTo>
                      <a:cubicBezTo>
                        <a:pt x="0" y="63"/>
                        <a:pt x="11" y="63"/>
                        <a:pt x="11" y="63"/>
                      </a:cubicBezTo>
                      <a:cubicBezTo>
                        <a:pt x="11" y="150"/>
                        <a:pt x="11" y="150"/>
                        <a:pt x="11" y="150"/>
                      </a:cubicBezTo>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3" name="Freeform 26"/>
                <p:cNvSpPr>
                  <a:spLocks/>
                </p:cNvSpPr>
                <p:nvPr/>
              </p:nvSpPr>
              <p:spPr bwMode="auto">
                <a:xfrm>
                  <a:off x="-1782763" y="3328988"/>
                  <a:ext cx="128588" cy="128588"/>
                </a:xfrm>
                <a:custGeom>
                  <a:avLst/>
                  <a:gdLst/>
                  <a:ahLst/>
                  <a:cxnLst>
                    <a:cxn ang="0">
                      <a:pos x="17" y="34"/>
                    </a:cxn>
                    <a:cxn ang="0">
                      <a:pos x="25" y="32"/>
                    </a:cxn>
                    <a:cxn ang="0">
                      <a:pos x="26" y="31"/>
                    </a:cxn>
                    <a:cxn ang="0">
                      <a:pos x="34" y="17"/>
                    </a:cxn>
                    <a:cxn ang="0">
                      <a:pos x="17" y="0"/>
                    </a:cxn>
                    <a:cxn ang="0">
                      <a:pos x="0" y="17"/>
                    </a:cxn>
                    <a:cxn ang="0">
                      <a:pos x="17" y="34"/>
                    </a:cxn>
                  </a:cxnLst>
                  <a:rect l="0" t="0" r="r" b="b"/>
                  <a:pathLst>
                    <a:path w="34" h="34">
                      <a:moveTo>
                        <a:pt x="17" y="34"/>
                      </a:moveTo>
                      <a:cubicBezTo>
                        <a:pt x="20" y="34"/>
                        <a:pt x="23" y="33"/>
                        <a:pt x="25" y="32"/>
                      </a:cubicBezTo>
                      <a:cubicBezTo>
                        <a:pt x="26" y="32"/>
                        <a:pt x="26" y="31"/>
                        <a:pt x="26" y="31"/>
                      </a:cubicBezTo>
                      <a:cubicBezTo>
                        <a:pt x="31" y="28"/>
                        <a:pt x="34" y="23"/>
                        <a:pt x="34" y="17"/>
                      </a:cubicBezTo>
                      <a:cubicBezTo>
                        <a:pt x="34" y="7"/>
                        <a:pt x="27" y="0"/>
                        <a:pt x="17" y="0"/>
                      </a:cubicBezTo>
                      <a:cubicBezTo>
                        <a:pt x="8" y="0"/>
                        <a:pt x="0" y="7"/>
                        <a:pt x="0" y="17"/>
                      </a:cubicBezTo>
                      <a:cubicBezTo>
                        <a:pt x="0" y="26"/>
                        <a:pt x="8" y="34"/>
                        <a:pt x="17" y="34"/>
                      </a:cubicBezTo>
                      <a:close/>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4" name="Freeform 27"/>
                <p:cNvSpPr>
                  <a:spLocks/>
                </p:cNvSpPr>
                <p:nvPr/>
              </p:nvSpPr>
              <p:spPr bwMode="auto">
                <a:xfrm>
                  <a:off x="-1419225" y="3498851"/>
                  <a:ext cx="173038" cy="558800"/>
                </a:xfrm>
                <a:custGeom>
                  <a:avLst/>
                  <a:gdLst/>
                  <a:ahLst/>
                  <a:cxnLst>
                    <a:cxn ang="0">
                      <a:pos x="35" y="149"/>
                    </a:cxn>
                    <a:cxn ang="0">
                      <a:pos x="35" y="63"/>
                    </a:cxn>
                    <a:cxn ang="0">
                      <a:pos x="46" y="52"/>
                    </a:cxn>
                    <a:cxn ang="0">
                      <a:pos x="46" y="12"/>
                    </a:cxn>
                    <a:cxn ang="0">
                      <a:pos x="35" y="0"/>
                    </a:cxn>
                    <a:cxn ang="0">
                      <a:pos x="10" y="0"/>
                    </a:cxn>
                    <a:cxn ang="0">
                      <a:pos x="12" y="6"/>
                    </a:cxn>
                    <a:cxn ang="0">
                      <a:pos x="12" y="63"/>
                    </a:cxn>
                    <a:cxn ang="0">
                      <a:pos x="0" y="75"/>
                    </a:cxn>
                    <a:cxn ang="0">
                      <a:pos x="0" y="149"/>
                    </a:cxn>
                  </a:cxnLst>
                  <a:rect l="0" t="0" r="r" b="b"/>
                  <a:pathLst>
                    <a:path w="46" h="149">
                      <a:moveTo>
                        <a:pt x="35" y="149"/>
                      </a:moveTo>
                      <a:cubicBezTo>
                        <a:pt x="35" y="63"/>
                        <a:pt x="35" y="63"/>
                        <a:pt x="35" y="63"/>
                      </a:cubicBezTo>
                      <a:cubicBezTo>
                        <a:pt x="35" y="63"/>
                        <a:pt x="46" y="63"/>
                        <a:pt x="46" y="52"/>
                      </a:cubicBezTo>
                      <a:cubicBezTo>
                        <a:pt x="46" y="41"/>
                        <a:pt x="46" y="12"/>
                        <a:pt x="46" y="12"/>
                      </a:cubicBezTo>
                      <a:cubicBezTo>
                        <a:pt x="46" y="12"/>
                        <a:pt x="46" y="0"/>
                        <a:pt x="35" y="0"/>
                      </a:cubicBezTo>
                      <a:cubicBezTo>
                        <a:pt x="10" y="0"/>
                        <a:pt x="10" y="0"/>
                        <a:pt x="10" y="0"/>
                      </a:cubicBezTo>
                      <a:cubicBezTo>
                        <a:pt x="12" y="4"/>
                        <a:pt x="12" y="6"/>
                        <a:pt x="12" y="6"/>
                      </a:cubicBezTo>
                      <a:cubicBezTo>
                        <a:pt x="12" y="6"/>
                        <a:pt x="12" y="52"/>
                        <a:pt x="12" y="63"/>
                      </a:cubicBezTo>
                      <a:cubicBezTo>
                        <a:pt x="12" y="75"/>
                        <a:pt x="0" y="75"/>
                        <a:pt x="0" y="75"/>
                      </a:cubicBezTo>
                      <a:cubicBezTo>
                        <a:pt x="0" y="149"/>
                        <a:pt x="0" y="149"/>
                        <a:pt x="0" y="149"/>
                      </a:cubicBezTo>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5" name="Freeform 28"/>
                <p:cNvSpPr>
                  <a:spLocks/>
                </p:cNvSpPr>
                <p:nvPr/>
              </p:nvSpPr>
              <p:spPr bwMode="auto">
                <a:xfrm>
                  <a:off x="-1436688" y="3328988"/>
                  <a:ext cx="127000" cy="128588"/>
                </a:xfrm>
                <a:custGeom>
                  <a:avLst/>
                  <a:gdLst/>
                  <a:ahLst/>
                  <a:cxnLst>
                    <a:cxn ang="0">
                      <a:pos x="7" y="31"/>
                    </a:cxn>
                    <a:cxn ang="0">
                      <a:pos x="9" y="32"/>
                    </a:cxn>
                    <a:cxn ang="0">
                      <a:pos x="17" y="34"/>
                    </a:cxn>
                    <a:cxn ang="0">
                      <a:pos x="34" y="17"/>
                    </a:cxn>
                    <a:cxn ang="0">
                      <a:pos x="17" y="0"/>
                    </a:cxn>
                    <a:cxn ang="0">
                      <a:pos x="0" y="17"/>
                    </a:cxn>
                    <a:cxn ang="0">
                      <a:pos x="7" y="31"/>
                    </a:cxn>
                  </a:cxnLst>
                  <a:rect l="0" t="0" r="r" b="b"/>
                  <a:pathLst>
                    <a:path w="34" h="34">
                      <a:moveTo>
                        <a:pt x="7" y="31"/>
                      </a:moveTo>
                      <a:cubicBezTo>
                        <a:pt x="8" y="31"/>
                        <a:pt x="8" y="32"/>
                        <a:pt x="9" y="32"/>
                      </a:cubicBezTo>
                      <a:cubicBezTo>
                        <a:pt x="11" y="33"/>
                        <a:pt x="14" y="34"/>
                        <a:pt x="17" y="34"/>
                      </a:cubicBezTo>
                      <a:cubicBezTo>
                        <a:pt x="26" y="34"/>
                        <a:pt x="34" y="26"/>
                        <a:pt x="34" y="17"/>
                      </a:cubicBezTo>
                      <a:cubicBezTo>
                        <a:pt x="34" y="7"/>
                        <a:pt x="26" y="0"/>
                        <a:pt x="17" y="0"/>
                      </a:cubicBezTo>
                      <a:cubicBezTo>
                        <a:pt x="7" y="0"/>
                        <a:pt x="0" y="7"/>
                        <a:pt x="0" y="17"/>
                      </a:cubicBezTo>
                      <a:cubicBezTo>
                        <a:pt x="0" y="23"/>
                        <a:pt x="3" y="28"/>
                        <a:pt x="7" y="31"/>
                      </a:cubicBezTo>
                      <a:close/>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6" name="Oval 29"/>
                <p:cNvSpPr>
                  <a:spLocks noChangeArrowheads="1"/>
                </p:cNvSpPr>
                <p:nvPr/>
              </p:nvSpPr>
              <p:spPr bwMode="auto">
                <a:xfrm>
                  <a:off x="-1609725" y="3328988"/>
                  <a:ext cx="127000" cy="128588"/>
                </a:xfrm>
                <a:prstGeom prst="ellipse">
                  <a:avLst/>
                </a:pr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7" name="Freeform 30"/>
                <p:cNvSpPr>
                  <a:spLocks/>
                </p:cNvSpPr>
                <p:nvPr/>
              </p:nvSpPr>
              <p:spPr bwMode="auto">
                <a:xfrm>
                  <a:off x="-1673225" y="3498851"/>
                  <a:ext cx="254000" cy="558800"/>
                </a:xfrm>
                <a:custGeom>
                  <a:avLst/>
                  <a:gdLst/>
                  <a:ahLst/>
                  <a:cxnLst>
                    <a:cxn ang="0">
                      <a:pos x="57" y="149"/>
                    </a:cxn>
                    <a:cxn ang="0">
                      <a:pos x="57" y="63"/>
                    </a:cxn>
                    <a:cxn ang="0">
                      <a:pos x="68" y="52"/>
                    </a:cxn>
                    <a:cxn ang="0">
                      <a:pos x="68" y="12"/>
                    </a:cxn>
                    <a:cxn ang="0">
                      <a:pos x="57" y="0"/>
                    </a:cxn>
                    <a:cxn ang="0">
                      <a:pos x="11" y="0"/>
                    </a:cxn>
                    <a:cxn ang="0">
                      <a:pos x="0" y="12"/>
                    </a:cxn>
                    <a:cxn ang="0">
                      <a:pos x="0" y="52"/>
                    </a:cxn>
                    <a:cxn ang="0">
                      <a:pos x="11" y="63"/>
                    </a:cxn>
                    <a:cxn ang="0">
                      <a:pos x="11" y="149"/>
                    </a:cxn>
                  </a:cxnLst>
                  <a:rect l="0" t="0" r="r" b="b"/>
                  <a:pathLst>
                    <a:path w="68" h="149">
                      <a:moveTo>
                        <a:pt x="57" y="149"/>
                      </a:moveTo>
                      <a:cubicBezTo>
                        <a:pt x="57" y="63"/>
                        <a:pt x="57" y="63"/>
                        <a:pt x="57" y="63"/>
                      </a:cubicBezTo>
                      <a:cubicBezTo>
                        <a:pt x="57" y="63"/>
                        <a:pt x="68" y="63"/>
                        <a:pt x="68" y="52"/>
                      </a:cubicBezTo>
                      <a:cubicBezTo>
                        <a:pt x="68" y="41"/>
                        <a:pt x="68" y="12"/>
                        <a:pt x="68" y="12"/>
                      </a:cubicBezTo>
                      <a:cubicBezTo>
                        <a:pt x="68" y="12"/>
                        <a:pt x="68" y="0"/>
                        <a:pt x="57" y="0"/>
                      </a:cubicBezTo>
                      <a:cubicBezTo>
                        <a:pt x="54" y="0"/>
                        <a:pt x="11" y="0"/>
                        <a:pt x="11" y="0"/>
                      </a:cubicBezTo>
                      <a:cubicBezTo>
                        <a:pt x="11" y="0"/>
                        <a:pt x="0" y="0"/>
                        <a:pt x="0" y="12"/>
                      </a:cubicBezTo>
                      <a:cubicBezTo>
                        <a:pt x="0" y="52"/>
                        <a:pt x="0" y="52"/>
                        <a:pt x="0" y="52"/>
                      </a:cubicBezTo>
                      <a:cubicBezTo>
                        <a:pt x="0" y="63"/>
                        <a:pt x="11" y="63"/>
                        <a:pt x="11" y="63"/>
                      </a:cubicBezTo>
                      <a:cubicBezTo>
                        <a:pt x="11" y="149"/>
                        <a:pt x="11" y="149"/>
                        <a:pt x="11" y="149"/>
                      </a:cubicBezTo>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8" name="Line 31"/>
                <p:cNvSpPr>
                  <a:spLocks noChangeShapeType="1"/>
                </p:cNvSpPr>
                <p:nvPr/>
              </p:nvSpPr>
              <p:spPr bwMode="auto">
                <a:xfrm>
                  <a:off x="-1460500" y="4057651"/>
                  <a:ext cx="41275" cy="1588"/>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9" name="Line 32"/>
                <p:cNvSpPr>
                  <a:spLocks noChangeShapeType="1"/>
                </p:cNvSpPr>
                <p:nvPr/>
              </p:nvSpPr>
              <p:spPr bwMode="auto">
                <a:xfrm flipH="1">
                  <a:off x="-1673225" y="4057651"/>
                  <a:ext cx="41275" cy="1588"/>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grpSp>
        </p:grpSp>
        <p:sp>
          <p:nvSpPr>
            <p:cNvPr id="23" name="Oval 22"/>
            <p:cNvSpPr/>
            <p:nvPr/>
          </p:nvSpPr>
          <p:spPr>
            <a:xfrm>
              <a:off x="4068837" y="3470117"/>
              <a:ext cx="828849" cy="83216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grpSp>
          <p:nvGrpSpPr>
            <p:cNvPr id="24" name="Group 23"/>
            <p:cNvGrpSpPr/>
            <p:nvPr/>
          </p:nvGrpSpPr>
          <p:grpSpPr>
            <a:xfrm>
              <a:off x="4214056" y="3543777"/>
              <a:ext cx="538410" cy="615042"/>
              <a:chOff x="8850313" y="1485900"/>
              <a:chExt cx="1050925" cy="1500187"/>
            </a:xfrm>
          </p:grpSpPr>
          <p:sp>
            <p:nvSpPr>
              <p:cNvPr id="25" name="Freeform 5"/>
              <p:cNvSpPr>
                <a:spLocks noEditPoints="1"/>
              </p:cNvSpPr>
              <p:nvPr/>
            </p:nvSpPr>
            <p:spPr bwMode="auto">
              <a:xfrm>
                <a:off x="8850313" y="1485900"/>
                <a:ext cx="1050925" cy="1500187"/>
              </a:xfrm>
              <a:custGeom>
                <a:avLst/>
                <a:gdLst/>
                <a:ahLst/>
                <a:cxnLst>
                  <a:cxn ang="0">
                    <a:pos x="216" y="400"/>
                  </a:cxn>
                  <a:cxn ang="0">
                    <a:pos x="252" y="400"/>
                  </a:cxn>
                  <a:cxn ang="0">
                    <a:pos x="280" y="372"/>
                  </a:cxn>
                  <a:cxn ang="0">
                    <a:pos x="280" y="68"/>
                  </a:cxn>
                  <a:cxn ang="0">
                    <a:pos x="252" y="40"/>
                  </a:cxn>
                  <a:cxn ang="0">
                    <a:pos x="228" y="100"/>
                  </a:cxn>
                  <a:cxn ang="0">
                    <a:pos x="52" y="100"/>
                  </a:cxn>
                  <a:cxn ang="0">
                    <a:pos x="28" y="40"/>
                  </a:cxn>
                  <a:cxn ang="0">
                    <a:pos x="0" y="68"/>
                  </a:cxn>
                  <a:cxn ang="0">
                    <a:pos x="0" y="372"/>
                  </a:cxn>
                  <a:cxn ang="0">
                    <a:pos x="28" y="400"/>
                  </a:cxn>
                  <a:cxn ang="0">
                    <a:pos x="164" y="400"/>
                  </a:cxn>
                  <a:cxn ang="0">
                    <a:pos x="212" y="80"/>
                  </a:cxn>
                  <a:cxn ang="0">
                    <a:pos x="230" y="40"/>
                  </a:cxn>
                  <a:cxn ang="0">
                    <a:pos x="187" y="40"/>
                  </a:cxn>
                  <a:cxn ang="0">
                    <a:pos x="172" y="0"/>
                  </a:cxn>
                  <a:cxn ang="0">
                    <a:pos x="108" y="0"/>
                  </a:cxn>
                  <a:cxn ang="0">
                    <a:pos x="94" y="40"/>
                  </a:cxn>
                  <a:cxn ang="0">
                    <a:pos x="50" y="40"/>
                  </a:cxn>
                  <a:cxn ang="0">
                    <a:pos x="68" y="80"/>
                  </a:cxn>
                  <a:cxn ang="0">
                    <a:pos x="212" y="80"/>
                  </a:cxn>
                </a:cxnLst>
                <a:rect l="0" t="0" r="r" b="b"/>
                <a:pathLst>
                  <a:path w="280" h="400">
                    <a:moveTo>
                      <a:pt x="216" y="400"/>
                    </a:moveTo>
                    <a:cubicBezTo>
                      <a:pt x="252" y="400"/>
                      <a:pt x="252" y="400"/>
                      <a:pt x="252" y="400"/>
                    </a:cubicBezTo>
                    <a:cubicBezTo>
                      <a:pt x="268" y="400"/>
                      <a:pt x="280" y="387"/>
                      <a:pt x="280" y="372"/>
                    </a:cubicBezTo>
                    <a:cubicBezTo>
                      <a:pt x="280" y="68"/>
                      <a:pt x="280" y="68"/>
                      <a:pt x="280" y="68"/>
                    </a:cubicBezTo>
                    <a:cubicBezTo>
                      <a:pt x="280" y="52"/>
                      <a:pt x="268" y="40"/>
                      <a:pt x="252" y="40"/>
                    </a:cubicBezTo>
                    <a:cubicBezTo>
                      <a:pt x="228" y="100"/>
                      <a:pt x="228" y="100"/>
                      <a:pt x="228" y="100"/>
                    </a:cubicBezTo>
                    <a:cubicBezTo>
                      <a:pt x="52" y="100"/>
                      <a:pt x="52" y="100"/>
                      <a:pt x="52" y="100"/>
                    </a:cubicBezTo>
                    <a:cubicBezTo>
                      <a:pt x="28" y="40"/>
                      <a:pt x="28" y="40"/>
                      <a:pt x="28" y="40"/>
                    </a:cubicBezTo>
                    <a:cubicBezTo>
                      <a:pt x="13" y="40"/>
                      <a:pt x="0" y="52"/>
                      <a:pt x="0" y="68"/>
                    </a:cubicBezTo>
                    <a:cubicBezTo>
                      <a:pt x="0" y="372"/>
                      <a:pt x="0" y="372"/>
                      <a:pt x="0" y="372"/>
                    </a:cubicBezTo>
                    <a:cubicBezTo>
                      <a:pt x="0" y="387"/>
                      <a:pt x="13" y="400"/>
                      <a:pt x="28" y="400"/>
                    </a:cubicBezTo>
                    <a:cubicBezTo>
                      <a:pt x="164" y="400"/>
                      <a:pt x="164" y="400"/>
                      <a:pt x="164" y="400"/>
                    </a:cubicBezTo>
                    <a:moveTo>
                      <a:pt x="212" y="80"/>
                    </a:moveTo>
                    <a:cubicBezTo>
                      <a:pt x="230" y="40"/>
                      <a:pt x="230" y="40"/>
                      <a:pt x="230" y="40"/>
                    </a:cubicBezTo>
                    <a:cubicBezTo>
                      <a:pt x="187" y="40"/>
                      <a:pt x="187" y="40"/>
                      <a:pt x="187" y="40"/>
                    </a:cubicBezTo>
                    <a:cubicBezTo>
                      <a:pt x="172" y="0"/>
                      <a:pt x="172" y="0"/>
                      <a:pt x="172" y="0"/>
                    </a:cubicBezTo>
                    <a:cubicBezTo>
                      <a:pt x="108" y="0"/>
                      <a:pt x="108" y="0"/>
                      <a:pt x="108" y="0"/>
                    </a:cubicBezTo>
                    <a:cubicBezTo>
                      <a:pt x="94" y="40"/>
                      <a:pt x="94" y="40"/>
                      <a:pt x="94" y="40"/>
                    </a:cubicBezTo>
                    <a:cubicBezTo>
                      <a:pt x="50" y="40"/>
                      <a:pt x="50" y="40"/>
                      <a:pt x="50" y="40"/>
                    </a:cubicBezTo>
                    <a:cubicBezTo>
                      <a:pt x="68" y="80"/>
                      <a:pt x="68" y="80"/>
                      <a:pt x="68" y="80"/>
                    </a:cubicBezTo>
                    <a:lnTo>
                      <a:pt x="212" y="80"/>
                    </a:lnTo>
                    <a:close/>
                  </a:path>
                </a:pathLst>
              </a:custGeom>
              <a:no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6" name="Freeform 6"/>
              <p:cNvSpPr>
                <a:spLocks/>
              </p:cNvSpPr>
              <p:nvPr/>
            </p:nvSpPr>
            <p:spPr bwMode="auto">
              <a:xfrm>
                <a:off x="9042401" y="271621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5"/>
                      <a:pt x="174" y="0"/>
                      <a:pt x="168" y="0"/>
                    </a:cubicBezTo>
                    <a:cubicBezTo>
                      <a:pt x="12" y="0"/>
                      <a:pt x="12" y="0"/>
                      <a:pt x="12" y="0"/>
                    </a:cubicBezTo>
                    <a:cubicBezTo>
                      <a:pt x="5" y="0"/>
                      <a:pt x="0" y="5"/>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7" name="Freeform 7"/>
              <p:cNvSpPr>
                <a:spLocks/>
              </p:cNvSpPr>
              <p:nvPr/>
            </p:nvSpPr>
            <p:spPr bwMode="auto">
              <a:xfrm>
                <a:off x="9042401" y="2460625"/>
                <a:ext cx="674688" cy="177800"/>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5"/>
                      <a:pt x="174" y="0"/>
                      <a:pt x="168" y="0"/>
                    </a:cubicBezTo>
                    <a:cubicBezTo>
                      <a:pt x="12" y="0"/>
                      <a:pt x="12" y="0"/>
                      <a:pt x="12" y="0"/>
                    </a:cubicBezTo>
                    <a:cubicBezTo>
                      <a:pt x="5" y="0"/>
                      <a:pt x="0" y="5"/>
                      <a:pt x="0" y="12"/>
                    </a:cubicBezTo>
                    <a:cubicBezTo>
                      <a:pt x="0" y="35"/>
                      <a:pt x="0" y="35"/>
                      <a:pt x="0" y="35"/>
                    </a:cubicBezTo>
                    <a:cubicBezTo>
                      <a:pt x="0" y="41"/>
                      <a:pt x="5" y="47"/>
                      <a:pt x="12" y="47"/>
                    </a:cubicBezTo>
                    <a:cubicBezTo>
                      <a:pt x="168" y="47"/>
                      <a:pt x="168" y="47"/>
                      <a:pt x="168" y="47"/>
                    </a:cubicBezTo>
                    <a:cubicBezTo>
                      <a:pt x="174" y="47"/>
                      <a:pt x="180" y="41"/>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8" name="Freeform 8"/>
              <p:cNvSpPr>
                <a:spLocks/>
              </p:cNvSpPr>
              <p:nvPr/>
            </p:nvSpPr>
            <p:spPr bwMode="auto">
              <a:xfrm>
                <a:off x="9042401" y="220186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6"/>
                      <a:pt x="174" y="0"/>
                      <a:pt x="168" y="0"/>
                    </a:cubicBezTo>
                    <a:cubicBezTo>
                      <a:pt x="12" y="0"/>
                      <a:pt x="12" y="0"/>
                      <a:pt x="12" y="0"/>
                    </a:cubicBezTo>
                    <a:cubicBezTo>
                      <a:pt x="5" y="0"/>
                      <a:pt x="0" y="6"/>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9" name="Freeform 9"/>
              <p:cNvSpPr>
                <a:spLocks/>
              </p:cNvSpPr>
              <p:nvPr/>
            </p:nvSpPr>
            <p:spPr bwMode="auto">
              <a:xfrm>
                <a:off x="9042401" y="194786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6"/>
                      <a:pt x="174" y="0"/>
                      <a:pt x="168" y="0"/>
                    </a:cubicBezTo>
                    <a:cubicBezTo>
                      <a:pt x="12" y="0"/>
                      <a:pt x="12" y="0"/>
                      <a:pt x="12" y="0"/>
                    </a:cubicBezTo>
                    <a:cubicBezTo>
                      <a:pt x="5" y="0"/>
                      <a:pt x="0" y="6"/>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grpSp>
      </p:grpSp>
    </p:spTree>
    <p:extLst>
      <p:ext uri="{BB962C8B-B14F-4D97-AF65-F5344CB8AC3E}">
        <p14:creationId xmlns:p14="http://schemas.microsoft.com/office/powerpoint/2010/main" val="312751623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Session Map</a:t>
            </a:r>
          </a:p>
        </p:txBody>
      </p:sp>
      <p:sp>
        <p:nvSpPr>
          <p:cNvPr id="14" name="Line 7"/>
          <p:cNvSpPr>
            <a:spLocks noChangeShapeType="1"/>
          </p:cNvSpPr>
          <p:nvPr/>
        </p:nvSpPr>
        <p:spPr bwMode="auto">
          <a:xfrm>
            <a:off x="10581033" y="2789516"/>
            <a:ext cx="1916" cy="2359"/>
          </a:xfrm>
          <a:prstGeom prst="line">
            <a:avLst/>
          </a:prstGeom>
          <a:noFill/>
          <a:ln w="9525" cap="flat">
            <a:noFill/>
            <a:prstDash val="solid"/>
            <a:miter lim="800000"/>
            <a:headEnd/>
            <a:tailEnd/>
          </a:ln>
        </p:spPr>
        <p:txBody>
          <a:bodyPr vert="horz" wrap="square" lIns="107263" tIns="53630" rIns="107263" bIns="53630" numCol="1" anchor="t" anchorCtr="0" compatLnSpc="1">
            <a:prstTxWarp prst="textNoShape">
              <a:avLst/>
            </a:prstTxWarp>
          </a:bodyPr>
          <a:lstStyle/>
          <a:p>
            <a:pPr defTabSz="957429"/>
            <a:endParaRPr lang="en-US" dirty="0">
              <a:solidFill>
                <a:srgbClr val="00234B"/>
              </a:solidFill>
            </a:endParaRPr>
          </a:p>
        </p:txBody>
      </p:sp>
      <p:sp>
        <p:nvSpPr>
          <p:cNvPr id="15" name="Line 9"/>
          <p:cNvSpPr>
            <a:spLocks noChangeShapeType="1"/>
          </p:cNvSpPr>
          <p:nvPr/>
        </p:nvSpPr>
        <p:spPr bwMode="auto">
          <a:xfrm>
            <a:off x="14683983" y="2808380"/>
            <a:ext cx="1916" cy="2359"/>
          </a:xfrm>
          <a:prstGeom prst="line">
            <a:avLst/>
          </a:prstGeom>
          <a:noFill/>
          <a:ln w="9525" cap="flat">
            <a:noFill/>
            <a:prstDash val="solid"/>
            <a:miter lim="800000"/>
            <a:headEnd/>
            <a:tailEnd/>
          </a:ln>
        </p:spPr>
        <p:txBody>
          <a:bodyPr vert="horz" wrap="square" lIns="107263" tIns="53630" rIns="107263" bIns="53630" numCol="1" anchor="t" anchorCtr="0" compatLnSpc="1">
            <a:prstTxWarp prst="textNoShape">
              <a:avLst/>
            </a:prstTxWarp>
          </a:bodyPr>
          <a:lstStyle/>
          <a:p>
            <a:pPr defTabSz="957429"/>
            <a:endParaRPr lang="en-US" dirty="0">
              <a:solidFill>
                <a:srgbClr val="00234B"/>
              </a:solidFill>
            </a:endParaRPr>
          </a:p>
        </p:txBody>
      </p:sp>
      <p:sp>
        <p:nvSpPr>
          <p:cNvPr id="16" name="Line 11"/>
          <p:cNvSpPr>
            <a:spLocks noChangeShapeType="1"/>
          </p:cNvSpPr>
          <p:nvPr/>
        </p:nvSpPr>
        <p:spPr bwMode="auto">
          <a:xfrm>
            <a:off x="10205530" y="2867328"/>
            <a:ext cx="1916" cy="2359"/>
          </a:xfrm>
          <a:prstGeom prst="line">
            <a:avLst/>
          </a:prstGeom>
          <a:noFill/>
          <a:ln w="9525" cap="flat">
            <a:noFill/>
            <a:prstDash val="solid"/>
            <a:miter lim="800000"/>
            <a:headEnd/>
            <a:tailEnd/>
          </a:ln>
        </p:spPr>
        <p:txBody>
          <a:bodyPr vert="horz" wrap="square" lIns="107263" tIns="53630" rIns="107263" bIns="53630" numCol="1" anchor="t" anchorCtr="0" compatLnSpc="1">
            <a:prstTxWarp prst="textNoShape">
              <a:avLst/>
            </a:prstTxWarp>
          </a:bodyPr>
          <a:lstStyle/>
          <a:p>
            <a:pPr defTabSz="957429"/>
            <a:endParaRPr lang="en-US" dirty="0">
              <a:solidFill>
                <a:srgbClr val="00234B"/>
              </a:solidFill>
            </a:endParaRPr>
          </a:p>
        </p:txBody>
      </p:sp>
      <p:sp>
        <p:nvSpPr>
          <p:cNvPr id="21" name="Line 13"/>
          <p:cNvSpPr>
            <a:spLocks noChangeShapeType="1"/>
          </p:cNvSpPr>
          <p:nvPr/>
        </p:nvSpPr>
        <p:spPr bwMode="auto">
          <a:xfrm>
            <a:off x="14308483" y="2886191"/>
            <a:ext cx="1916" cy="2359"/>
          </a:xfrm>
          <a:prstGeom prst="line">
            <a:avLst/>
          </a:prstGeom>
          <a:noFill/>
          <a:ln w="9525" cap="flat">
            <a:noFill/>
            <a:prstDash val="solid"/>
            <a:miter lim="800000"/>
            <a:headEnd/>
            <a:tailEnd/>
          </a:ln>
        </p:spPr>
        <p:txBody>
          <a:bodyPr vert="horz" wrap="square" lIns="107263" tIns="53630" rIns="107263" bIns="53630" numCol="1" anchor="t" anchorCtr="0" compatLnSpc="1">
            <a:prstTxWarp prst="textNoShape">
              <a:avLst/>
            </a:prstTxWarp>
          </a:bodyPr>
          <a:lstStyle/>
          <a:p>
            <a:pPr defTabSz="957429"/>
            <a:endParaRPr lang="en-US" dirty="0">
              <a:solidFill>
                <a:srgbClr val="00234B"/>
              </a:solidFill>
            </a:endParaRPr>
          </a:p>
        </p:txBody>
      </p:sp>
      <p:sp>
        <p:nvSpPr>
          <p:cNvPr id="37" name="Rectangle 36"/>
          <p:cNvSpPr/>
          <p:nvPr/>
        </p:nvSpPr>
        <p:spPr bwMode="auto">
          <a:xfrm>
            <a:off x="8070782" y="3215795"/>
            <a:ext cx="192617" cy="313267"/>
          </a:xfrm>
          <a:prstGeom prst="rect">
            <a:avLst/>
          </a:prstGeom>
          <a:noFill/>
          <a:ln w="6350" cap="flat" cmpd="sng" algn="ctr">
            <a:noFill/>
            <a:prstDash val="solid"/>
            <a:round/>
            <a:headEnd type="none" w="med" len="med"/>
            <a:tailEnd type="none" w="med" len="med"/>
          </a:ln>
          <a:effectLst/>
        </p:spPr>
        <p:txBody>
          <a:bodyPr vert="horz" wrap="none" lIns="107263" tIns="53630" rIns="107263" bIns="53630" numCol="1" rtlCol="0" anchor="ctr" anchorCtr="0" compatLnSpc="1">
            <a:prstTxWarp prst="textNoShape">
              <a:avLst/>
            </a:prstTxWarp>
          </a:bodyPr>
          <a:lstStyle/>
          <a:p>
            <a:pPr algn="ctr" defTabSz="1072621" eaLnBrk="0" fontAlgn="base" hangingPunct="0">
              <a:spcBef>
                <a:spcPct val="0"/>
              </a:spcBef>
              <a:spcAft>
                <a:spcPct val="0"/>
              </a:spcAft>
            </a:pPr>
            <a:endParaRPr lang="en-US" b="1" dirty="0">
              <a:solidFill>
                <a:srgbClr val="00234B"/>
              </a:solidFill>
              <a:cs typeface="Arial" charset="0"/>
            </a:endParaRPr>
          </a:p>
        </p:txBody>
      </p:sp>
      <p:sp>
        <p:nvSpPr>
          <p:cNvPr id="38" name="Rectangle 37"/>
          <p:cNvSpPr/>
          <p:nvPr/>
        </p:nvSpPr>
        <p:spPr bwMode="auto">
          <a:xfrm>
            <a:off x="9556504" y="4299531"/>
            <a:ext cx="192617" cy="313267"/>
          </a:xfrm>
          <a:prstGeom prst="rect">
            <a:avLst/>
          </a:prstGeom>
          <a:noFill/>
          <a:ln w="6350" cap="flat" cmpd="sng" algn="ctr">
            <a:noFill/>
            <a:prstDash val="solid"/>
            <a:round/>
            <a:headEnd type="none" w="med" len="med"/>
            <a:tailEnd type="none" w="med" len="med"/>
          </a:ln>
          <a:effectLst/>
        </p:spPr>
        <p:txBody>
          <a:bodyPr vert="horz" wrap="none" lIns="107263" tIns="53630" rIns="107263" bIns="53630" numCol="1" rtlCol="0" anchor="ctr" anchorCtr="0" compatLnSpc="1">
            <a:prstTxWarp prst="textNoShape">
              <a:avLst/>
            </a:prstTxWarp>
          </a:bodyPr>
          <a:lstStyle/>
          <a:p>
            <a:pPr algn="ctr" defTabSz="1072621" eaLnBrk="0" fontAlgn="base" hangingPunct="0">
              <a:spcBef>
                <a:spcPct val="0"/>
              </a:spcBef>
              <a:spcAft>
                <a:spcPct val="0"/>
              </a:spcAft>
            </a:pPr>
            <a:endParaRPr lang="en-US" b="1" dirty="0">
              <a:solidFill>
                <a:srgbClr val="00234B"/>
              </a:solidFill>
              <a:cs typeface="Arial" charset="0"/>
            </a:endParaRPr>
          </a:p>
        </p:txBody>
      </p:sp>
      <p:sp>
        <p:nvSpPr>
          <p:cNvPr id="39" name="Rectangle 38"/>
          <p:cNvSpPr/>
          <p:nvPr/>
        </p:nvSpPr>
        <p:spPr bwMode="auto">
          <a:xfrm>
            <a:off x="11037438" y="3215795"/>
            <a:ext cx="192617" cy="313267"/>
          </a:xfrm>
          <a:prstGeom prst="rect">
            <a:avLst/>
          </a:prstGeom>
          <a:noFill/>
          <a:ln w="6350" cap="flat" cmpd="sng" algn="ctr">
            <a:noFill/>
            <a:prstDash val="solid"/>
            <a:round/>
            <a:headEnd type="none" w="med" len="med"/>
            <a:tailEnd type="none" w="med" len="med"/>
          </a:ln>
          <a:effectLst/>
        </p:spPr>
        <p:txBody>
          <a:bodyPr vert="horz" wrap="none" lIns="107263" tIns="53630" rIns="107263" bIns="53630" numCol="1" rtlCol="0" anchor="ctr" anchorCtr="0" compatLnSpc="1">
            <a:prstTxWarp prst="textNoShape">
              <a:avLst/>
            </a:prstTxWarp>
          </a:bodyPr>
          <a:lstStyle/>
          <a:p>
            <a:pPr algn="ctr" defTabSz="1072621" eaLnBrk="0" fontAlgn="base" hangingPunct="0">
              <a:spcBef>
                <a:spcPct val="0"/>
              </a:spcBef>
              <a:spcAft>
                <a:spcPct val="0"/>
              </a:spcAft>
            </a:pPr>
            <a:endParaRPr lang="en-US" b="1" dirty="0">
              <a:solidFill>
                <a:srgbClr val="00234B"/>
              </a:solidFill>
              <a:cs typeface="Arial" charset="0"/>
            </a:endParaRPr>
          </a:p>
        </p:txBody>
      </p:sp>
      <p:sp>
        <p:nvSpPr>
          <p:cNvPr id="40" name="Rectangle 39"/>
          <p:cNvSpPr/>
          <p:nvPr/>
        </p:nvSpPr>
        <p:spPr bwMode="auto">
          <a:xfrm>
            <a:off x="15134644" y="3215795"/>
            <a:ext cx="192617" cy="313267"/>
          </a:xfrm>
          <a:prstGeom prst="rect">
            <a:avLst/>
          </a:prstGeom>
          <a:noFill/>
          <a:ln w="6350" cap="flat" cmpd="sng" algn="ctr">
            <a:noFill/>
            <a:prstDash val="solid"/>
            <a:round/>
            <a:headEnd type="none" w="med" len="med"/>
            <a:tailEnd type="none" w="med" len="med"/>
          </a:ln>
          <a:effectLst/>
        </p:spPr>
        <p:txBody>
          <a:bodyPr vert="horz" wrap="none" lIns="107263" tIns="53630" rIns="107263" bIns="53630" numCol="1" rtlCol="0" anchor="ctr" anchorCtr="0" compatLnSpc="1">
            <a:prstTxWarp prst="textNoShape">
              <a:avLst/>
            </a:prstTxWarp>
          </a:bodyPr>
          <a:lstStyle/>
          <a:p>
            <a:pPr algn="ctr" defTabSz="1072621" eaLnBrk="0" fontAlgn="base" hangingPunct="0">
              <a:spcBef>
                <a:spcPct val="0"/>
              </a:spcBef>
              <a:spcAft>
                <a:spcPct val="0"/>
              </a:spcAft>
            </a:pPr>
            <a:endParaRPr lang="en-US" b="1" dirty="0">
              <a:solidFill>
                <a:srgbClr val="00234B"/>
              </a:solidFill>
              <a:cs typeface="Arial" charset="0"/>
            </a:endParaRPr>
          </a:p>
        </p:txBody>
      </p:sp>
      <p:sp>
        <p:nvSpPr>
          <p:cNvPr id="41" name="Rectangle 40"/>
          <p:cNvSpPr/>
          <p:nvPr/>
        </p:nvSpPr>
        <p:spPr bwMode="auto">
          <a:xfrm>
            <a:off x="13663288" y="4333395"/>
            <a:ext cx="192617" cy="313267"/>
          </a:xfrm>
          <a:prstGeom prst="rect">
            <a:avLst/>
          </a:prstGeom>
          <a:noFill/>
          <a:ln w="6350" cap="flat" cmpd="sng" algn="ctr">
            <a:noFill/>
            <a:prstDash val="solid"/>
            <a:round/>
            <a:headEnd type="none" w="med" len="med"/>
            <a:tailEnd type="none" w="med" len="med"/>
          </a:ln>
          <a:effectLst/>
        </p:spPr>
        <p:txBody>
          <a:bodyPr vert="horz" wrap="none" lIns="107263" tIns="53630" rIns="107263" bIns="53630" numCol="1" rtlCol="0" anchor="ctr" anchorCtr="0" compatLnSpc="1">
            <a:prstTxWarp prst="textNoShape">
              <a:avLst/>
            </a:prstTxWarp>
          </a:bodyPr>
          <a:lstStyle/>
          <a:p>
            <a:pPr algn="ctr" defTabSz="1072621" eaLnBrk="0" fontAlgn="base" hangingPunct="0">
              <a:spcBef>
                <a:spcPct val="0"/>
              </a:spcBef>
              <a:spcAft>
                <a:spcPct val="0"/>
              </a:spcAft>
            </a:pPr>
            <a:endParaRPr lang="en-US" b="1" dirty="0">
              <a:solidFill>
                <a:srgbClr val="00234B"/>
              </a:solidFill>
              <a:cs typeface="Arial" charset="0"/>
            </a:endParaRPr>
          </a:p>
        </p:txBody>
      </p:sp>
      <p:cxnSp>
        <p:nvCxnSpPr>
          <p:cNvPr id="9" name="Straight Connector 8"/>
          <p:cNvCxnSpPr>
            <a:stCxn id="37" idx="2"/>
            <a:endCxn id="23" idx="0"/>
          </p:cNvCxnSpPr>
          <p:nvPr/>
        </p:nvCxnSpPr>
        <p:spPr bwMode="auto">
          <a:xfrm>
            <a:off x="3450967" y="4144685"/>
            <a:ext cx="0" cy="1393248"/>
          </a:xfrm>
          <a:prstGeom prst="line">
            <a:avLst/>
          </a:prstGeom>
          <a:solidFill>
            <a:schemeClr val="tx2"/>
          </a:solidFill>
          <a:ln w="15875" cap="rnd" cmpd="sng" algn="ctr">
            <a:solidFill>
              <a:schemeClr val="tx2"/>
            </a:solidFill>
            <a:prstDash val="solid"/>
            <a:round/>
            <a:headEnd type="none" w="med" len="med"/>
            <a:tailEnd type="none" w="med" len="med"/>
          </a:ln>
          <a:effectLst/>
        </p:spPr>
      </p:cxnSp>
      <p:cxnSp>
        <p:nvCxnSpPr>
          <p:cNvPr id="22" name="Straight Connector 21"/>
          <p:cNvCxnSpPr/>
          <p:nvPr/>
        </p:nvCxnSpPr>
        <p:spPr bwMode="auto">
          <a:xfrm>
            <a:off x="2166376" y="5797360"/>
            <a:ext cx="8193301" cy="0"/>
          </a:xfrm>
          <a:prstGeom prst="line">
            <a:avLst/>
          </a:prstGeom>
          <a:solidFill>
            <a:schemeClr val="tx2"/>
          </a:solidFill>
          <a:ln w="19050" cap="rnd" cmpd="sng" algn="ctr">
            <a:solidFill>
              <a:schemeClr val="tx2"/>
            </a:solidFill>
            <a:prstDash val="solid"/>
            <a:round/>
            <a:headEnd type="oval" w="lg" len="lg"/>
            <a:tailEnd type="oval" w="lg" len="lg"/>
          </a:ln>
          <a:effectLst/>
        </p:spPr>
      </p:cxnSp>
      <p:grpSp>
        <p:nvGrpSpPr>
          <p:cNvPr id="93" name="Group 92"/>
          <p:cNvGrpSpPr/>
          <p:nvPr/>
        </p:nvGrpSpPr>
        <p:grpSpPr>
          <a:xfrm>
            <a:off x="5390695" y="1943847"/>
            <a:ext cx="1766538" cy="4112940"/>
            <a:chOff x="4247694" y="1943847"/>
            <a:chExt cx="1766537" cy="4112940"/>
          </a:xfrm>
        </p:grpSpPr>
        <p:cxnSp>
          <p:nvCxnSpPr>
            <p:cNvPr id="11" name="Straight Connector 10"/>
            <p:cNvCxnSpPr>
              <a:stCxn id="39" idx="2"/>
              <a:endCxn id="27" idx="0"/>
            </p:cNvCxnSpPr>
            <p:nvPr/>
          </p:nvCxnSpPr>
          <p:spPr bwMode="auto">
            <a:xfrm>
              <a:off x="5130963" y="4144685"/>
              <a:ext cx="0" cy="1393248"/>
            </a:xfrm>
            <a:prstGeom prst="line">
              <a:avLst/>
            </a:prstGeom>
            <a:solidFill>
              <a:schemeClr val="tx2"/>
            </a:solidFill>
            <a:ln w="15875" cap="rnd" cmpd="sng" algn="ctr">
              <a:solidFill>
                <a:schemeClr val="accent3"/>
              </a:solidFill>
              <a:prstDash val="solid"/>
              <a:round/>
              <a:headEnd type="none" w="med" len="med"/>
              <a:tailEnd type="none" w="med" len="med"/>
            </a:ln>
            <a:effectLst/>
          </p:spPr>
        </p:cxnSp>
        <p:sp>
          <p:nvSpPr>
            <p:cNvPr id="27" name="Oval 26"/>
            <p:cNvSpPr/>
            <p:nvPr/>
          </p:nvSpPr>
          <p:spPr bwMode="auto">
            <a:xfrm>
              <a:off x="4902177" y="5537934"/>
              <a:ext cx="457571" cy="518853"/>
            </a:xfrm>
            <a:prstGeom prst="ellipse">
              <a:avLst/>
            </a:prstGeom>
            <a:solidFill>
              <a:schemeClr val="tx1">
                <a:lumMod val="40000"/>
                <a:lumOff val="60000"/>
              </a:schemeClr>
            </a:solidFill>
            <a:ln w="6350" cap="flat" cmpd="sng" algn="ctr">
              <a:noFill/>
              <a:prstDash val="solid"/>
              <a:round/>
              <a:headEnd type="none" w="med" len="med"/>
              <a:tailEnd type="none" w="med" len="med"/>
            </a:ln>
            <a:effectLst/>
          </p:spPr>
          <p:txBody>
            <a:bodyPr vert="horz" wrap="none" lIns="107263" tIns="53630" rIns="107263" bIns="53630" numCol="1" rtlCol="0" anchor="ctr" anchorCtr="0" compatLnSpc="1">
              <a:prstTxWarp prst="textNoShape">
                <a:avLst/>
              </a:prstTxWarp>
            </a:bodyPr>
            <a:lstStyle/>
            <a:p>
              <a:pPr algn="ctr" defTabSz="1072621" eaLnBrk="0" fontAlgn="base" hangingPunct="0">
                <a:spcBef>
                  <a:spcPct val="0"/>
                </a:spcBef>
                <a:spcAft>
                  <a:spcPct val="0"/>
                </a:spcAft>
              </a:pPr>
              <a:endParaRPr lang="en-US" b="1" dirty="0">
                <a:solidFill>
                  <a:srgbClr val="00234B"/>
                </a:solidFill>
                <a:cs typeface="Arial" charset="0"/>
              </a:endParaRPr>
            </a:p>
          </p:txBody>
        </p:sp>
        <p:sp>
          <p:nvSpPr>
            <p:cNvPr id="28" name="Oval 27"/>
            <p:cNvSpPr/>
            <p:nvPr/>
          </p:nvSpPr>
          <p:spPr bwMode="auto">
            <a:xfrm>
              <a:off x="4966559" y="5610942"/>
              <a:ext cx="328810" cy="372845"/>
            </a:xfrm>
            <a:prstGeom prst="ellipse">
              <a:avLst/>
            </a:prstGeom>
            <a:gradFill flip="none" rotWithShape="1">
              <a:gsLst>
                <a:gs pos="100000">
                  <a:schemeClr val="accent3"/>
                </a:gs>
                <a:gs pos="100000">
                  <a:schemeClr val="accent1">
                    <a:shade val="67500"/>
                    <a:satMod val="115000"/>
                  </a:schemeClr>
                </a:gs>
                <a:gs pos="100000">
                  <a:schemeClr val="accent1">
                    <a:shade val="100000"/>
                    <a:satMod val="115000"/>
                  </a:schemeClr>
                </a:gs>
              </a:gsLst>
              <a:path path="circle">
                <a:fillToRect l="50000" t="50000" r="50000" b="50000"/>
              </a:path>
              <a:tileRect/>
            </a:gradFill>
            <a:ln w="12700" cap="flat">
              <a:solidFill>
                <a:schemeClr val="bg1"/>
              </a:solidFill>
              <a:prstDash val="solid"/>
              <a:miter lim="800000"/>
              <a:headEnd/>
              <a:tailEnd/>
            </a:ln>
          </p:spPr>
          <p:txBody>
            <a:bodyPr vert="horz" wrap="square" lIns="53630" tIns="32179" rIns="53630" bIns="32179" numCol="1" anchor="ctr" anchorCtr="0" compatLnSpc="1">
              <a:prstTxWarp prst="textNoShape">
                <a:avLst/>
              </a:prstTxWarp>
            </a:bodyPr>
            <a:lstStyle/>
            <a:p>
              <a:pPr defTabSz="957429" fontAlgn="base">
                <a:spcBef>
                  <a:spcPct val="0"/>
                </a:spcBef>
                <a:spcAft>
                  <a:spcPct val="0"/>
                </a:spcAft>
              </a:pPr>
              <a:r>
                <a:rPr lang="en-US" b="1" dirty="0">
                  <a:solidFill>
                    <a:prstClr val="white"/>
                  </a:solidFill>
                  <a:effectLst>
                    <a:outerShdw blurRad="38100" dist="38100" dir="2700000" algn="tl">
                      <a:srgbClr val="000000">
                        <a:alpha val="43137"/>
                      </a:srgbClr>
                    </a:outerShdw>
                  </a:effectLst>
                </a:rPr>
                <a:t>3</a:t>
              </a:r>
            </a:p>
          </p:txBody>
        </p:sp>
        <p:sp>
          <p:nvSpPr>
            <p:cNvPr id="42" name="Freeform 10"/>
            <p:cNvSpPr>
              <a:spLocks/>
            </p:cNvSpPr>
            <p:nvPr/>
          </p:nvSpPr>
          <p:spPr bwMode="auto">
            <a:xfrm>
              <a:off x="4247694" y="1943847"/>
              <a:ext cx="1766537" cy="2240859"/>
            </a:xfrm>
            <a:custGeom>
              <a:avLst/>
              <a:gdLst/>
              <a:ahLst/>
              <a:cxnLst>
                <a:cxn ang="0">
                  <a:pos x="97" y="425"/>
                </a:cxn>
                <a:cxn ang="0">
                  <a:pos x="113" y="415"/>
                </a:cxn>
                <a:cxn ang="0">
                  <a:pos x="130" y="447"/>
                </a:cxn>
                <a:cxn ang="0">
                  <a:pos x="61" y="485"/>
                </a:cxn>
                <a:cxn ang="0">
                  <a:pos x="42" y="456"/>
                </a:cxn>
                <a:cxn ang="0">
                  <a:pos x="2" y="478"/>
                </a:cxn>
                <a:cxn ang="0">
                  <a:pos x="11" y="498"/>
                </a:cxn>
                <a:cxn ang="0">
                  <a:pos x="43" y="522"/>
                </a:cxn>
                <a:cxn ang="0">
                  <a:pos x="212" y="622"/>
                </a:cxn>
                <a:cxn ang="0">
                  <a:pos x="300" y="652"/>
                </a:cxn>
                <a:cxn ang="0">
                  <a:pos x="471" y="559"/>
                </a:cxn>
                <a:cxn ang="0">
                  <a:pos x="471" y="539"/>
                </a:cxn>
                <a:cxn ang="0">
                  <a:pos x="471" y="458"/>
                </a:cxn>
                <a:cxn ang="0">
                  <a:pos x="451" y="447"/>
                </a:cxn>
                <a:cxn ang="0">
                  <a:pos x="468" y="415"/>
                </a:cxn>
                <a:cxn ang="0">
                  <a:pos x="543" y="456"/>
                </a:cxn>
                <a:cxn ang="0">
                  <a:pos x="525" y="487"/>
                </a:cxn>
                <a:cxn ang="0">
                  <a:pos x="568" y="511"/>
                </a:cxn>
                <a:cxn ang="0">
                  <a:pos x="580" y="496"/>
                </a:cxn>
                <a:cxn ang="0">
                  <a:pos x="588" y="478"/>
                </a:cxn>
                <a:cxn ang="0">
                  <a:pos x="588" y="194"/>
                </a:cxn>
                <a:cxn ang="0">
                  <a:pos x="575" y="166"/>
                </a:cxn>
                <a:cxn ang="0">
                  <a:pos x="550" y="146"/>
                </a:cxn>
                <a:cxn ang="0">
                  <a:pos x="330" y="15"/>
                </a:cxn>
                <a:cxn ang="0">
                  <a:pos x="284" y="3"/>
                </a:cxn>
                <a:cxn ang="0">
                  <a:pos x="256" y="15"/>
                </a:cxn>
                <a:cxn ang="0">
                  <a:pos x="46" y="137"/>
                </a:cxn>
                <a:cxn ang="0">
                  <a:pos x="16" y="157"/>
                </a:cxn>
                <a:cxn ang="0">
                  <a:pos x="0" y="190"/>
                </a:cxn>
                <a:cxn ang="0">
                  <a:pos x="0" y="367"/>
                </a:cxn>
                <a:cxn ang="0">
                  <a:pos x="88" y="420"/>
                </a:cxn>
                <a:cxn ang="0">
                  <a:pos x="97" y="425"/>
                </a:cxn>
              </a:cxnLst>
              <a:rect l="0" t="0" r="r" b="b"/>
              <a:pathLst>
                <a:path w="588" h="658">
                  <a:moveTo>
                    <a:pt x="97" y="425"/>
                  </a:moveTo>
                  <a:cubicBezTo>
                    <a:pt x="113" y="415"/>
                    <a:pt x="113" y="415"/>
                    <a:pt x="113" y="415"/>
                  </a:cubicBezTo>
                  <a:cubicBezTo>
                    <a:pt x="130" y="447"/>
                    <a:pt x="130" y="447"/>
                    <a:pt x="130" y="447"/>
                  </a:cubicBezTo>
                  <a:cubicBezTo>
                    <a:pt x="61" y="485"/>
                    <a:pt x="61" y="485"/>
                    <a:pt x="61" y="485"/>
                  </a:cubicBezTo>
                  <a:cubicBezTo>
                    <a:pt x="42" y="456"/>
                    <a:pt x="42" y="456"/>
                    <a:pt x="42" y="456"/>
                  </a:cubicBezTo>
                  <a:cubicBezTo>
                    <a:pt x="2" y="478"/>
                    <a:pt x="2" y="478"/>
                    <a:pt x="2" y="478"/>
                  </a:cubicBezTo>
                  <a:cubicBezTo>
                    <a:pt x="3" y="484"/>
                    <a:pt x="4" y="492"/>
                    <a:pt x="11" y="498"/>
                  </a:cubicBezTo>
                  <a:cubicBezTo>
                    <a:pt x="18" y="505"/>
                    <a:pt x="43" y="522"/>
                    <a:pt x="43" y="522"/>
                  </a:cubicBezTo>
                  <a:cubicBezTo>
                    <a:pt x="212" y="622"/>
                    <a:pt x="212" y="622"/>
                    <a:pt x="212" y="622"/>
                  </a:cubicBezTo>
                  <a:cubicBezTo>
                    <a:pt x="212" y="622"/>
                    <a:pt x="266" y="658"/>
                    <a:pt x="300" y="652"/>
                  </a:cubicBezTo>
                  <a:cubicBezTo>
                    <a:pt x="326" y="653"/>
                    <a:pt x="404" y="598"/>
                    <a:pt x="471" y="559"/>
                  </a:cubicBezTo>
                  <a:cubicBezTo>
                    <a:pt x="471" y="554"/>
                    <a:pt x="471" y="547"/>
                    <a:pt x="471" y="539"/>
                  </a:cubicBezTo>
                  <a:cubicBezTo>
                    <a:pt x="471" y="504"/>
                    <a:pt x="471" y="457"/>
                    <a:pt x="471" y="458"/>
                  </a:cubicBezTo>
                  <a:cubicBezTo>
                    <a:pt x="462" y="453"/>
                    <a:pt x="451" y="447"/>
                    <a:pt x="451" y="447"/>
                  </a:cubicBezTo>
                  <a:cubicBezTo>
                    <a:pt x="468" y="415"/>
                    <a:pt x="468" y="415"/>
                    <a:pt x="468" y="415"/>
                  </a:cubicBezTo>
                  <a:cubicBezTo>
                    <a:pt x="543" y="456"/>
                    <a:pt x="543" y="456"/>
                    <a:pt x="543" y="456"/>
                  </a:cubicBezTo>
                  <a:cubicBezTo>
                    <a:pt x="525" y="487"/>
                    <a:pt x="525" y="487"/>
                    <a:pt x="525" y="487"/>
                  </a:cubicBezTo>
                  <a:cubicBezTo>
                    <a:pt x="568" y="511"/>
                    <a:pt x="568" y="511"/>
                    <a:pt x="568" y="511"/>
                  </a:cubicBezTo>
                  <a:cubicBezTo>
                    <a:pt x="576" y="502"/>
                    <a:pt x="576" y="502"/>
                    <a:pt x="580" y="496"/>
                  </a:cubicBezTo>
                  <a:cubicBezTo>
                    <a:pt x="585" y="489"/>
                    <a:pt x="588" y="478"/>
                    <a:pt x="588" y="478"/>
                  </a:cubicBezTo>
                  <a:cubicBezTo>
                    <a:pt x="588" y="194"/>
                    <a:pt x="588" y="194"/>
                    <a:pt x="588" y="194"/>
                  </a:cubicBezTo>
                  <a:cubicBezTo>
                    <a:pt x="586" y="176"/>
                    <a:pt x="583" y="177"/>
                    <a:pt x="575" y="166"/>
                  </a:cubicBezTo>
                  <a:cubicBezTo>
                    <a:pt x="566" y="156"/>
                    <a:pt x="550" y="146"/>
                    <a:pt x="550" y="146"/>
                  </a:cubicBezTo>
                  <a:cubicBezTo>
                    <a:pt x="330" y="15"/>
                    <a:pt x="330" y="15"/>
                    <a:pt x="330" y="15"/>
                  </a:cubicBezTo>
                  <a:cubicBezTo>
                    <a:pt x="330" y="15"/>
                    <a:pt x="305" y="0"/>
                    <a:pt x="284" y="3"/>
                  </a:cubicBezTo>
                  <a:cubicBezTo>
                    <a:pt x="269" y="4"/>
                    <a:pt x="256" y="15"/>
                    <a:pt x="256" y="15"/>
                  </a:cubicBezTo>
                  <a:cubicBezTo>
                    <a:pt x="46" y="137"/>
                    <a:pt x="46" y="137"/>
                    <a:pt x="46" y="137"/>
                  </a:cubicBezTo>
                  <a:cubicBezTo>
                    <a:pt x="46" y="137"/>
                    <a:pt x="29" y="145"/>
                    <a:pt x="16" y="157"/>
                  </a:cubicBezTo>
                  <a:cubicBezTo>
                    <a:pt x="1" y="170"/>
                    <a:pt x="0" y="190"/>
                    <a:pt x="0" y="190"/>
                  </a:cubicBezTo>
                  <a:cubicBezTo>
                    <a:pt x="0" y="367"/>
                    <a:pt x="0" y="367"/>
                    <a:pt x="0" y="367"/>
                  </a:cubicBezTo>
                  <a:cubicBezTo>
                    <a:pt x="88" y="420"/>
                    <a:pt x="88" y="420"/>
                    <a:pt x="88" y="420"/>
                  </a:cubicBezTo>
                  <a:cubicBezTo>
                    <a:pt x="88" y="420"/>
                    <a:pt x="92" y="422"/>
                    <a:pt x="97" y="425"/>
                  </a:cubicBezTo>
                  <a:close/>
                </a:path>
              </a:pathLst>
            </a:custGeom>
            <a:gradFill flip="none" rotWithShape="1">
              <a:gsLst>
                <a:gs pos="100000">
                  <a:schemeClr val="accent3"/>
                </a:gs>
                <a:gs pos="100000">
                  <a:srgbClr val="FFC000">
                    <a:shade val="67500"/>
                    <a:satMod val="115000"/>
                  </a:srgbClr>
                </a:gs>
                <a:gs pos="100000">
                  <a:srgbClr val="FFC000">
                    <a:shade val="100000"/>
                    <a:satMod val="115000"/>
                  </a:srgbClr>
                </a:gs>
              </a:gsLst>
              <a:path path="circle">
                <a:fillToRect l="100000" t="100000"/>
              </a:path>
              <a:tileRect r="-100000" b="-100000"/>
            </a:gradFill>
            <a:ln w="12700" cap="flat">
              <a:solidFill>
                <a:schemeClr val="bg1"/>
              </a:solidFill>
              <a:prstDash val="solid"/>
              <a:miter lim="800000"/>
              <a:headEnd/>
              <a:tailEnd/>
            </a:ln>
            <a:effectLst>
              <a:outerShdw blurRad="50800" dist="38100" dir="16200000" rotWithShape="0">
                <a:prstClr val="black">
                  <a:alpha val="40000"/>
                </a:prstClr>
              </a:outerShdw>
            </a:effectLst>
          </p:spPr>
          <p:txBody>
            <a:bodyPr vert="horz" wrap="square" lIns="107263" tIns="53630" rIns="107263" bIns="53630" numCol="1" anchor="t" anchorCtr="0" compatLnSpc="1">
              <a:prstTxWarp prst="textNoShape">
                <a:avLst/>
              </a:prstTxWarp>
            </a:bodyPr>
            <a:lstStyle/>
            <a:p>
              <a:pPr defTabSz="957429"/>
              <a:endParaRPr lang="en-US" dirty="0">
                <a:solidFill>
                  <a:srgbClr val="00234B"/>
                </a:solidFill>
              </a:endParaRPr>
            </a:p>
          </p:txBody>
        </p:sp>
        <p:sp>
          <p:nvSpPr>
            <p:cNvPr id="43" name="TextBox 42"/>
            <p:cNvSpPr txBox="1"/>
            <p:nvPr/>
          </p:nvSpPr>
          <p:spPr>
            <a:xfrm flipH="1">
              <a:off x="4337880" y="2423759"/>
              <a:ext cx="1608792" cy="830997"/>
            </a:xfrm>
            <a:prstGeom prst="rect">
              <a:avLst/>
            </a:prstGeom>
            <a:noFill/>
            <a:ln>
              <a:noFill/>
            </a:ln>
          </p:spPr>
          <p:txBody>
            <a:bodyPr wrap="square" lIns="0" tIns="0" rIns="0" bIns="0" rtlCol="0" anchor="ctr">
              <a:spAutoFit/>
            </a:bodyPr>
            <a:lstStyle/>
            <a:p>
              <a:pPr lvl="0" algn="ctr"/>
              <a:r>
                <a:rPr lang="en-US" b="1" dirty="0">
                  <a:solidFill>
                    <a:schemeClr val="bg1"/>
                  </a:solidFill>
                </a:rPr>
                <a:t>Roles, Tools, Accelerators</a:t>
              </a:r>
            </a:p>
          </p:txBody>
        </p:sp>
        <p:grpSp>
          <p:nvGrpSpPr>
            <p:cNvPr id="46" name="Group 45"/>
            <p:cNvGrpSpPr/>
            <p:nvPr/>
          </p:nvGrpSpPr>
          <p:grpSpPr>
            <a:xfrm>
              <a:off x="4890398" y="3307336"/>
              <a:ext cx="481134" cy="617845"/>
              <a:chOff x="9144000" y="1474788"/>
              <a:chExt cx="870791" cy="986147"/>
            </a:xfrm>
          </p:grpSpPr>
          <p:sp>
            <p:nvSpPr>
              <p:cNvPr id="47" name="Freeform 5"/>
              <p:cNvSpPr>
                <a:spLocks/>
              </p:cNvSpPr>
              <p:nvPr/>
            </p:nvSpPr>
            <p:spPr bwMode="auto">
              <a:xfrm>
                <a:off x="9144000" y="1474788"/>
                <a:ext cx="870791" cy="986147"/>
              </a:xfrm>
              <a:custGeom>
                <a:avLst/>
                <a:gdLst/>
                <a:ahLst/>
                <a:cxnLst>
                  <a:cxn ang="0">
                    <a:pos x="206" y="263"/>
                  </a:cxn>
                  <a:cxn ang="0">
                    <a:pos x="201" y="223"/>
                  </a:cxn>
                  <a:cxn ang="0">
                    <a:pos x="251" y="131"/>
                  </a:cxn>
                  <a:cxn ang="0">
                    <a:pos x="127" y="0"/>
                  </a:cxn>
                  <a:cxn ang="0">
                    <a:pos x="20" y="113"/>
                  </a:cxn>
                  <a:cxn ang="0">
                    <a:pos x="23" y="125"/>
                  </a:cxn>
                  <a:cxn ang="0">
                    <a:pos x="2" y="176"/>
                  </a:cxn>
                  <a:cxn ang="0">
                    <a:pos x="10" y="191"/>
                  </a:cxn>
                  <a:cxn ang="0">
                    <a:pos x="16" y="201"/>
                  </a:cxn>
                  <a:cxn ang="0">
                    <a:pos x="18" y="212"/>
                  </a:cxn>
                  <a:cxn ang="0">
                    <a:pos x="30" y="217"/>
                  </a:cxn>
                  <a:cxn ang="0">
                    <a:pos x="25" y="222"/>
                  </a:cxn>
                  <a:cxn ang="0">
                    <a:pos x="27" y="232"/>
                  </a:cxn>
                  <a:cxn ang="0">
                    <a:pos x="35" y="237"/>
                  </a:cxn>
                  <a:cxn ang="0">
                    <a:pos x="36" y="259"/>
                  </a:cxn>
                  <a:cxn ang="0">
                    <a:pos x="55" y="276"/>
                  </a:cxn>
                  <a:cxn ang="0">
                    <a:pos x="92" y="267"/>
                  </a:cxn>
                  <a:cxn ang="0">
                    <a:pos x="98" y="297"/>
                  </a:cxn>
                </a:cxnLst>
                <a:rect l="0" t="0" r="r" b="b"/>
                <a:pathLst>
                  <a:path w="262" h="297">
                    <a:moveTo>
                      <a:pt x="206" y="263"/>
                    </a:moveTo>
                    <a:cubicBezTo>
                      <a:pt x="201" y="223"/>
                      <a:pt x="201" y="223"/>
                      <a:pt x="201" y="223"/>
                    </a:cubicBezTo>
                    <a:cubicBezTo>
                      <a:pt x="215" y="200"/>
                      <a:pt x="247" y="165"/>
                      <a:pt x="251" y="131"/>
                    </a:cubicBezTo>
                    <a:cubicBezTo>
                      <a:pt x="262" y="44"/>
                      <a:pt x="201" y="0"/>
                      <a:pt x="127" y="0"/>
                    </a:cubicBezTo>
                    <a:cubicBezTo>
                      <a:pt x="63" y="0"/>
                      <a:pt x="20" y="49"/>
                      <a:pt x="20" y="113"/>
                    </a:cubicBezTo>
                    <a:cubicBezTo>
                      <a:pt x="20" y="116"/>
                      <a:pt x="22" y="117"/>
                      <a:pt x="23" y="125"/>
                    </a:cubicBezTo>
                    <a:cubicBezTo>
                      <a:pt x="23" y="132"/>
                      <a:pt x="5" y="170"/>
                      <a:pt x="2" y="176"/>
                    </a:cubicBezTo>
                    <a:cubicBezTo>
                      <a:pt x="0" y="181"/>
                      <a:pt x="2" y="191"/>
                      <a:pt x="10" y="191"/>
                    </a:cubicBezTo>
                    <a:cubicBezTo>
                      <a:pt x="21" y="191"/>
                      <a:pt x="22" y="198"/>
                      <a:pt x="16" y="201"/>
                    </a:cubicBezTo>
                    <a:cubicBezTo>
                      <a:pt x="14" y="203"/>
                      <a:pt x="16" y="211"/>
                      <a:pt x="18" y="212"/>
                    </a:cubicBezTo>
                    <a:cubicBezTo>
                      <a:pt x="20" y="213"/>
                      <a:pt x="29" y="216"/>
                      <a:pt x="30" y="217"/>
                    </a:cubicBezTo>
                    <a:cubicBezTo>
                      <a:pt x="30" y="217"/>
                      <a:pt x="26" y="220"/>
                      <a:pt x="25" y="222"/>
                    </a:cubicBezTo>
                    <a:cubicBezTo>
                      <a:pt x="24" y="224"/>
                      <a:pt x="27" y="232"/>
                      <a:pt x="27" y="232"/>
                    </a:cubicBezTo>
                    <a:cubicBezTo>
                      <a:pt x="27" y="232"/>
                      <a:pt x="30" y="233"/>
                      <a:pt x="35" y="237"/>
                    </a:cubicBezTo>
                    <a:cubicBezTo>
                      <a:pt x="41" y="241"/>
                      <a:pt x="36" y="255"/>
                      <a:pt x="36" y="259"/>
                    </a:cubicBezTo>
                    <a:cubicBezTo>
                      <a:pt x="36" y="263"/>
                      <a:pt x="41" y="276"/>
                      <a:pt x="55" y="276"/>
                    </a:cubicBezTo>
                    <a:cubicBezTo>
                      <a:pt x="69" y="276"/>
                      <a:pt x="92" y="267"/>
                      <a:pt x="92" y="267"/>
                    </a:cubicBezTo>
                    <a:cubicBezTo>
                      <a:pt x="98" y="297"/>
                      <a:pt x="98" y="297"/>
                      <a:pt x="98" y="297"/>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grpSp>
            <p:nvGrpSpPr>
              <p:cNvPr id="48" name="Group 118"/>
              <p:cNvGrpSpPr/>
              <p:nvPr/>
            </p:nvGrpSpPr>
            <p:grpSpPr>
              <a:xfrm>
                <a:off x="9329738" y="1552575"/>
                <a:ext cx="566738" cy="619125"/>
                <a:chOff x="9329738" y="1552575"/>
                <a:chExt cx="566738" cy="619125"/>
              </a:xfrm>
            </p:grpSpPr>
            <p:sp>
              <p:nvSpPr>
                <p:cNvPr id="49" name="Freeform 6"/>
                <p:cNvSpPr>
                  <a:spLocks/>
                </p:cNvSpPr>
                <p:nvPr/>
              </p:nvSpPr>
              <p:spPr bwMode="auto">
                <a:xfrm>
                  <a:off x="9564688" y="1552575"/>
                  <a:ext cx="95250" cy="195263"/>
                </a:xfrm>
                <a:custGeom>
                  <a:avLst/>
                  <a:gdLst/>
                  <a:ahLst/>
                  <a:cxnLst>
                    <a:cxn ang="0">
                      <a:pos x="17" y="123"/>
                    </a:cxn>
                    <a:cxn ang="0">
                      <a:pos x="17" y="30"/>
                    </a:cxn>
                    <a:cxn ang="0">
                      <a:pos x="0" y="30"/>
                    </a:cxn>
                    <a:cxn ang="0">
                      <a:pos x="30" y="0"/>
                    </a:cxn>
                    <a:cxn ang="0">
                      <a:pos x="60" y="30"/>
                    </a:cxn>
                    <a:cxn ang="0">
                      <a:pos x="43" y="30"/>
                    </a:cxn>
                    <a:cxn ang="0">
                      <a:pos x="43" y="123"/>
                    </a:cxn>
                  </a:cxnLst>
                  <a:rect l="0" t="0" r="r" b="b"/>
                  <a:pathLst>
                    <a:path w="60" h="123">
                      <a:moveTo>
                        <a:pt x="17" y="123"/>
                      </a:moveTo>
                      <a:lnTo>
                        <a:pt x="17" y="30"/>
                      </a:lnTo>
                      <a:lnTo>
                        <a:pt x="0" y="30"/>
                      </a:lnTo>
                      <a:lnTo>
                        <a:pt x="30" y="0"/>
                      </a:lnTo>
                      <a:lnTo>
                        <a:pt x="60" y="30"/>
                      </a:lnTo>
                      <a:lnTo>
                        <a:pt x="43" y="30"/>
                      </a:lnTo>
                      <a:lnTo>
                        <a:pt x="43" y="123"/>
                      </a:ln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50" name="Freeform 7"/>
                <p:cNvSpPr>
                  <a:spLocks/>
                </p:cNvSpPr>
                <p:nvPr/>
              </p:nvSpPr>
              <p:spPr bwMode="auto">
                <a:xfrm>
                  <a:off x="9564688" y="1978025"/>
                  <a:ext cx="95250" cy="193675"/>
                </a:xfrm>
                <a:custGeom>
                  <a:avLst/>
                  <a:gdLst/>
                  <a:ahLst/>
                  <a:cxnLst>
                    <a:cxn ang="0">
                      <a:pos x="43" y="0"/>
                    </a:cxn>
                    <a:cxn ang="0">
                      <a:pos x="43" y="92"/>
                    </a:cxn>
                    <a:cxn ang="0">
                      <a:pos x="60" y="92"/>
                    </a:cxn>
                    <a:cxn ang="0">
                      <a:pos x="30" y="122"/>
                    </a:cxn>
                    <a:cxn ang="0">
                      <a:pos x="0" y="92"/>
                    </a:cxn>
                    <a:cxn ang="0">
                      <a:pos x="17" y="92"/>
                    </a:cxn>
                    <a:cxn ang="0">
                      <a:pos x="17" y="0"/>
                    </a:cxn>
                  </a:cxnLst>
                  <a:rect l="0" t="0" r="r" b="b"/>
                  <a:pathLst>
                    <a:path w="60" h="122">
                      <a:moveTo>
                        <a:pt x="43" y="0"/>
                      </a:moveTo>
                      <a:lnTo>
                        <a:pt x="43" y="92"/>
                      </a:lnTo>
                      <a:lnTo>
                        <a:pt x="60" y="92"/>
                      </a:lnTo>
                      <a:lnTo>
                        <a:pt x="30" y="122"/>
                      </a:lnTo>
                      <a:lnTo>
                        <a:pt x="0" y="92"/>
                      </a:lnTo>
                      <a:lnTo>
                        <a:pt x="17" y="92"/>
                      </a:lnTo>
                      <a:lnTo>
                        <a:pt x="17" y="0"/>
                      </a:ln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51" name="Freeform 8"/>
                <p:cNvSpPr>
                  <a:spLocks/>
                </p:cNvSpPr>
                <p:nvPr/>
              </p:nvSpPr>
              <p:spPr bwMode="auto">
                <a:xfrm>
                  <a:off x="9699625" y="1976438"/>
                  <a:ext cx="146050" cy="163513"/>
                </a:xfrm>
                <a:custGeom>
                  <a:avLst/>
                  <a:gdLst/>
                  <a:ahLst/>
                  <a:cxnLst>
                    <a:cxn ang="0">
                      <a:pos x="92" y="87"/>
                    </a:cxn>
                    <a:cxn ang="0">
                      <a:pos x="33" y="15"/>
                    </a:cxn>
                    <a:cxn ang="0">
                      <a:pos x="47" y="4"/>
                    </a:cxn>
                    <a:cxn ang="0">
                      <a:pos x="4" y="0"/>
                    </a:cxn>
                    <a:cxn ang="0">
                      <a:pos x="0" y="41"/>
                    </a:cxn>
                    <a:cxn ang="0">
                      <a:pos x="14" y="31"/>
                    </a:cxn>
                    <a:cxn ang="0">
                      <a:pos x="72" y="103"/>
                    </a:cxn>
                  </a:cxnLst>
                  <a:rect l="0" t="0" r="r" b="b"/>
                  <a:pathLst>
                    <a:path w="92" h="103">
                      <a:moveTo>
                        <a:pt x="92" y="87"/>
                      </a:moveTo>
                      <a:lnTo>
                        <a:pt x="33" y="15"/>
                      </a:lnTo>
                      <a:lnTo>
                        <a:pt x="47" y="4"/>
                      </a:lnTo>
                      <a:lnTo>
                        <a:pt x="4" y="0"/>
                      </a:lnTo>
                      <a:lnTo>
                        <a:pt x="0" y="41"/>
                      </a:lnTo>
                      <a:lnTo>
                        <a:pt x="14" y="31"/>
                      </a:lnTo>
                      <a:lnTo>
                        <a:pt x="72" y="103"/>
                      </a:ln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52" name="Freeform 9"/>
                <p:cNvSpPr>
                  <a:spLocks/>
                </p:cNvSpPr>
                <p:nvPr/>
              </p:nvSpPr>
              <p:spPr bwMode="auto">
                <a:xfrm>
                  <a:off x="9380538" y="1962150"/>
                  <a:ext cx="144463" cy="161925"/>
                </a:xfrm>
                <a:custGeom>
                  <a:avLst/>
                  <a:gdLst/>
                  <a:ahLst/>
                  <a:cxnLst>
                    <a:cxn ang="0">
                      <a:pos x="0" y="86"/>
                    </a:cxn>
                    <a:cxn ang="0">
                      <a:pos x="58" y="14"/>
                    </a:cxn>
                    <a:cxn ang="0">
                      <a:pos x="45" y="4"/>
                    </a:cxn>
                    <a:cxn ang="0">
                      <a:pos x="87" y="0"/>
                    </a:cxn>
                    <a:cxn ang="0">
                      <a:pos x="91" y="41"/>
                    </a:cxn>
                    <a:cxn ang="0">
                      <a:pos x="78" y="30"/>
                    </a:cxn>
                    <a:cxn ang="0">
                      <a:pos x="19" y="102"/>
                    </a:cxn>
                  </a:cxnLst>
                  <a:rect l="0" t="0" r="r" b="b"/>
                  <a:pathLst>
                    <a:path w="91" h="102">
                      <a:moveTo>
                        <a:pt x="0" y="86"/>
                      </a:moveTo>
                      <a:lnTo>
                        <a:pt x="58" y="14"/>
                      </a:lnTo>
                      <a:lnTo>
                        <a:pt x="45" y="4"/>
                      </a:lnTo>
                      <a:lnTo>
                        <a:pt x="87" y="0"/>
                      </a:lnTo>
                      <a:lnTo>
                        <a:pt x="91" y="41"/>
                      </a:lnTo>
                      <a:lnTo>
                        <a:pt x="78" y="30"/>
                      </a:lnTo>
                      <a:lnTo>
                        <a:pt x="19" y="102"/>
                      </a:ln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53" name="Freeform 10"/>
                <p:cNvSpPr>
                  <a:spLocks/>
                </p:cNvSpPr>
                <p:nvPr/>
              </p:nvSpPr>
              <p:spPr bwMode="auto">
                <a:xfrm>
                  <a:off x="9699625" y="1582738"/>
                  <a:ext cx="146050" cy="163513"/>
                </a:xfrm>
                <a:custGeom>
                  <a:avLst/>
                  <a:gdLst/>
                  <a:ahLst/>
                  <a:cxnLst>
                    <a:cxn ang="0">
                      <a:pos x="92" y="16"/>
                    </a:cxn>
                    <a:cxn ang="0">
                      <a:pos x="33" y="88"/>
                    </a:cxn>
                    <a:cxn ang="0">
                      <a:pos x="47" y="99"/>
                    </a:cxn>
                    <a:cxn ang="0">
                      <a:pos x="4" y="103"/>
                    </a:cxn>
                    <a:cxn ang="0">
                      <a:pos x="0" y="62"/>
                    </a:cxn>
                    <a:cxn ang="0">
                      <a:pos x="14" y="72"/>
                    </a:cxn>
                    <a:cxn ang="0">
                      <a:pos x="72" y="0"/>
                    </a:cxn>
                  </a:cxnLst>
                  <a:rect l="0" t="0" r="r" b="b"/>
                  <a:pathLst>
                    <a:path w="92" h="103">
                      <a:moveTo>
                        <a:pt x="92" y="16"/>
                      </a:moveTo>
                      <a:lnTo>
                        <a:pt x="33" y="88"/>
                      </a:lnTo>
                      <a:lnTo>
                        <a:pt x="47" y="99"/>
                      </a:lnTo>
                      <a:lnTo>
                        <a:pt x="4" y="103"/>
                      </a:lnTo>
                      <a:lnTo>
                        <a:pt x="0" y="62"/>
                      </a:lnTo>
                      <a:lnTo>
                        <a:pt x="14" y="72"/>
                      </a:lnTo>
                      <a:lnTo>
                        <a:pt x="72" y="0"/>
                      </a:ln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54" name="Freeform 11"/>
                <p:cNvSpPr>
                  <a:spLocks/>
                </p:cNvSpPr>
                <p:nvPr/>
              </p:nvSpPr>
              <p:spPr bwMode="auto">
                <a:xfrm>
                  <a:off x="9356725" y="1598613"/>
                  <a:ext cx="146050" cy="163513"/>
                </a:xfrm>
                <a:custGeom>
                  <a:avLst/>
                  <a:gdLst/>
                  <a:ahLst/>
                  <a:cxnLst>
                    <a:cxn ang="0">
                      <a:pos x="0" y="16"/>
                    </a:cxn>
                    <a:cxn ang="0">
                      <a:pos x="59" y="88"/>
                    </a:cxn>
                    <a:cxn ang="0">
                      <a:pos x="46" y="98"/>
                    </a:cxn>
                    <a:cxn ang="0">
                      <a:pos x="88" y="103"/>
                    </a:cxn>
                    <a:cxn ang="0">
                      <a:pos x="92" y="61"/>
                    </a:cxn>
                    <a:cxn ang="0">
                      <a:pos x="78" y="72"/>
                    </a:cxn>
                    <a:cxn ang="0">
                      <a:pos x="20" y="0"/>
                    </a:cxn>
                  </a:cxnLst>
                  <a:rect l="0" t="0" r="r" b="b"/>
                  <a:pathLst>
                    <a:path w="92" h="103">
                      <a:moveTo>
                        <a:pt x="0" y="16"/>
                      </a:moveTo>
                      <a:lnTo>
                        <a:pt x="59" y="88"/>
                      </a:lnTo>
                      <a:lnTo>
                        <a:pt x="46" y="98"/>
                      </a:lnTo>
                      <a:lnTo>
                        <a:pt x="88" y="103"/>
                      </a:lnTo>
                      <a:lnTo>
                        <a:pt x="92" y="61"/>
                      </a:lnTo>
                      <a:lnTo>
                        <a:pt x="78" y="72"/>
                      </a:lnTo>
                      <a:lnTo>
                        <a:pt x="20" y="0"/>
                      </a:ln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55" name="Freeform 12"/>
                <p:cNvSpPr>
                  <a:spLocks/>
                </p:cNvSpPr>
                <p:nvPr/>
              </p:nvSpPr>
              <p:spPr bwMode="auto">
                <a:xfrm>
                  <a:off x="9699625" y="1822450"/>
                  <a:ext cx="195263" cy="93663"/>
                </a:xfrm>
                <a:custGeom>
                  <a:avLst/>
                  <a:gdLst/>
                  <a:ahLst/>
                  <a:cxnLst>
                    <a:cxn ang="0">
                      <a:pos x="0" y="17"/>
                    </a:cxn>
                    <a:cxn ang="0">
                      <a:pos x="93" y="17"/>
                    </a:cxn>
                    <a:cxn ang="0">
                      <a:pos x="93" y="0"/>
                    </a:cxn>
                    <a:cxn ang="0">
                      <a:pos x="123" y="29"/>
                    </a:cxn>
                    <a:cxn ang="0">
                      <a:pos x="93" y="59"/>
                    </a:cxn>
                    <a:cxn ang="0">
                      <a:pos x="93" y="42"/>
                    </a:cxn>
                    <a:cxn ang="0">
                      <a:pos x="0" y="42"/>
                    </a:cxn>
                  </a:cxnLst>
                  <a:rect l="0" t="0" r="r" b="b"/>
                  <a:pathLst>
                    <a:path w="123" h="59">
                      <a:moveTo>
                        <a:pt x="0" y="17"/>
                      </a:moveTo>
                      <a:lnTo>
                        <a:pt x="93" y="17"/>
                      </a:lnTo>
                      <a:lnTo>
                        <a:pt x="93" y="0"/>
                      </a:lnTo>
                      <a:lnTo>
                        <a:pt x="123" y="29"/>
                      </a:lnTo>
                      <a:lnTo>
                        <a:pt x="93" y="59"/>
                      </a:lnTo>
                      <a:lnTo>
                        <a:pt x="93" y="42"/>
                      </a:lnTo>
                      <a:lnTo>
                        <a:pt x="0" y="42"/>
                      </a:ln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56" name="Freeform 13"/>
                <p:cNvSpPr>
                  <a:spLocks/>
                </p:cNvSpPr>
                <p:nvPr/>
              </p:nvSpPr>
              <p:spPr bwMode="auto">
                <a:xfrm>
                  <a:off x="9329738" y="1822450"/>
                  <a:ext cx="195263" cy="93663"/>
                </a:xfrm>
                <a:custGeom>
                  <a:avLst/>
                  <a:gdLst/>
                  <a:ahLst/>
                  <a:cxnLst>
                    <a:cxn ang="0">
                      <a:pos x="123" y="42"/>
                    </a:cxn>
                    <a:cxn ang="0">
                      <a:pos x="30" y="42"/>
                    </a:cxn>
                    <a:cxn ang="0">
                      <a:pos x="30" y="59"/>
                    </a:cxn>
                    <a:cxn ang="0">
                      <a:pos x="0" y="29"/>
                    </a:cxn>
                    <a:cxn ang="0">
                      <a:pos x="30" y="0"/>
                    </a:cxn>
                    <a:cxn ang="0">
                      <a:pos x="30" y="17"/>
                    </a:cxn>
                    <a:cxn ang="0">
                      <a:pos x="123" y="17"/>
                    </a:cxn>
                  </a:cxnLst>
                  <a:rect l="0" t="0" r="r" b="b"/>
                  <a:pathLst>
                    <a:path w="123" h="59">
                      <a:moveTo>
                        <a:pt x="123" y="42"/>
                      </a:moveTo>
                      <a:lnTo>
                        <a:pt x="30" y="42"/>
                      </a:lnTo>
                      <a:lnTo>
                        <a:pt x="30" y="59"/>
                      </a:lnTo>
                      <a:lnTo>
                        <a:pt x="0" y="29"/>
                      </a:lnTo>
                      <a:lnTo>
                        <a:pt x="30" y="0"/>
                      </a:lnTo>
                      <a:lnTo>
                        <a:pt x="30" y="17"/>
                      </a:lnTo>
                      <a:lnTo>
                        <a:pt x="123" y="17"/>
                      </a:ln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57" name="Oval 14"/>
                <p:cNvSpPr>
                  <a:spLocks noChangeArrowheads="1"/>
                </p:cNvSpPr>
                <p:nvPr/>
              </p:nvSpPr>
              <p:spPr bwMode="auto">
                <a:xfrm>
                  <a:off x="9566275" y="1824038"/>
                  <a:ext cx="92075" cy="90488"/>
                </a:xfrm>
                <a:prstGeom prst="ellips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58" name="Line 15"/>
                <p:cNvSpPr>
                  <a:spLocks noChangeShapeType="1"/>
                </p:cNvSpPr>
                <p:nvPr/>
              </p:nvSpPr>
              <p:spPr bwMode="auto">
                <a:xfrm>
                  <a:off x="9894888" y="1889125"/>
                  <a:ext cx="1588" cy="1588"/>
                </a:xfrm>
                <a:prstGeom prst="lin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grpSp>
        </p:grpSp>
      </p:grpSp>
      <p:grpSp>
        <p:nvGrpSpPr>
          <p:cNvPr id="92" name="Group 91"/>
          <p:cNvGrpSpPr/>
          <p:nvPr/>
        </p:nvGrpSpPr>
        <p:grpSpPr>
          <a:xfrm>
            <a:off x="3981475" y="2876159"/>
            <a:ext cx="1766538" cy="3180628"/>
            <a:chOff x="2838475" y="2876159"/>
            <a:chExt cx="1766537" cy="3180628"/>
          </a:xfrm>
        </p:grpSpPr>
        <p:cxnSp>
          <p:nvCxnSpPr>
            <p:cNvPr id="10" name="Straight Connector 9"/>
            <p:cNvCxnSpPr>
              <a:stCxn id="38" idx="2"/>
              <a:endCxn id="29" idx="0"/>
            </p:cNvCxnSpPr>
            <p:nvPr/>
          </p:nvCxnSpPr>
          <p:spPr bwMode="auto">
            <a:xfrm>
              <a:off x="3721744" y="5094797"/>
              <a:ext cx="0" cy="443137"/>
            </a:xfrm>
            <a:prstGeom prst="line">
              <a:avLst/>
            </a:prstGeom>
            <a:solidFill>
              <a:schemeClr val="tx2"/>
            </a:solidFill>
            <a:ln w="15875" cap="rnd" cmpd="sng" algn="ctr">
              <a:solidFill>
                <a:schemeClr val="accent2"/>
              </a:solidFill>
              <a:prstDash val="solid"/>
              <a:round/>
              <a:headEnd type="none" w="med" len="med"/>
              <a:tailEnd type="none" w="med" len="med"/>
            </a:ln>
            <a:effectLst/>
          </p:spPr>
        </p:cxnSp>
        <p:sp>
          <p:nvSpPr>
            <p:cNvPr id="18" name="Freeform 6"/>
            <p:cNvSpPr>
              <a:spLocks/>
            </p:cNvSpPr>
            <p:nvPr/>
          </p:nvSpPr>
          <p:spPr bwMode="auto">
            <a:xfrm>
              <a:off x="2838475" y="2876159"/>
              <a:ext cx="1766537" cy="2240859"/>
            </a:xfrm>
            <a:custGeom>
              <a:avLst/>
              <a:gdLst/>
              <a:ahLst/>
              <a:cxnLst>
                <a:cxn ang="0">
                  <a:pos x="491" y="234"/>
                </a:cxn>
                <a:cxn ang="0">
                  <a:pos x="475" y="243"/>
                </a:cxn>
                <a:cxn ang="0">
                  <a:pos x="458" y="212"/>
                </a:cxn>
                <a:cxn ang="0">
                  <a:pos x="527" y="174"/>
                </a:cxn>
                <a:cxn ang="0">
                  <a:pos x="545" y="202"/>
                </a:cxn>
                <a:cxn ang="0">
                  <a:pos x="588" y="180"/>
                </a:cxn>
                <a:cxn ang="0">
                  <a:pos x="577" y="160"/>
                </a:cxn>
                <a:cxn ang="0">
                  <a:pos x="544" y="138"/>
                </a:cxn>
                <a:cxn ang="0">
                  <a:pos x="364" y="30"/>
                </a:cxn>
                <a:cxn ang="0">
                  <a:pos x="288" y="6"/>
                </a:cxn>
                <a:cxn ang="0">
                  <a:pos x="119" y="98"/>
                </a:cxn>
                <a:cxn ang="0">
                  <a:pos x="117" y="200"/>
                </a:cxn>
                <a:cxn ang="0">
                  <a:pos x="137" y="212"/>
                </a:cxn>
                <a:cxn ang="0">
                  <a:pos x="120" y="243"/>
                </a:cxn>
                <a:cxn ang="0">
                  <a:pos x="45" y="202"/>
                </a:cxn>
                <a:cxn ang="0">
                  <a:pos x="63" y="171"/>
                </a:cxn>
                <a:cxn ang="0">
                  <a:pos x="20" y="148"/>
                </a:cxn>
                <a:cxn ang="0">
                  <a:pos x="8" y="162"/>
                </a:cxn>
                <a:cxn ang="0">
                  <a:pos x="2" y="180"/>
                </a:cxn>
                <a:cxn ang="0">
                  <a:pos x="0" y="464"/>
                </a:cxn>
                <a:cxn ang="0">
                  <a:pos x="13" y="492"/>
                </a:cxn>
                <a:cxn ang="0">
                  <a:pos x="38" y="512"/>
                </a:cxn>
                <a:cxn ang="0">
                  <a:pos x="258" y="643"/>
                </a:cxn>
                <a:cxn ang="0">
                  <a:pos x="304" y="656"/>
                </a:cxn>
                <a:cxn ang="0">
                  <a:pos x="332" y="643"/>
                </a:cxn>
                <a:cxn ang="0">
                  <a:pos x="542" y="521"/>
                </a:cxn>
                <a:cxn ang="0">
                  <a:pos x="572" y="501"/>
                </a:cxn>
                <a:cxn ang="0">
                  <a:pos x="588" y="468"/>
                </a:cxn>
                <a:cxn ang="0">
                  <a:pos x="588" y="293"/>
                </a:cxn>
                <a:cxn ang="0">
                  <a:pos x="499" y="240"/>
                </a:cxn>
                <a:cxn ang="0">
                  <a:pos x="491" y="234"/>
                </a:cxn>
              </a:cxnLst>
              <a:rect l="0" t="0" r="r" b="b"/>
              <a:pathLst>
                <a:path w="588" h="658">
                  <a:moveTo>
                    <a:pt x="491" y="234"/>
                  </a:moveTo>
                  <a:cubicBezTo>
                    <a:pt x="475" y="243"/>
                    <a:pt x="475" y="243"/>
                    <a:pt x="475" y="243"/>
                  </a:cubicBezTo>
                  <a:cubicBezTo>
                    <a:pt x="458" y="212"/>
                    <a:pt x="458" y="212"/>
                    <a:pt x="458" y="212"/>
                  </a:cubicBezTo>
                  <a:cubicBezTo>
                    <a:pt x="527" y="174"/>
                    <a:pt x="527" y="174"/>
                    <a:pt x="527" y="174"/>
                  </a:cubicBezTo>
                  <a:cubicBezTo>
                    <a:pt x="545" y="202"/>
                    <a:pt x="545" y="202"/>
                    <a:pt x="545" y="202"/>
                  </a:cubicBezTo>
                  <a:cubicBezTo>
                    <a:pt x="546" y="202"/>
                    <a:pt x="588" y="180"/>
                    <a:pt x="588" y="180"/>
                  </a:cubicBezTo>
                  <a:cubicBezTo>
                    <a:pt x="587" y="174"/>
                    <a:pt x="584" y="166"/>
                    <a:pt x="577" y="160"/>
                  </a:cubicBezTo>
                  <a:cubicBezTo>
                    <a:pt x="570" y="153"/>
                    <a:pt x="544" y="138"/>
                    <a:pt x="544" y="138"/>
                  </a:cubicBezTo>
                  <a:cubicBezTo>
                    <a:pt x="364" y="30"/>
                    <a:pt x="364" y="30"/>
                    <a:pt x="364" y="30"/>
                  </a:cubicBezTo>
                  <a:cubicBezTo>
                    <a:pt x="364" y="30"/>
                    <a:pt x="321" y="0"/>
                    <a:pt x="288" y="6"/>
                  </a:cubicBezTo>
                  <a:cubicBezTo>
                    <a:pt x="262" y="6"/>
                    <a:pt x="185" y="59"/>
                    <a:pt x="119" y="98"/>
                  </a:cubicBezTo>
                  <a:cubicBezTo>
                    <a:pt x="119" y="128"/>
                    <a:pt x="115" y="205"/>
                    <a:pt x="117" y="200"/>
                  </a:cubicBezTo>
                  <a:cubicBezTo>
                    <a:pt x="126" y="205"/>
                    <a:pt x="137" y="212"/>
                    <a:pt x="137" y="212"/>
                  </a:cubicBezTo>
                  <a:cubicBezTo>
                    <a:pt x="120" y="243"/>
                    <a:pt x="120" y="243"/>
                    <a:pt x="120" y="243"/>
                  </a:cubicBezTo>
                  <a:cubicBezTo>
                    <a:pt x="45" y="202"/>
                    <a:pt x="45" y="202"/>
                    <a:pt x="45" y="202"/>
                  </a:cubicBezTo>
                  <a:cubicBezTo>
                    <a:pt x="63" y="171"/>
                    <a:pt x="63" y="171"/>
                    <a:pt x="63" y="171"/>
                  </a:cubicBezTo>
                  <a:cubicBezTo>
                    <a:pt x="20" y="148"/>
                    <a:pt x="20" y="148"/>
                    <a:pt x="20" y="148"/>
                  </a:cubicBezTo>
                  <a:cubicBezTo>
                    <a:pt x="12" y="156"/>
                    <a:pt x="12" y="156"/>
                    <a:pt x="8" y="162"/>
                  </a:cubicBezTo>
                  <a:cubicBezTo>
                    <a:pt x="3" y="169"/>
                    <a:pt x="2" y="180"/>
                    <a:pt x="2" y="180"/>
                  </a:cubicBezTo>
                  <a:cubicBezTo>
                    <a:pt x="0" y="464"/>
                    <a:pt x="0" y="464"/>
                    <a:pt x="0" y="464"/>
                  </a:cubicBezTo>
                  <a:cubicBezTo>
                    <a:pt x="1" y="482"/>
                    <a:pt x="5" y="481"/>
                    <a:pt x="13" y="492"/>
                  </a:cubicBezTo>
                  <a:cubicBezTo>
                    <a:pt x="22" y="502"/>
                    <a:pt x="38" y="512"/>
                    <a:pt x="38" y="512"/>
                  </a:cubicBezTo>
                  <a:cubicBezTo>
                    <a:pt x="258" y="643"/>
                    <a:pt x="258" y="643"/>
                    <a:pt x="258" y="643"/>
                  </a:cubicBezTo>
                  <a:cubicBezTo>
                    <a:pt x="258" y="643"/>
                    <a:pt x="283" y="658"/>
                    <a:pt x="304" y="656"/>
                  </a:cubicBezTo>
                  <a:cubicBezTo>
                    <a:pt x="318" y="654"/>
                    <a:pt x="332" y="643"/>
                    <a:pt x="332" y="643"/>
                  </a:cubicBezTo>
                  <a:cubicBezTo>
                    <a:pt x="542" y="521"/>
                    <a:pt x="542" y="521"/>
                    <a:pt x="542" y="521"/>
                  </a:cubicBezTo>
                  <a:cubicBezTo>
                    <a:pt x="542" y="521"/>
                    <a:pt x="559" y="513"/>
                    <a:pt x="572" y="501"/>
                  </a:cubicBezTo>
                  <a:cubicBezTo>
                    <a:pt x="587" y="488"/>
                    <a:pt x="588" y="468"/>
                    <a:pt x="588" y="468"/>
                  </a:cubicBezTo>
                  <a:cubicBezTo>
                    <a:pt x="588" y="293"/>
                    <a:pt x="588" y="293"/>
                    <a:pt x="588" y="293"/>
                  </a:cubicBezTo>
                  <a:cubicBezTo>
                    <a:pt x="499" y="240"/>
                    <a:pt x="499" y="240"/>
                    <a:pt x="499" y="240"/>
                  </a:cubicBezTo>
                  <a:cubicBezTo>
                    <a:pt x="499" y="240"/>
                    <a:pt x="494" y="237"/>
                    <a:pt x="491" y="234"/>
                  </a:cubicBezTo>
                  <a:close/>
                </a:path>
              </a:pathLst>
            </a:custGeom>
            <a:gradFill flip="none" rotWithShape="1">
              <a:gsLst>
                <a:gs pos="100000">
                  <a:schemeClr val="accent2"/>
                </a:gs>
                <a:gs pos="100000">
                  <a:schemeClr val="accent5">
                    <a:shade val="67500"/>
                    <a:satMod val="115000"/>
                  </a:schemeClr>
                </a:gs>
                <a:gs pos="100000">
                  <a:schemeClr val="accent5">
                    <a:shade val="100000"/>
                    <a:satMod val="115000"/>
                  </a:schemeClr>
                </a:gs>
              </a:gsLst>
              <a:lin ang="16200000" scaled="1"/>
              <a:tileRect/>
            </a:gradFill>
            <a:ln>
              <a:solidFill>
                <a:schemeClr val="bg1"/>
              </a:solidFill>
              <a:headEnd/>
              <a:tailEnd/>
            </a:ln>
            <a:effectLst>
              <a:outerShdw blurRad="50800" dist="38100" dir="16200000"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vert="horz" wrap="square" lIns="107263" tIns="53630" rIns="107263" bIns="53630" numCol="1" anchor="t" anchorCtr="0" compatLnSpc="1">
              <a:prstTxWarp prst="textNoShape">
                <a:avLst/>
              </a:prstTxWarp>
            </a:bodyPr>
            <a:lstStyle/>
            <a:p>
              <a:pPr defTabSz="957429"/>
              <a:endParaRPr lang="en-US" dirty="0">
                <a:solidFill>
                  <a:srgbClr val="00234B"/>
                </a:solidFill>
              </a:endParaRPr>
            </a:p>
          </p:txBody>
        </p:sp>
        <p:sp>
          <p:nvSpPr>
            <p:cNvPr id="29" name="Oval 28"/>
            <p:cNvSpPr/>
            <p:nvPr/>
          </p:nvSpPr>
          <p:spPr bwMode="auto">
            <a:xfrm>
              <a:off x="3492958" y="5537934"/>
              <a:ext cx="457571" cy="518853"/>
            </a:xfrm>
            <a:prstGeom prst="ellipse">
              <a:avLst/>
            </a:prstGeom>
            <a:solidFill>
              <a:schemeClr val="tx1">
                <a:lumMod val="40000"/>
                <a:lumOff val="60000"/>
              </a:schemeClr>
            </a:solidFill>
            <a:ln w="6350" cap="flat" cmpd="sng" algn="ctr">
              <a:noFill/>
              <a:prstDash val="solid"/>
              <a:round/>
              <a:headEnd type="none" w="med" len="med"/>
              <a:tailEnd type="none" w="med" len="med"/>
            </a:ln>
            <a:effectLst/>
          </p:spPr>
          <p:txBody>
            <a:bodyPr vert="horz" wrap="none" lIns="107263" tIns="53630" rIns="107263" bIns="53630" numCol="1" rtlCol="0" anchor="ctr" anchorCtr="0" compatLnSpc="1">
              <a:prstTxWarp prst="textNoShape">
                <a:avLst/>
              </a:prstTxWarp>
            </a:bodyPr>
            <a:lstStyle/>
            <a:p>
              <a:pPr algn="ctr" defTabSz="1072621" eaLnBrk="0" fontAlgn="base" hangingPunct="0">
                <a:spcBef>
                  <a:spcPct val="0"/>
                </a:spcBef>
                <a:spcAft>
                  <a:spcPct val="0"/>
                </a:spcAft>
              </a:pPr>
              <a:endParaRPr lang="en-US" b="1" dirty="0">
                <a:solidFill>
                  <a:srgbClr val="00234B"/>
                </a:solidFill>
                <a:cs typeface="Arial" charset="0"/>
              </a:endParaRPr>
            </a:p>
          </p:txBody>
        </p:sp>
        <p:sp>
          <p:nvSpPr>
            <p:cNvPr id="30" name="Oval 29"/>
            <p:cNvSpPr/>
            <p:nvPr/>
          </p:nvSpPr>
          <p:spPr bwMode="auto">
            <a:xfrm>
              <a:off x="3557341" y="5610942"/>
              <a:ext cx="328810" cy="372845"/>
            </a:xfrm>
            <a:prstGeom prst="ellipse">
              <a:avLst/>
            </a:prstGeom>
            <a:gradFill>
              <a:gsLst>
                <a:gs pos="100000">
                  <a:schemeClr val="accent2"/>
                </a:gs>
                <a:gs pos="100000">
                  <a:schemeClr val="accent5"/>
                </a:gs>
                <a:gs pos="100000">
                  <a:schemeClr val="accent5">
                    <a:lumMod val="60000"/>
                    <a:lumOff val="40000"/>
                  </a:schemeClr>
                </a:gs>
              </a:gsLst>
              <a:lin ang="5400000" scaled="0"/>
            </a:gradFill>
            <a:ln w="12700" cap="flat">
              <a:solidFill>
                <a:schemeClr val="bg1"/>
              </a:solidFill>
              <a:prstDash val="solid"/>
              <a:miter lim="800000"/>
              <a:headEnd/>
              <a:tailEnd/>
            </a:ln>
          </p:spPr>
          <p:txBody>
            <a:bodyPr vert="horz" wrap="square" lIns="53630" tIns="32179" rIns="53630" bIns="32179" numCol="1" anchor="ctr" anchorCtr="0" compatLnSpc="1">
              <a:prstTxWarp prst="textNoShape">
                <a:avLst/>
              </a:prstTxWarp>
            </a:bodyPr>
            <a:lstStyle/>
            <a:p>
              <a:pPr defTabSz="957429" fontAlgn="base">
                <a:spcBef>
                  <a:spcPct val="0"/>
                </a:spcBef>
                <a:spcAft>
                  <a:spcPct val="0"/>
                </a:spcAft>
              </a:pPr>
              <a:r>
                <a:rPr lang="en-US" b="1" dirty="0">
                  <a:solidFill>
                    <a:prstClr val="white"/>
                  </a:solidFill>
                  <a:effectLst>
                    <a:outerShdw blurRad="38100" dist="38100" dir="2700000" algn="tl">
                      <a:srgbClr val="000000">
                        <a:alpha val="43137"/>
                      </a:srgbClr>
                    </a:outerShdw>
                  </a:effectLst>
                </a:rPr>
                <a:t>2</a:t>
              </a:r>
            </a:p>
          </p:txBody>
        </p:sp>
        <p:sp>
          <p:nvSpPr>
            <p:cNvPr id="34" name="TextBox 33"/>
            <p:cNvSpPr txBox="1"/>
            <p:nvPr/>
          </p:nvSpPr>
          <p:spPr>
            <a:xfrm flipH="1">
              <a:off x="3096294" y="4165781"/>
              <a:ext cx="1250901" cy="276999"/>
            </a:xfrm>
            <a:prstGeom prst="rect">
              <a:avLst/>
            </a:prstGeom>
            <a:noFill/>
          </p:spPr>
          <p:txBody>
            <a:bodyPr wrap="square" lIns="0" tIns="0" rIns="0" bIns="0" rtlCol="0" anchor="ctr">
              <a:spAutoFit/>
            </a:bodyPr>
            <a:lstStyle/>
            <a:p>
              <a:pPr algn="ctr"/>
              <a:r>
                <a:rPr lang="en-US" b="1" kern="0" dirty="0">
                  <a:solidFill>
                    <a:schemeClr val="bg1"/>
                  </a:solidFill>
                </a:rPr>
                <a:t>Methods</a:t>
              </a:r>
            </a:p>
          </p:txBody>
        </p:sp>
        <p:grpSp>
          <p:nvGrpSpPr>
            <p:cNvPr id="59" name="Group 58"/>
            <p:cNvGrpSpPr/>
            <p:nvPr/>
          </p:nvGrpSpPr>
          <p:grpSpPr>
            <a:xfrm>
              <a:off x="3343008" y="3250628"/>
              <a:ext cx="757470" cy="745960"/>
              <a:chOff x="-1371600" y="3690031"/>
              <a:chExt cx="734786" cy="638152"/>
            </a:xfrm>
          </p:grpSpPr>
          <p:grpSp>
            <p:nvGrpSpPr>
              <p:cNvPr id="60" name="Group 759"/>
              <p:cNvGrpSpPr/>
              <p:nvPr/>
            </p:nvGrpSpPr>
            <p:grpSpPr>
              <a:xfrm rot="406609">
                <a:off x="-1094931" y="3690031"/>
                <a:ext cx="405048" cy="351878"/>
                <a:chOff x="3324152" y="4003762"/>
                <a:chExt cx="643237" cy="558800"/>
              </a:xfrm>
            </p:grpSpPr>
            <p:sp>
              <p:nvSpPr>
                <p:cNvPr id="62" name="Freeform 511"/>
                <p:cNvSpPr>
                  <a:spLocks/>
                </p:cNvSpPr>
                <p:nvPr/>
              </p:nvSpPr>
              <p:spPr bwMode="auto">
                <a:xfrm>
                  <a:off x="3324152" y="4003762"/>
                  <a:ext cx="566736" cy="558800"/>
                </a:xfrm>
                <a:custGeom>
                  <a:avLst/>
                  <a:gdLst/>
                  <a:ahLst/>
                  <a:cxnLst>
                    <a:cxn ang="0">
                      <a:pos x="113" y="69"/>
                    </a:cxn>
                    <a:cxn ang="0">
                      <a:pos x="118" y="68"/>
                    </a:cxn>
                    <a:cxn ang="0">
                      <a:pos x="136" y="75"/>
                    </a:cxn>
                    <a:cxn ang="0">
                      <a:pos x="133" y="57"/>
                    </a:cxn>
                    <a:cxn ang="0">
                      <a:pos x="151" y="51"/>
                    </a:cxn>
                    <a:cxn ang="0">
                      <a:pos x="137" y="38"/>
                    </a:cxn>
                    <a:cxn ang="0">
                      <a:pos x="148" y="22"/>
                    </a:cxn>
                    <a:cxn ang="0">
                      <a:pos x="129" y="22"/>
                    </a:cxn>
                    <a:cxn ang="0">
                      <a:pos x="126" y="3"/>
                    </a:cxn>
                    <a:cxn ang="0">
                      <a:pos x="111" y="14"/>
                    </a:cxn>
                    <a:cxn ang="0">
                      <a:pos x="97" y="2"/>
                    </a:cxn>
                    <a:cxn ang="0">
                      <a:pos x="94" y="20"/>
                    </a:cxn>
                    <a:cxn ang="0">
                      <a:pos x="75" y="19"/>
                    </a:cxn>
                    <a:cxn ang="0">
                      <a:pos x="83" y="36"/>
                    </a:cxn>
                    <a:cxn ang="0">
                      <a:pos x="68" y="48"/>
                    </a:cxn>
                    <a:cxn ang="0">
                      <a:pos x="86" y="54"/>
                    </a:cxn>
                    <a:cxn ang="0">
                      <a:pos x="81" y="73"/>
                    </a:cxn>
                    <a:cxn ang="0">
                      <a:pos x="99" y="75"/>
                    </a:cxn>
                    <a:cxn ang="0">
                      <a:pos x="89" y="90"/>
                    </a:cxn>
                    <a:cxn ang="0">
                      <a:pos x="104" y="101"/>
                    </a:cxn>
                    <a:cxn ang="0">
                      <a:pos x="88" y="110"/>
                    </a:cxn>
                    <a:cxn ang="0">
                      <a:pos x="95" y="127"/>
                    </a:cxn>
                    <a:cxn ang="0">
                      <a:pos x="77" y="126"/>
                    </a:cxn>
                    <a:cxn ang="0">
                      <a:pos x="74" y="144"/>
                    </a:cxn>
                    <a:cxn ang="0">
                      <a:pos x="59" y="134"/>
                    </a:cxn>
                    <a:cxn ang="0">
                      <a:pos x="48" y="149"/>
                    </a:cxn>
                    <a:cxn ang="0">
                      <a:pos x="39" y="133"/>
                    </a:cxn>
                    <a:cxn ang="0">
                      <a:pos x="22" y="140"/>
                    </a:cxn>
                    <a:cxn ang="0">
                      <a:pos x="23" y="122"/>
                    </a:cxn>
                    <a:cxn ang="0">
                      <a:pos x="5" y="119"/>
                    </a:cxn>
                    <a:cxn ang="0">
                      <a:pos x="15" y="104"/>
                    </a:cxn>
                    <a:cxn ang="0">
                      <a:pos x="0" y="93"/>
                    </a:cxn>
                    <a:cxn ang="0">
                      <a:pos x="17" y="84"/>
                    </a:cxn>
                    <a:cxn ang="0">
                      <a:pos x="9" y="67"/>
                    </a:cxn>
                    <a:cxn ang="0">
                      <a:pos x="28" y="68"/>
                    </a:cxn>
                    <a:cxn ang="0">
                      <a:pos x="30" y="50"/>
                    </a:cxn>
                    <a:cxn ang="0">
                      <a:pos x="45" y="60"/>
                    </a:cxn>
                    <a:cxn ang="0">
                      <a:pos x="56" y="45"/>
                    </a:cxn>
                    <a:cxn ang="0">
                      <a:pos x="65" y="62"/>
                    </a:cxn>
                  </a:cxnLst>
                  <a:rect l="0" t="0" r="r" b="b"/>
                  <a:pathLst>
                    <a:path w="151" h="149">
                      <a:moveTo>
                        <a:pt x="109" y="84"/>
                      </a:moveTo>
                      <a:cubicBezTo>
                        <a:pt x="113" y="69"/>
                        <a:pt x="113" y="69"/>
                        <a:pt x="113" y="69"/>
                      </a:cubicBezTo>
                      <a:cubicBezTo>
                        <a:pt x="114" y="69"/>
                        <a:pt x="115" y="69"/>
                        <a:pt x="116" y="69"/>
                      </a:cubicBezTo>
                      <a:cubicBezTo>
                        <a:pt x="117" y="68"/>
                        <a:pt x="118" y="68"/>
                        <a:pt x="118" y="68"/>
                      </a:cubicBezTo>
                      <a:cubicBezTo>
                        <a:pt x="129" y="80"/>
                        <a:pt x="129" y="80"/>
                        <a:pt x="129" y="80"/>
                      </a:cubicBezTo>
                      <a:cubicBezTo>
                        <a:pt x="136" y="75"/>
                        <a:pt x="136" y="75"/>
                        <a:pt x="136" y="75"/>
                      </a:cubicBezTo>
                      <a:cubicBezTo>
                        <a:pt x="130" y="61"/>
                        <a:pt x="130" y="61"/>
                        <a:pt x="130" y="61"/>
                      </a:cubicBezTo>
                      <a:cubicBezTo>
                        <a:pt x="131" y="59"/>
                        <a:pt x="132" y="58"/>
                        <a:pt x="133" y="57"/>
                      </a:cubicBezTo>
                      <a:cubicBezTo>
                        <a:pt x="149" y="59"/>
                        <a:pt x="149" y="59"/>
                        <a:pt x="149" y="59"/>
                      </a:cubicBezTo>
                      <a:cubicBezTo>
                        <a:pt x="151" y="51"/>
                        <a:pt x="151" y="51"/>
                        <a:pt x="151" y="51"/>
                      </a:cubicBezTo>
                      <a:cubicBezTo>
                        <a:pt x="138" y="43"/>
                        <a:pt x="138" y="43"/>
                        <a:pt x="138" y="43"/>
                      </a:cubicBezTo>
                      <a:cubicBezTo>
                        <a:pt x="138" y="42"/>
                        <a:pt x="138" y="40"/>
                        <a:pt x="137" y="38"/>
                      </a:cubicBezTo>
                      <a:cubicBezTo>
                        <a:pt x="151" y="30"/>
                        <a:pt x="151" y="30"/>
                        <a:pt x="151" y="30"/>
                      </a:cubicBezTo>
                      <a:cubicBezTo>
                        <a:pt x="148" y="22"/>
                        <a:pt x="148" y="22"/>
                        <a:pt x="148" y="22"/>
                      </a:cubicBezTo>
                      <a:cubicBezTo>
                        <a:pt x="132" y="25"/>
                        <a:pt x="132" y="25"/>
                        <a:pt x="132" y="25"/>
                      </a:cubicBezTo>
                      <a:cubicBezTo>
                        <a:pt x="131" y="24"/>
                        <a:pt x="130" y="23"/>
                        <a:pt x="129" y="22"/>
                      </a:cubicBezTo>
                      <a:cubicBezTo>
                        <a:pt x="134" y="7"/>
                        <a:pt x="134" y="7"/>
                        <a:pt x="134" y="7"/>
                      </a:cubicBezTo>
                      <a:cubicBezTo>
                        <a:pt x="126" y="3"/>
                        <a:pt x="126" y="3"/>
                        <a:pt x="126" y="3"/>
                      </a:cubicBezTo>
                      <a:cubicBezTo>
                        <a:pt x="116" y="15"/>
                        <a:pt x="116" y="15"/>
                        <a:pt x="116" y="15"/>
                      </a:cubicBezTo>
                      <a:cubicBezTo>
                        <a:pt x="115" y="15"/>
                        <a:pt x="113" y="14"/>
                        <a:pt x="111" y="14"/>
                      </a:cubicBezTo>
                      <a:cubicBezTo>
                        <a:pt x="106" y="0"/>
                        <a:pt x="106" y="0"/>
                        <a:pt x="106" y="0"/>
                      </a:cubicBezTo>
                      <a:cubicBezTo>
                        <a:pt x="97" y="2"/>
                        <a:pt x="97" y="2"/>
                        <a:pt x="97" y="2"/>
                      </a:cubicBezTo>
                      <a:cubicBezTo>
                        <a:pt x="98" y="17"/>
                        <a:pt x="98" y="17"/>
                        <a:pt x="98" y="17"/>
                      </a:cubicBezTo>
                      <a:cubicBezTo>
                        <a:pt x="96" y="18"/>
                        <a:pt x="95" y="19"/>
                        <a:pt x="94" y="20"/>
                      </a:cubicBezTo>
                      <a:cubicBezTo>
                        <a:pt x="80" y="13"/>
                        <a:pt x="80" y="13"/>
                        <a:pt x="80" y="13"/>
                      </a:cubicBezTo>
                      <a:cubicBezTo>
                        <a:pt x="75" y="19"/>
                        <a:pt x="75" y="19"/>
                        <a:pt x="75" y="19"/>
                      </a:cubicBezTo>
                      <a:cubicBezTo>
                        <a:pt x="85" y="31"/>
                        <a:pt x="85" y="31"/>
                        <a:pt x="85" y="31"/>
                      </a:cubicBezTo>
                      <a:cubicBezTo>
                        <a:pt x="84" y="33"/>
                        <a:pt x="84" y="34"/>
                        <a:pt x="83" y="36"/>
                      </a:cubicBezTo>
                      <a:cubicBezTo>
                        <a:pt x="68" y="39"/>
                        <a:pt x="68" y="39"/>
                        <a:pt x="68" y="39"/>
                      </a:cubicBezTo>
                      <a:cubicBezTo>
                        <a:pt x="68" y="48"/>
                        <a:pt x="68" y="48"/>
                        <a:pt x="68" y="48"/>
                      </a:cubicBezTo>
                      <a:cubicBezTo>
                        <a:pt x="84" y="50"/>
                        <a:pt x="84" y="50"/>
                        <a:pt x="84" y="50"/>
                      </a:cubicBezTo>
                      <a:cubicBezTo>
                        <a:pt x="84" y="51"/>
                        <a:pt x="85" y="53"/>
                        <a:pt x="86" y="54"/>
                      </a:cubicBezTo>
                      <a:cubicBezTo>
                        <a:pt x="77" y="67"/>
                        <a:pt x="77" y="67"/>
                        <a:pt x="77" y="67"/>
                      </a:cubicBezTo>
                      <a:cubicBezTo>
                        <a:pt x="81" y="73"/>
                        <a:pt x="81" y="73"/>
                        <a:pt x="81" y="73"/>
                      </a:cubicBezTo>
                      <a:cubicBezTo>
                        <a:pt x="95" y="68"/>
                        <a:pt x="95" y="68"/>
                        <a:pt x="95" y="68"/>
                      </a:cubicBezTo>
                      <a:cubicBezTo>
                        <a:pt x="99" y="75"/>
                        <a:pt x="99" y="75"/>
                        <a:pt x="99" y="75"/>
                      </a:cubicBezTo>
                      <a:cubicBezTo>
                        <a:pt x="88" y="84"/>
                        <a:pt x="88" y="84"/>
                        <a:pt x="88" y="84"/>
                      </a:cubicBezTo>
                      <a:cubicBezTo>
                        <a:pt x="88" y="86"/>
                        <a:pt x="89" y="88"/>
                        <a:pt x="89" y="90"/>
                      </a:cubicBezTo>
                      <a:cubicBezTo>
                        <a:pt x="104" y="93"/>
                        <a:pt x="104" y="93"/>
                        <a:pt x="104" y="93"/>
                      </a:cubicBezTo>
                      <a:cubicBezTo>
                        <a:pt x="104" y="101"/>
                        <a:pt x="104" y="101"/>
                        <a:pt x="104" y="101"/>
                      </a:cubicBezTo>
                      <a:cubicBezTo>
                        <a:pt x="89" y="104"/>
                        <a:pt x="89" y="104"/>
                        <a:pt x="89" y="104"/>
                      </a:cubicBezTo>
                      <a:cubicBezTo>
                        <a:pt x="89" y="106"/>
                        <a:pt x="88" y="108"/>
                        <a:pt x="88" y="110"/>
                      </a:cubicBezTo>
                      <a:cubicBezTo>
                        <a:pt x="99" y="119"/>
                        <a:pt x="99" y="119"/>
                        <a:pt x="99" y="119"/>
                      </a:cubicBezTo>
                      <a:cubicBezTo>
                        <a:pt x="95" y="127"/>
                        <a:pt x="95" y="127"/>
                        <a:pt x="95" y="127"/>
                      </a:cubicBezTo>
                      <a:cubicBezTo>
                        <a:pt x="81" y="122"/>
                        <a:pt x="81" y="122"/>
                        <a:pt x="81" y="122"/>
                      </a:cubicBezTo>
                      <a:cubicBezTo>
                        <a:pt x="80" y="123"/>
                        <a:pt x="78" y="125"/>
                        <a:pt x="77" y="126"/>
                      </a:cubicBezTo>
                      <a:cubicBezTo>
                        <a:pt x="82" y="140"/>
                        <a:pt x="82" y="140"/>
                        <a:pt x="82" y="140"/>
                      </a:cubicBezTo>
                      <a:cubicBezTo>
                        <a:pt x="74" y="144"/>
                        <a:pt x="74" y="144"/>
                        <a:pt x="74" y="144"/>
                      </a:cubicBezTo>
                      <a:cubicBezTo>
                        <a:pt x="65" y="133"/>
                        <a:pt x="65" y="133"/>
                        <a:pt x="65" y="133"/>
                      </a:cubicBezTo>
                      <a:cubicBezTo>
                        <a:pt x="63" y="133"/>
                        <a:pt x="61" y="134"/>
                        <a:pt x="59" y="134"/>
                      </a:cubicBezTo>
                      <a:cubicBezTo>
                        <a:pt x="56" y="149"/>
                        <a:pt x="56" y="149"/>
                        <a:pt x="56" y="149"/>
                      </a:cubicBezTo>
                      <a:cubicBezTo>
                        <a:pt x="48" y="149"/>
                        <a:pt x="48" y="149"/>
                        <a:pt x="48" y="149"/>
                      </a:cubicBezTo>
                      <a:cubicBezTo>
                        <a:pt x="45" y="134"/>
                        <a:pt x="45" y="134"/>
                        <a:pt x="45" y="134"/>
                      </a:cubicBezTo>
                      <a:cubicBezTo>
                        <a:pt x="43" y="134"/>
                        <a:pt x="41" y="133"/>
                        <a:pt x="39" y="133"/>
                      </a:cubicBezTo>
                      <a:cubicBezTo>
                        <a:pt x="30" y="144"/>
                        <a:pt x="30" y="144"/>
                        <a:pt x="30" y="144"/>
                      </a:cubicBezTo>
                      <a:cubicBezTo>
                        <a:pt x="22" y="140"/>
                        <a:pt x="22" y="140"/>
                        <a:pt x="22" y="140"/>
                      </a:cubicBezTo>
                      <a:cubicBezTo>
                        <a:pt x="28" y="126"/>
                        <a:pt x="28" y="126"/>
                        <a:pt x="28" y="126"/>
                      </a:cubicBezTo>
                      <a:cubicBezTo>
                        <a:pt x="26" y="125"/>
                        <a:pt x="25" y="123"/>
                        <a:pt x="23" y="122"/>
                      </a:cubicBezTo>
                      <a:cubicBezTo>
                        <a:pt x="9" y="127"/>
                        <a:pt x="9" y="127"/>
                        <a:pt x="9" y="127"/>
                      </a:cubicBezTo>
                      <a:cubicBezTo>
                        <a:pt x="5" y="119"/>
                        <a:pt x="5" y="119"/>
                        <a:pt x="5" y="119"/>
                      </a:cubicBezTo>
                      <a:cubicBezTo>
                        <a:pt x="17" y="110"/>
                        <a:pt x="17" y="110"/>
                        <a:pt x="17" y="110"/>
                      </a:cubicBezTo>
                      <a:cubicBezTo>
                        <a:pt x="16" y="108"/>
                        <a:pt x="15" y="106"/>
                        <a:pt x="15" y="104"/>
                      </a:cubicBezTo>
                      <a:cubicBezTo>
                        <a:pt x="0" y="101"/>
                        <a:pt x="0" y="101"/>
                        <a:pt x="0" y="101"/>
                      </a:cubicBezTo>
                      <a:cubicBezTo>
                        <a:pt x="0" y="93"/>
                        <a:pt x="0" y="93"/>
                        <a:pt x="0" y="93"/>
                      </a:cubicBezTo>
                      <a:cubicBezTo>
                        <a:pt x="15" y="90"/>
                        <a:pt x="15" y="90"/>
                        <a:pt x="15" y="90"/>
                      </a:cubicBezTo>
                      <a:cubicBezTo>
                        <a:pt x="15" y="88"/>
                        <a:pt x="16" y="86"/>
                        <a:pt x="17" y="84"/>
                      </a:cubicBezTo>
                      <a:cubicBezTo>
                        <a:pt x="5" y="75"/>
                        <a:pt x="5" y="75"/>
                        <a:pt x="5" y="75"/>
                      </a:cubicBezTo>
                      <a:cubicBezTo>
                        <a:pt x="9" y="67"/>
                        <a:pt x="9" y="67"/>
                        <a:pt x="9" y="67"/>
                      </a:cubicBezTo>
                      <a:cubicBezTo>
                        <a:pt x="23" y="73"/>
                        <a:pt x="23" y="73"/>
                        <a:pt x="23" y="73"/>
                      </a:cubicBezTo>
                      <a:cubicBezTo>
                        <a:pt x="25" y="71"/>
                        <a:pt x="26" y="70"/>
                        <a:pt x="28" y="68"/>
                      </a:cubicBezTo>
                      <a:cubicBezTo>
                        <a:pt x="22" y="54"/>
                        <a:pt x="22" y="54"/>
                        <a:pt x="22" y="54"/>
                      </a:cubicBezTo>
                      <a:cubicBezTo>
                        <a:pt x="30" y="50"/>
                        <a:pt x="30" y="50"/>
                        <a:pt x="30" y="50"/>
                      </a:cubicBezTo>
                      <a:cubicBezTo>
                        <a:pt x="39" y="62"/>
                        <a:pt x="39" y="62"/>
                        <a:pt x="39" y="62"/>
                      </a:cubicBezTo>
                      <a:cubicBezTo>
                        <a:pt x="41" y="61"/>
                        <a:pt x="43" y="60"/>
                        <a:pt x="45" y="60"/>
                      </a:cubicBezTo>
                      <a:cubicBezTo>
                        <a:pt x="48" y="45"/>
                        <a:pt x="48" y="45"/>
                        <a:pt x="48" y="45"/>
                      </a:cubicBezTo>
                      <a:cubicBezTo>
                        <a:pt x="56" y="45"/>
                        <a:pt x="56" y="45"/>
                        <a:pt x="56" y="45"/>
                      </a:cubicBezTo>
                      <a:cubicBezTo>
                        <a:pt x="59" y="60"/>
                        <a:pt x="59" y="60"/>
                        <a:pt x="59" y="60"/>
                      </a:cubicBezTo>
                      <a:cubicBezTo>
                        <a:pt x="61" y="60"/>
                        <a:pt x="63" y="61"/>
                        <a:pt x="65" y="62"/>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63" name="Oval 512"/>
                <p:cNvSpPr>
                  <a:spLocks noChangeArrowheads="1"/>
                </p:cNvSpPr>
                <p:nvPr/>
              </p:nvSpPr>
              <p:spPr bwMode="auto">
                <a:xfrm>
                  <a:off x="3464151" y="4279220"/>
                  <a:ext cx="112712" cy="112713"/>
                </a:xfrm>
                <a:prstGeom prst="ellips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64" name="Oval 513"/>
                <p:cNvSpPr>
                  <a:spLocks noChangeArrowheads="1"/>
                </p:cNvSpPr>
                <p:nvPr/>
              </p:nvSpPr>
              <p:spPr bwMode="auto">
                <a:xfrm>
                  <a:off x="3686401" y="4077607"/>
                  <a:ext cx="104775" cy="104775"/>
                </a:xfrm>
                <a:prstGeom prst="ellipse">
                  <a:avLst/>
                </a:pr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65" name="Freeform 514"/>
                <p:cNvSpPr>
                  <a:spLocks/>
                </p:cNvSpPr>
                <p:nvPr/>
              </p:nvSpPr>
              <p:spPr bwMode="auto">
                <a:xfrm>
                  <a:off x="3719739" y="4287157"/>
                  <a:ext cx="247650" cy="247650"/>
                </a:xfrm>
                <a:custGeom>
                  <a:avLst/>
                  <a:gdLst/>
                  <a:ahLst/>
                  <a:cxnLst>
                    <a:cxn ang="0">
                      <a:pos x="3" y="1"/>
                    </a:cxn>
                    <a:cxn ang="0">
                      <a:pos x="12" y="8"/>
                    </a:cxn>
                    <a:cxn ang="0">
                      <a:pos x="18" y="0"/>
                    </a:cxn>
                    <a:cxn ang="0">
                      <a:pos x="21" y="1"/>
                    </a:cxn>
                    <a:cxn ang="0">
                      <a:pos x="26" y="10"/>
                    </a:cxn>
                    <a:cxn ang="0">
                      <a:pos x="30" y="10"/>
                    </a:cxn>
                    <a:cxn ang="0">
                      <a:pos x="31" y="0"/>
                    </a:cxn>
                    <a:cxn ang="0">
                      <a:pos x="37" y="0"/>
                    </a:cxn>
                    <a:cxn ang="0">
                      <a:pos x="38" y="10"/>
                    </a:cxn>
                    <a:cxn ang="0">
                      <a:pos x="42" y="11"/>
                    </a:cxn>
                    <a:cxn ang="0">
                      <a:pos x="48" y="4"/>
                    </a:cxn>
                    <a:cxn ang="0">
                      <a:pos x="53" y="7"/>
                    </a:cxn>
                    <a:cxn ang="0">
                      <a:pos x="49" y="15"/>
                    </a:cxn>
                    <a:cxn ang="0">
                      <a:pos x="52" y="18"/>
                    </a:cxn>
                    <a:cxn ang="0">
                      <a:pos x="61" y="15"/>
                    </a:cxn>
                    <a:cxn ang="0">
                      <a:pos x="64" y="20"/>
                    </a:cxn>
                    <a:cxn ang="0">
                      <a:pos x="56" y="26"/>
                    </a:cxn>
                    <a:cxn ang="0">
                      <a:pos x="57" y="30"/>
                    </a:cxn>
                    <a:cxn ang="0">
                      <a:pos x="66" y="31"/>
                    </a:cxn>
                    <a:cxn ang="0">
                      <a:pos x="66" y="37"/>
                    </a:cxn>
                    <a:cxn ang="0">
                      <a:pos x="57" y="38"/>
                    </a:cxn>
                    <a:cxn ang="0">
                      <a:pos x="56" y="42"/>
                    </a:cxn>
                    <a:cxn ang="0">
                      <a:pos x="63" y="48"/>
                    </a:cxn>
                    <a:cxn ang="0">
                      <a:pos x="60" y="53"/>
                    </a:cxn>
                    <a:cxn ang="0">
                      <a:pos x="51" y="49"/>
                    </a:cxn>
                    <a:cxn ang="0">
                      <a:pos x="48" y="52"/>
                    </a:cxn>
                    <a:cxn ang="0">
                      <a:pos x="51" y="61"/>
                    </a:cxn>
                    <a:cxn ang="0">
                      <a:pos x="47" y="64"/>
                    </a:cxn>
                    <a:cxn ang="0">
                      <a:pos x="41" y="56"/>
                    </a:cxn>
                    <a:cxn ang="0">
                      <a:pos x="37" y="57"/>
                    </a:cxn>
                    <a:cxn ang="0">
                      <a:pos x="35" y="66"/>
                    </a:cxn>
                    <a:cxn ang="0">
                      <a:pos x="30" y="66"/>
                    </a:cxn>
                    <a:cxn ang="0">
                      <a:pos x="28" y="57"/>
                    </a:cxn>
                    <a:cxn ang="0">
                      <a:pos x="25" y="56"/>
                    </a:cxn>
                    <a:cxn ang="0">
                      <a:pos x="18" y="63"/>
                    </a:cxn>
                    <a:cxn ang="0">
                      <a:pos x="14" y="60"/>
                    </a:cxn>
                    <a:cxn ang="0">
                      <a:pos x="17" y="51"/>
                    </a:cxn>
                    <a:cxn ang="0">
                      <a:pos x="15" y="48"/>
                    </a:cxn>
                    <a:cxn ang="0">
                      <a:pos x="6" y="51"/>
                    </a:cxn>
                    <a:cxn ang="0">
                      <a:pos x="3" y="47"/>
                    </a:cxn>
                    <a:cxn ang="0">
                      <a:pos x="11" y="41"/>
                    </a:cxn>
                    <a:cxn ang="0">
                      <a:pos x="10" y="37"/>
                    </a:cxn>
                    <a:cxn ang="0">
                      <a:pos x="0" y="35"/>
                    </a:cxn>
                    <a:cxn ang="0">
                      <a:pos x="0" y="30"/>
                    </a:cxn>
                    <a:cxn ang="0">
                      <a:pos x="10" y="28"/>
                    </a:cxn>
                    <a:cxn ang="0">
                      <a:pos x="11" y="25"/>
                    </a:cxn>
                    <a:cxn ang="0">
                      <a:pos x="4" y="18"/>
                    </a:cxn>
                    <a:cxn ang="0">
                      <a:pos x="7" y="14"/>
                    </a:cxn>
                    <a:cxn ang="0">
                      <a:pos x="15" y="17"/>
                    </a:cxn>
                    <a:cxn ang="0">
                      <a:pos x="18" y="15"/>
                    </a:cxn>
                  </a:cxnLst>
                  <a:rect l="0" t="0" r="r" b="b"/>
                  <a:pathLst>
                    <a:path w="66" h="66">
                      <a:moveTo>
                        <a:pt x="3" y="1"/>
                      </a:moveTo>
                      <a:cubicBezTo>
                        <a:pt x="12" y="8"/>
                        <a:pt x="12" y="8"/>
                        <a:pt x="12" y="8"/>
                      </a:cubicBezTo>
                      <a:cubicBezTo>
                        <a:pt x="18" y="0"/>
                        <a:pt x="18" y="0"/>
                        <a:pt x="18" y="0"/>
                      </a:cubicBezTo>
                      <a:cubicBezTo>
                        <a:pt x="19" y="1"/>
                        <a:pt x="20" y="1"/>
                        <a:pt x="21" y="1"/>
                      </a:cubicBezTo>
                      <a:cubicBezTo>
                        <a:pt x="26" y="10"/>
                        <a:pt x="26" y="10"/>
                        <a:pt x="26" y="10"/>
                      </a:cubicBezTo>
                      <a:cubicBezTo>
                        <a:pt x="30" y="10"/>
                        <a:pt x="30" y="10"/>
                        <a:pt x="30" y="10"/>
                      </a:cubicBezTo>
                      <a:cubicBezTo>
                        <a:pt x="31" y="0"/>
                        <a:pt x="31" y="0"/>
                        <a:pt x="31" y="0"/>
                      </a:cubicBezTo>
                      <a:cubicBezTo>
                        <a:pt x="37" y="0"/>
                        <a:pt x="37" y="0"/>
                        <a:pt x="37" y="0"/>
                      </a:cubicBezTo>
                      <a:cubicBezTo>
                        <a:pt x="38" y="10"/>
                        <a:pt x="38" y="10"/>
                        <a:pt x="38" y="10"/>
                      </a:cubicBezTo>
                      <a:cubicBezTo>
                        <a:pt x="39" y="10"/>
                        <a:pt x="41" y="10"/>
                        <a:pt x="42" y="11"/>
                      </a:cubicBezTo>
                      <a:cubicBezTo>
                        <a:pt x="48" y="4"/>
                        <a:pt x="48" y="4"/>
                        <a:pt x="48" y="4"/>
                      </a:cubicBezTo>
                      <a:cubicBezTo>
                        <a:pt x="53" y="7"/>
                        <a:pt x="53" y="7"/>
                        <a:pt x="53" y="7"/>
                      </a:cubicBezTo>
                      <a:cubicBezTo>
                        <a:pt x="49" y="15"/>
                        <a:pt x="49" y="15"/>
                        <a:pt x="49" y="15"/>
                      </a:cubicBezTo>
                      <a:cubicBezTo>
                        <a:pt x="50" y="16"/>
                        <a:pt x="51" y="17"/>
                        <a:pt x="52" y="18"/>
                      </a:cubicBezTo>
                      <a:cubicBezTo>
                        <a:pt x="61" y="15"/>
                        <a:pt x="61" y="15"/>
                        <a:pt x="61" y="15"/>
                      </a:cubicBezTo>
                      <a:cubicBezTo>
                        <a:pt x="64" y="20"/>
                        <a:pt x="64" y="20"/>
                        <a:pt x="64" y="20"/>
                      </a:cubicBezTo>
                      <a:cubicBezTo>
                        <a:pt x="56" y="26"/>
                        <a:pt x="56" y="26"/>
                        <a:pt x="56" y="26"/>
                      </a:cubicBezTo>
                      <a:cubicBezTo>
                        <a:pt x="57" y="27"/>
                        <a:pt x="57" y="28"/>
                        <a:pt x="57" y="30"/>
                      </a:cubicBezTo>
                      <a:cubicBezTo>
                        <a:pt x="66" y="31"/>
                        <a:pt x="66" y="31"/>
                        <a:pt x="66" y="31"/>
                      </a:cubicBezTo>
                      <a:cubicBezTo>
                        <a:pt x="66" y="37"/>
                        <a:pt x="66" y="37"/>
                        <a:pt x="66" y="37"/>
                      </a:cubicBezTo>
                      <a:cubicBezTo>
                        <a:pt x="57" y="38"/>
                        <a:pt x="57" y="38"/>
                        <a:pt x="57" y="38"/>
                      </a:cubicBezTo>
                      <a:cubicBezTo>
                        <a:pt x="57" y="39"/>
                        <a:pt x="56" y="41"/>
                        <a:pt x="56" y="42"/>
                      </a:cubicBezTo>
                      <a:cubicBezTo>
                        <a:pt x="63" y="48"/>
                        <a:pt x="63" y="48"/>
                        <a:pt x="63" y="48"/>
                      </a:cubicBezTo>
                      <a:cubicBezTo>
                        <a:pt x="60" y="53"/>
                        <a:pt x="60" y="53"/>
                        <a:pt x="60" y="53"/>
                      </a:cubicBezTo>
                      <a:cubicBezTo>
                        <a:pt x="51" y="49"/>
                        <a:pt x="51" y="49"/>
                        <a:pt x="51" y="49"/>
                      </a:cubicBezTo>
                      <a:cubicBezTo>
                        <a:pt x="50" y="50"/>
                        <a:pt x="49" y="51"/>
                        <a:pt x="48" y="52"/>
                      </a:cubicBezTo>
                      <a:cubicBezTo>
                        <a:pt x="51" y="61"/>
                        <a:pt x="51" y="61"/>
                        <a:pt x="51" y="61"/>
                      </a:cubicBezTo>
                      <a:cubicBezTo>
                        <a:pt x="47" y="64"/>
                        <a:pt x="47" y="64"/>
                        <a:pt x="47" y="64"/>
                      </a:cubicBezTo>
                      <a:cubicBezTo>
                        <a:pt x="41" y="56"/>
                        <a:pt x="41" y="56"/>
                        <a:pt x="41" y="56"/>
                      </a:cubicBezTo>
                      <a:cubicBezTo>
                        <a:pt x="40" y="56"/>
                        <a:pt x="38" y="57"/>
                        <a:pt x="37" y="57"/>
                      </a:cubicBezTo>
                      <a:cubicBezTo>
                        <a:pt x="35" y="66"/>
                        <a:pt x="35" y="66"/>
                        <a:pt x="35" y="66"/>
                      </a:cubicBezTo>
                      <a:cubicBezTo>
                        <a:pt x="30" y="66"/>
                        <a:pt x="30" y="66"/>
                        <a:pt x="30" y="66"/>
                      </a:cubicBezTo>
                      <a:cubicBezTo>
                        <a:pt x="28" y="57"/>
                        <a:pt x="28" y="57"/>
                        <a:pt x="28" y="57"/>
                      </a:cubicBezTo>
                      <a:cubicBezTo>
                        <a:pt x="27" y="57"/>
                        <a:pt x="26" y="56"/>
                        <a:pt x="25" y="56"/>
                      </a:cubicBezTo>
                      <a:cubicBezTo>
                        <a:pt x="18" y="63"/>
                        <a:pt x="18" y="63"/>
                        <a:pt x="18" y="63"/>
                      </a:cubicBezTo>
                      <a:cubicBezTo>
                        <a:pt x="14" y="60"/>
                        <a:pt x="14" y="60"/>
                        <a:pt x="14" y="60"/>
                      </a:cubicBezTo>
                      <a:cubicBezTo>
                        <a:pt x="17" y="51"/>
                        <a:pt x="17" y="51"/>
                        <a:pt x="17" y="51"/>
                      </a:cubicBezTo>
                      <a:cubicBezTo>
                        <a:pt x="16" y="50"/>
                        <a:pt x="16" y="49"/>
                        <a:pt x="15" y="48"/>
                      </a:cubicBezTo>
                      <a:cubicBezTo>
                        <a:pt x="6" y="51"/>
                        <a:pt x="6" y="51"/>
                        <a:pt x="6" y="51"/>
                      </a:cubicBezTo>
                      <a:cubicBezTo>
                        <a:pt x="3" y="47"/>
                        <a:pt x="3" y="47"/>
                        <a:pt x="3" y="47"/>
                      </a:cubicBezTo>
                      <a:cubicBezTo>
                        <a:pt x="11" y="41"/>
                        <a:pt x="11" y="41"/>
                        <a:pt x="11" y="41"/>
                      </a:cubicBezTo>
                      <a:cubicBezTo>
                        <a:pt x="10" y="40"/>
                        <a:pt x="10" y="38"/>
                        <a:pt x="10" y="37"/>
                      </a:cubicBezTo>
                      <a:cubicBezTo>
                        <a:pt x="0" y="35"/>
                        <a:pt x="0" y="35"/>
                        <a:pt x="0" y="35"/>
                      </a:cubicBezTo>
                      <a:cubicBezTo>
                        <a:pt x="0" y="30"/>
                        <a:pt x="0" y="30"/>
                        <a:pt x="0" y="30"/>
                      </a:cubicBezTo>
                      <a:cubicBezTo>
                        <a:pt x="10" y="28"/>
                        <a:pt x="10" y="28"/>
                        <a:pt x="10" y="28"/>
                      </a:cubicBezTo>
                      <a:cubicBezTo>
                        <a:pt x="10" y="27"/>
                        <a:pt x="11" y="26"/>
                        <a:pt x="11" y="25"/>
                      </a:cubicBezTo>
                      <a:cubicBezTo>
                        <a:pt x="4" y="18"/>
                        <a:pt x="4" y="18"/>
                        <a:pt x="4" y="18"/>
                      </a:cubicBezTo>
                      <a:cubicBezTo>
                        <a:pt x="7" y="14"/>
                        <a:pt x="7" y="14"/>
                        <a:pt x="7" y="14"/>
                      </a:cubicBezTo>
                      <a:cubicBezTo>
                        <a:pt x="15" y="17"/>
                        <a:pt x="15" y="17"/>
                        <a:pt x="15" y="17"/>
                      </a:cubicBezTo>
                      <a:cubicBezTo>
                        <a:pt x="16" y="16"/>
                        <a:pt x="17" y="15"/>
                        <a:pt x="18" y="15"/>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66" name="Freeform 515"/>
                <p:cNvSpPr>
                  <a:spLocks/>
                </p:cNvSpPr>
                <p:nvPr/>
              </p:nvSpPr>
              <p:spPr bwMode="auto">
                <a:xfrm>
                  <a:off x="3805464" y="4372882"/>
                  <a:ext cx="79375" cy="79375"/>
                </a:xfrm>
                <a:custGeom>
                  <a:avLst/>
                  <a:gdLst/>
                  <a:ahLst/>
                  <a:cxnLst>
                    <a:cxn ang="0">
                      <a:pos x="16" y="3"/>
                    </a:cxn>
                    <a:cxn ang="0">
                      <a:pos x="18" y="16"/>
                    </a:cxn>
                    <a:cxn ang="0">
                      <a:pos x="5" y="18"/>
                    </a:cxn>
                    <a:cxn ang="0">
                      <a:pos x="2" y="5"/>
                    </a:cxn>
                    <a:cxn ang="0">
                      <a:pos x="16" y="3"/>
                    </a:cxn>
                  </a:cxnLst>
                  <a:rect l="0" t="0" r="r" b="b"/>
                  <a:pathLst>
                    <a:path w="21" h="21">
                      <a:moveTo>
                        <a:pt x="16" y="3"/>
                      </a:moveTo>
                      <a:cubicBezTo>
                        <a:pt x="20" y="6"/>
                        <a:pt x="21" y="11"/>
                        <a:pt x="18" y="16"/>
                      </a:cubicBezTo>
                      <a:cubicBezTo>
                        <a:pt x="15" y="20"/>
                        <a:pt x="9" y="21"/>
                        <a:pt x="5" y="18"/>
                      </a:cubicBezTo>
                      <a:cubicBezTo>
                        <a:pt x="1" y="15"/>
                        <a:pt x="0" y="9"/>
                        <a:pt x="2" y="5"/>
                      </a:cubicBezTo>
                      <a:cubicBezTo>
                        <a:pt x="5" y="1"/>
                        <a:pt x="11" y="0"/>
                        <a:pt x="16" y="3"/>
                      </a:cubicBezTo>
                      <a:close/>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grpSp>
          <p:sp>
            <p:nvSpPr>
              <p:cNvPr id="61" name="Freeform 638"/>
              <p:cNvSpPr>
                <a:spLocks/>
              </p:cNvSpPr>
              <p:nvPr/>
            </p:nvSpPr>
            <p:spPr bwMode="auto">
              <a:xfrm>
                <a:off x="-1371600" y="4042003"/>
                <a:ext cx="734786" cy="286180"/>
              </a:xfrm>
              <a:custGeom>
                <a:avLst/>
                <a:gdLst/>
                <a:ahLst/>
                <a:cxnLst>
                  <a:cxn ang="0">
                    <a:pos x="0" y="43"/>
                  </a:cxn>
                  <a:cxn ang="0">
                    <a:pos x="102" y="1"/>
                  </a:cxn>
                  <a:cxn ang="0">
                    <a:pos x="138" y="9"/>
                  </a:cxn>
                  <a:cxn ang="0">
                    <a:pos x="166" y="5"/>
                  </a:cxn>
                  <a:cxn ang="0">
                    <a:pos x="175" y="19"/>
                  </a:cxn>
                  <a:cxn ang="0">
                    <a:pos x="135" y="29"/>
                  </a:cxn>
                  <a:cxn ang="0">
                    <a:pos x="156" y="40"/>
                  </a:cxn>
                  <a:cxn ang="0">
                    <a:pos x="197" y="25"/>
                  </a:cxn>
                  <a:cxn ang="0">
                    <a:pos x="238" y="14"/>
                  </a:cxn>
                  <a:cxn ang="0">
                    <a:pos x="207" y="40"/>
                  </a:cxn>
                  <a:cxn ang="0">
                    <a:pos x="172" y="65"/>
                  </a:cxn>
                  <a:cxn ang="0">
                    <a:pos x="144" y="75"/>
                  </a:cxn>
                  <a:cxn ang="0">
                    <a:pos x="107" y="63"/>
                  </a:cxn>
                  <a:cxn ang="0">
                    <a:pos x="79" y="54"/>
                  </a:cxn>
                  <a:cxn ang="0">
                    <a:pos x="35" y="94"/>
                  </a:cxn>
                </a:cxnLst>
                <a:rect l="0" t="0" r="r" b="b"/>
                <a:pathLst>
                  <a:path w="241" h="94">
                    <a:moveTo>
                      <a:pt x="0" y="43"/>
                    </a:moveTo>
                    <a:cubicBezTo>
                      <a:pt x="0" y="43"/>
                      <a:pt x="90" y="1"/>
                      <a:pt x="102" y="1"/>
                    </a:cubicBezTo>
                    <a:cubicBezTo>
                      <a:pt x="114" y="0"/>
                      <a:pt x="138" y="9"/>
                      <a:pt x="138" y="9"/>
                    </a:cubicBezTo>
                    <a:cubicBezTo>
                      <a:pt x="138" y="9"/>
                      <a:pt x="155" y="2"/>
                      <a:pt x="166" y="5"/>
                    </a:cubicBezTo>
                    <a:cubicBezTo>
                      <a:pt x="181" y="9"/>
                      <a:pt x="180" y="18"/>
                      <a:pt x="175" y="19"/>
                    </a:cubicBezTo>
                    <a:cubicBezTo>
                      <a:pt x="166" y="21"/>
                      <a:pt x="135" y="29"/>
                      <a:pt x="135" y="29"/>
                    </a:cubicBezTo>
                    <a:cubicBezTo>
                      <a:pt x="135" y="29"/>
                      <a:pt x="139" y="43"/>
                      <a:pt x="156" y="40"/>
                    </a:cubicBezTo>
                    <a:cubicBezTo>
                      <a:pt x="171" y="38"/>
                      <a:pt x="185" y="34"/>
                      <a:pt x="197" y="25"/>
                    </a:cubicBezTo>
                    <a:cubicBezTo>
                      <a:pt x="223" y="3"/>
                      <a:pt x="241" y="9"/>
                      <a:pt x="238" y="14"/>
                    </a:cubicBezTo>
                    <a:cubicBezTo>
                      <a:pt x="237" y="17"/>
                      <a:pt x="221" y="30"/>
                      <a:pt x="207" y="40"/>
                    </a:cubicBezTo>
                    <a:cubicBezTo>
                      <a:pt x="189" y="54"/>
                      <a:pt x="172" y="65"/>
                      <a:pt x="172" y="65"/>
                    </a:cubicBezTo>
                    <a:cubicBezTo>
                      <a:pt x="172" y="65"/>
                      <a:pt x="154" y="75"/>
                      <a:pt x="144" y="75"/>
                    </a:cubicBezTo>
                    <a:cubicBezTo>
                      <a:pt x="131" y="74"/>
                      <a:pt x="107" y="63"/>
                      <a:pt x="107" y="63"/>
                    </a:cubicBezTo>
                    <a:cubicBezTo>
                      <a:pt x="107" y="63"/>
                      <a:pt x="84" y="52"/>
                      <a:pt x="79" y="54"/>
                    </a:cubicBezTo>
                    <a:cubicBezTo>
                      <a:pt x="74" y="54"/>
                      <a:pt x="35" y="94"/>
                      <a:pt x="35" y="94"/>
                    </a:cubicBezTo>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grpSp>
      </p:grpSp>
      <p:grpSp>
        <p:nvGrpSpPr>
          <p:cNvPr id="95" name="Group 94"/>
          <p:cNvGrpSpPr/>
          <p:nvPr/>
        </p:nvGrpSpPr>
        <p:grpSpPr>
          <a:xfrm>
            <a:off x="8207310" y="1960383"/>
            <a:ext cx="1755599" cy="4096404"/>
            <a:chOff x="7064308" y="1960383"/>
            <a:chExt cx="1755599" cy="4096404"/>
          </a:xfrm>
        </p:grpSpPr>
        <p:cxnSp>
          <p:nvCxnSpPr>
            <p:cNvPr id="13" name="Straight Connector 12"/>
            <p:cNvCxnSpPr>
              <a:stCxn id="40" idx="2"/>
              <a:endCxn id="31" idx="0"/>
            </p:cNvCxnSpPr>
            <p:nvPr/>
          </p:nvCxnSpPr>
          <p:spPr bwMode="auto">
            <a:xfrm>
              <a:off x="7942107" y="4144685"/>
              <a:ext cx="0" cy="1393248"/>
            </a:xfrm>
            <a:prstGeom prst="line">
              <a:avLst/>
            </a:prstGeom>
            <a:solidFill>
              <a:schemeClr val="tx2"/>
            </a:solidFill>
            <a:ln w="15875" cap="rnd" cmpd="sng" algn="ctr">
              <a:solidFill>
                <a:schemeClr val="accent5"/>
              </a:solidFill>
              <a:prstDash val="solid"/>
              <a:round/>
              <a:headEnd type="none" w="med" len="med"/>
              <a:tailEnd type="none" w="med" len="med"/>
            </a:ln>
            <a:effectLst/>
          </p:spPr>
        </p:cxnSp>
        <p:sp>
          <p:nvSpPr>
            <p:cNvPr id="20" name="Freeform 12"/>
            <p:cNvSpPr>
              <a:spLocks/>
            </p:cNvSpPr>
            <p:nvPr/>
          </p:nvSpPr>
          <p:spPr bwMode="auto">
            <a:xfrm>
              <a:off x="7064308" y="1960383"/>
              <a:ext cx="1755599" cy="2240859"/>
            </a:xfrm>
            <a:custGeom>
              <a:avLst/>
              <a:gdLst/>
              <a:ahLst/>
              <a:cxnLst>
                <a:cxn ang="0">
                  <a:pos x="96" y="426"/>
                </a:cxn>
                <a:cxn ang="0">
                  <a:pos x="113" y="416"/>
                </a:cxn>
                <a:cxn ang="0">
                  <a:pos x="130" y="447"/>
                </a:cxn>
                <a:cxn ang="0">
                  <a:pos x="61" y="485"/>
                </a:cxn>
                <a:cxn ang="0">
                  <a:pos x="42" y="457"/>
                </a:cxn>
                <a:cxn ang="0">
                  <a:pos x="2" y="479"/>
                </a:cxn>
                <a:cxn ang="0">
                  <a:pos x="11" y="499"/>
                </a:cxn>
                <a:cxn ang="0">
                  <a:pos x="43" y="523"/>
                </a:cxn>
                <a:cxn ang="0">
                  <a:pos x="212" y="622"/>
                </a:cxn>
                <a:cxn ang="0">
                  <a:pos x="300" y="652"/>
                </a:cxn>
                <a:cxn ang="0">
                  <a:pos x="470" y="560"/>
                </a:cxn>
                <a:cxn ang="0">
                  <a:pos x="535" y="521"/>
                </a:cxn>
                <a:cxn ang="0">
                  <a:pos x="577" y="493"/>
                </a:cxn>
                <a:cxn ang="0">
                  <a:pos x="584" y="479"/>
                </a:cxn>
                <a:cxn ang="0">
                  <a:pos x="584" y="194"/>
                </a:cxn>
                <a:cxn ang="0">
                  <a:pos x="575" y="167"/>
                </a:cxn>
                <a:cxn ang="0">
                  <a:pos x="551" y="147"/>
                </a:cxn>
                <a:cxn ang="0">
                  <a:pos x="331" y="16"/>
                </a:cxn>
                <a:cxn ang="0">
                  <a:pos x="284" y="3"/>
                </a:cxn>
                <a:cxn ang="0">
                  <a:pos x="256" y="16"/>
                </a:cxn>
                <a:cxn ang="0">
                  <a:pos x="46" y="138"/>
                </a:cxn>
                <a:cxn ang="0">
                  <a:pos x="16" y="157"/>
                </a:cxn>
                <a:cxn ang="0">
                  <a:pos x="0" y="191"/>
                </a:cxn>
                <a:cxn ang="0">
                  <a:pos x="0" y="367"/>
                </a:cxn>
                <a:cxn ang="0">
                  <a:pos x="89" y="421"/>
                </a:cxn>
                <a:cxn ang="0">
                  <a:pos x="96" y="426"/>
                </a:cxn>
              </a:cxnLst>
              <a:rect l="0" t="0" r="r" b="b"/>
              <a:pathLst>
                <a:path w="584" h="658">
                  <a:moveTo>
                    <a:pt x="96" y="426"/>
                  </a:moveTo>
                  <a:cubicBezTo>
                    <a:pt x="113" y="416"/>
                    <a:pt x="113" y="416"/>
                    <a:pt x="113" y="416"/>
                  </a:cubicBezTo>
                  <a:cubicBezTo>
                    <a:pt x="130" y="447"/>
                    <a:pt x="130" y="447"/>
                    <a:pt x="130" y="447"/>
                  </a:cubicBezTo>
                  <a:cubicBezTo>
                    <a:pt x="61" y="485"/>
                    <a:pt x="61" y="485"/>
                    <a:pt x="61" y="485"/>
                  </a:cubicBezTo>
                  <a:cubicBezTo>
                    <a:pt x="42" y="457"/>
                    <a:pt x="42" y="457"/>
                    <a:pt x="42" y="457"/>
                  </a:cubicBezTo>
                  <a:cubicBezTo>
                    <a:pt x="2" y="479"/>
                    <a:pt x="2" y="479"/>
                    <a:pt x="2" y="479"/>
                  </a:cubicBezTo>
                  <a:cubicBezTo>
                    <a:pt x="3" y="485"/>
                    <a:pt x="4" y="492"/>
                    <a:pt x="11" y="499"/>
                  </a:cubicBezTo>
                  <a:cubicBezTo>
                    <a:pt x="18" y="506"/>
                    <a:pt x="43" y="523"/>
                    <a:pt x="43" y="523"/>
                  </a:cubicBezTo>
                  <a:cubicBezTo>
                    <a:pt x="212" y="622"/>
                    <a:pt x="212" y="622"/>
                    <a:pt x="212" y="622"/>
                  </a:cubicBezTo>
                  <a:cubicBezTo>
                    <a:pt x="212" y="622"/>
                    <a:pt x="267" y="658"/>
                    <a:pt x="300" y="652"/>
                  </a:cubicBezTo>
                  <a:cubicBezTo>
                    <a:pt x="327" y="653"/>
                    <a:pt x="403" y="599"/>
                    <a:pt x="470" y="560"/>
                  </a:cubicBezTo>
                  <a:cubicBezTo>
                    <a:pt x="491" y="548"/>
                    <a:pt x="518" y="532"/>
                    <a:pt x="535" y="521"/>
                  </a:cubicBezTo>
                  <a:cubicBezTo>
                    <a:pt x="545" y="515"/>
                    <a:pt x="569" y="500"/>
                    <a:pt x="577" y="493"/>
                  </a:cubicBezTo>
                  <a:cubicBezTo>
                    <a:pt x="583" y="487"/>
                    <a:pt x="584" y="479"/>
                    <a:pt x="584" y="479"/>
                  </a:cubicBezTo>
                  <a:cubicBezTo>
                    <a:pt x="584" y="194"/>
                    <a:pt x="584" y="194"/>
                    <a:pt x="584" y="194"/>
                  </a:cubicBezTo>
                  <a:cubicBezTo>
                    <a:pt x="583" y="176"/>
                    <a:pt x="583" y="178"/>
                    <a:pt x="575" y="167"/>
                  </a:cubicBezTo>
                  <a:cubicBezTo>
                    <a:pt x="566" y="157"/>
                    <a:pt x="551" y="147"/>
                    <a:pt x="551" y="147"/>
                  </a:cubicBezTo>
                  <a:cubicBezTo>
                    <a:pt x="331" y="16"/>
                    <a:pt x="331" y="16"/>
                    <a:pt x="331" y="16"/>
                  </a:cubicBezTo>
                  <a:cubicBezTo>
                    <a:pt x="331" y="16"/>
                    <a:pt x="306" y="0"/>
                    <a:pt x="284" y="3"/>
                  </a:cubicBezTo>
                  <a:cubicBezTo>
                    <a:pt x="270" y="5"/>
                    <a:pt x="256" y="16"/>
                    <a:pt x="256" y="16"/>
                  </a:cubicBezTo>
                  <a:cubicBezTo>
                    <a:pt x="46" y="138"/>
                    <a:pt x="46" y="138"/>
                    <a:pt x="46" y="138"/>
                  </a:cubicBezTo>
                  <a:cubicBezTo>
                    <a:pt x="46" y="138"/>
                    <a:pt x="29" y="145"/>
                    <a:pt x="16" y="157"/>
                  </a:cubicBezTo>
                  <a:cubicBezTo>
                    <a:pt x="1" y="170"/>
                    <a:pt x="0" y="191"/>
                    <a:pt x="0" y="191"/>
                  </a:cubicBezTo>
                  <a:cubicBezTo>
                    <a:pt x="0" y="367"/>
                    <a:pt x="0" y="367"/>
                    <a:pt x="0" y="367"/>
                  </a:cubicBezTo>
                  <a:cubicBezTo>
                    <a:pt x="89" y="421"/>
                    <a:pt x="89" y="421"/>
                    <a:pt x="89" y="421"/>
                  </a:cubicBezTo>
                  <a:cubicBezTo>
                    <a:pt x="89" y="421"/>
                    <a:pt x="93" y="424"/>
                    <a:pt x="96" y="426"/>
                  </a:cubicBezTo>
                  <a:close/>
                </a:path>
              </a:pathLst>
            </a:custGeom>
            <a:gradFill flip="none" rotWithShape="1">
              <a:gsLst>
                <a:gs pos="100000">
                  <a:schemeClr val="accent5"/>
                </a:gs>
                <a:gs pos="100000">
                  <a:schemeClr val="accent4">
                    <a:shade val="67500"/>
                    <a:satMod val="115000"/>
                  </a:schemeClr>
                </a:gs>
                <a:gs pos="100000">
                  <a:schemeClr val="accent4">
                    <a:shade val="100000"/>
                    <a:satMod val="115000"/>
                  </a:schemeClr>
                </a:gs>
              </a:gsLst>
              <a:path path="circle">
                <a:fillToRect l="100000" b="100000"/>
              </a:path>
              <a:tileRect t="-100000" r="-100000"/>
            </a:gradFill>
            <a:ln w="12700" cap="flat">
              <a:solidFill>
                <a:schemeClr val="bg1"/>
              </a:solidFill>
              <a:prstDash val="solid"/>
              <a:miter lim="800000"/>
              <a:headEnd/>
              <a:tailEnd/>
            </a:ln>
            <a:effectLst>
              <a:outerShdw blurRad="50800" dist="38100" dir="13500000" algn="br" rotWithShape="0">
                <a:prstClr val="black">
                  <a:alpha val="40000"/>
                </a:prstClr>
              </a:outerShdw>
            </a:effectLst>
          </p:spPr>
          <p:txBody>
            <a:bodyPr vert="horz" wrap="square" lIns="107263" tIns="53630" rIns="107263" bIns="53630" numCol="1" anchor="t" anchorCtr="0" compatLnSpc="1">
              <a:prstTxWarp prst="textNoShape">
                <a:avLst/>
              </a:prstTxWarp>
            </a:bodyPr>
            <a:lstStyle/>
            <a:p>
              <a:pPr defTabSz="957429"/>
              <a:endParaRPr lang="en-US" dirty="0">
                <a:solidFill>
                  <a:srgbClr val="00234B"/>
                </a:solidFill>
              </a:endParaRPr>
            </a:p>
          </p:txBody>
        </p:sp>
        <p:sp>
          <p:nvSpPr>
            <p:cNvPr id="31" name="Oval 30"/>
            <p:cNvSpPr/>
            <p:nvPr/>
          </p:nvSpPr>
          <p:spPr bwMode="auto">
            <a:xfrm>
              <a:off x="7713324" y="5537934"/>
              <a:ext cx="457571" cy="518853"/>
            </a:xfrm>
            <a:prstGeom prst="ellipse">
              <a:avLst/>
            </a:prstGeom>
            <a:solidFill>
              <a:schemeClr val="tx1">
                <a:lumMod val="40000"/>
                <a:lumOff val="60000"/>
              </a:schemeClr>
            </a:solidFill>
            <a:ln w="6350" cap="flat" cmpd="sng" algn="ctr">
              <a:noFill/>
              <a:prstDash val="solid"/>
              <a:round/>
              <a:headEnd type="none" w="med" len="med"/>
              <a:tailEnd type="none" w="med" len="med"/>
            </a:ln>
            <a:effectLst/>
          </p:spPr>
          <p:txBody>
            <a:bodyPr vert="horz" wrap="none" lIns="107263" tIns="53630" rIns="107263" bIns="53630" numCol="1" rtlCol="0" anchor="ctr" anchorCtr="0" compatLnSpc="1">
              <a:prstTxWarp prst="textNoShape">
                <a:avLst/>
              </a:prstTxWarp>
            </a:bodyPr>
            <a:lstStyle/>
            <a:p>
              <a:pPr algn="ctr" defTabSz="1072621" eaLnBrk="0" fontAlgn="base" hangingPunct="0">
                <a:spcBef>
                  <a:spcPct val="0"/>
                </a:spcBef>
                <a:spcAft>
                  <a:spcPct val="0"/>
                </a:spcAft>
              </a:pPr>
              <a:endParaRPr lang="en-US" b="1" dirty="0">
                <a:solidFill>
                  <a:srgbClr val="00234B"/>
                </a:solidFill>
                <a:cs typeface="Arial" charset="0"/>
              </a:endParaRPr>
            </a:p>
          </p:txBody>
        </p:sp>
        <p:sp>
          <p:nvSpPr>
            <p:cNvPr id="32" name="Oval 31"/>
            <p:cNvSpPr/>
            <p:nvPr/>
          </p:nvSpPr>
          <p:spPr bwMode="auto">
            <a:xfrm>
              <a:off x="7777704" y="5610942"/>
              <a:ext cx="301832" cy="372845"/>
            </a:xfrm>
            <a:prstGeom prst="ellipse">
              <a:avLst/>
            </a:prstGeom>
            <a:gradFill flip="none" rotWithShape="1">
              <a:gsLst>
                <a:gs pos="100000">
                  <a:schemeClr val="accent5"/>
                </a:gs>
                <a:gs pos="100000">
                  <a:schemeClr val="accent4">
                    <a:shade val="67500"/>
                    <a:satMod val="115000"/>
                  </a:schemeClr>
                </a:gs>
                <a:gs pos="100000">
                  <a:schemeClr val="accent4">
                    <a:shade val="100000"/>
                    <a:satMod val="115000"/>
                  </a:schemeClr>
                </a:gs>
              </a:gsLst>
              <a:path path="circle">
                <a:fillToRect t="100000" r="100000"/>
              </a:path>
              <a:tileRect l="-100000" b="-100000"/>
            </a:gradFill>
            <a:ln w="12700" cap="flat">
              <a:solidFill>
                <a:schemeClr val="bg1"/>
              </a:solidFill>
              <a:prstDash val="solid"/>
              <a:miter lim="800000"/>
              <a:headEnd/>
              <a:tailEnd/>
            </a:ln>
            <a:effectLst>
              <a:outerShdw blurRad="50800" dist="38100" dir="5400000" algn="t" rotWithShape="0">
                <a:prstClr val="black">
                  <a:alpha val="12000"/>
                </a:prstClr>
              </a:outerShdw>
            </a:effectLst>
          </p:spPr>
          <p:txBody>
            <a:bodyPr vert="horz" wrap="square" lIns="53630" tIns="32179" rIns="53630" bIns="32179" numCol="1" anchor="ctr" anchorCtr="0" compatLnSpc="1">
              <a:prstTxWarp prst="textNoShape">
                <a:avLst/>
              </a:prstTxWarp>
            </a:bodyPr>
            <a:lstStyle/>
            <a:p>
              <a:pPr algn="ctr" defTabSz="957429" fontAlgn="base">
                <a:spcBef>
                  <a:spcPct val="0"/>
                </a:spcBef>
                <a:spcAft>
                  <a:spcPct val="0"/>
                </a:spcAft>
              </a:pPr>
              <a:r>
                <a:rPr lang="en-US" b="1" dirty="0">
                  <a:solidFill>
                    <a:prstClr val="white"/>
                  </a:solidFill>
                  <a:effectLst>
                    <a:outerShdw blurRad="38100" dist="38100" dir="2700000" algn="tl">
                      <a:srgbClr val="000000">
                        <a:alpha val="43137"/>
                      </a:srgbClr>
                    </a:outerShdw>
                  </a:effectLst>
                </a:rPr>
                <a:t>5</a:t>
              </a:r>
            </a:p>
          </p:txBody>
        </p:sp>
        <p:sp>
          <p:nvSpPr>
            <p:cNvPr id="36" name="TextBox 35"/>
            <p:cNvSpPr txBox="1"/>
            <p:nvPr/>
          </p:nvSpPr>
          <p:spPr>
            <a:xfrm flipH="1">
              <a:off x="7150823" y="2555310"/>
              <a:ext cx="1470584" cy="276999"/>
            </a:xfrm>
            <a:prstGeom prst="rect">
              <a:avLst/>
            </a:prstGeom>
            <a:noFill/>
          </p:spPr>
          <p:txBody>
            <a:bodyPr wrap="square" lIns="0" tIns="0" rIns="0" bIns="0" rtlCol="0" anchor="ctr">
              <a:spAutoFit/>
            </a:bodyPr>
            <a:lstStyle/>
            <a:p>
              <a:pPr algn="ctr" defTabSz="957429"/>
              <a:r>
                <a:rPr lang="en-US" b="1" dirty="0">
                  <a:solidFill>
                    <a:prstClr val="white"/>
                  </a:solidFill>
                  <a:effectLst>
                    <a:outerShdw blurRad="38100" dist="38100" dir="2700000" algn="tl">
                      <a:srgbClr val="000000">
                        <a:alpha val="43137"/>
                      </a:srgbClr>
                    </a:outerShdw>
                  </a:effectLst>
                </a:rPr>
                <a:t>References</a:t>
              </a:r>
            </a:p>
          </p:txBody>
        </p:sp>
        <p:grpSp>
          <p:nvGrpSpPr>
            <p:cNvPr id="67" name="Group 66"/>
            <p:cNvGrpSpPr/>
            <p:nvPr/>
          </p:nvGrpSpPr>
          <p:grpSpPr>
            <a:xfrm>
              <a:off x="7672902" y="2860897"/>
              <a:ext cx="538410" cy="871511"/>
              <a:chOff x="8850313" y="1485900"/>
              <a:chExt cx="1050925" cy="1500187"/>
            </a:xfrm>
          </p:grpSpPr>
          <p:sp>
            <p:nvSpPr>
              <p:cNvPr id="68" name="Freeform 5"/>
              <p:cNvSpPr>
                <a:spLocks noEditPoints="1"/>
              </p:cNvSpPr>
              <p:nvPr/>
            </p:nvSpPr>
            <p:spPr bwMode="auto">
              <a:xfrm>
                <a:off x="8850313" y="1485900"/>
                <a:ext cx="1050925" cy="1500187"/>
              </a:xfrm>
              <a:custGeom>
                <a:avLst/>
                <a:gdLst/>
                <a:ahLst/>
                <a:cxnLst>
                  <a:cxn ang="0">
                    <a:pos x="216" y="400"/>
                  </a:cxn>
                  <a:cxn ang="0">
                    <a:pos x="252" y="400"/>
                  </a:cxn>
                  <a:cxn ang="0">
                    <a:pos x="280" y="372"/>
                  </a:cxn>
                  <a:cxn ang="0">
                    <a:pos x="280" y="68"/>
                  </a:cxn>
                  <a:cxn ang="0">
                    <a:pos x="252" y="40"/>
                  </a:cxn>
                  <a:cxn ang="0">
                    <a:pos x="228" y="100"/>
                  </a:cxn>
                  <a:cxn ang="0">
                    <a:pos x="52" y="100"/>
                  </a:cxn>
                  <a:cxn ang="0">
                    <a:pos x="28" y="40"/>
                  </a:cxn>
                  <a:cxn ang="0">
                    <a:pos x="0" y="68"/>
                  </a:cxn>
                  <a:cxn ang="0">
                    <a:pos x="0" y="372"/>
                  </a:cxn>
                  <a:cxn ang="0">
                    <a:pos x="28" y="400"/>
                  </a:cxn>
                  <a:cxn ang="0">
                    <a:pos x="164" y="400"/>
                  </a:cxn>
                  <a:cxn ang="0">
                    <a:pos x="212" y="80"/>
                  </a:cxn>
                  <a:cxn ang="0">
                    <a:pos x="230" y="40"/>
                  </a:cxn>
                  <a:cxn ang="0">
                    <a:pos x="187" y="40"/>
                  </a:cxn>
                  <a:cxn ang="0">
                    <a:pos x="172" y="0"/>
                  </a:cxn>
                  <a:cxn ang="0">
                    <a:pos x="108" y="0"/>
                  </a:cxn>
                  <a:cxn ang="0">
                    <a:pos x="94" y="40"/>
                  </a:cxn>
                  <a:cxn ang="0">
                    <a:pos x="50" y="40"/>
                  </a:cxn>
                  <a:cxn ang="0">
                    <a:pos x="68" y="80"/>
                  </a:cxn>
                  <a:cxn ang="0">
                    <a:pos x="212" y="80"/>
                  </a:cxn>
                </a:cxnLst>
                <a:rect l="0" t="0" r="r" b="b"/>
                <a:pathLst>
                  <a:path w="280" h="400">
                    <a:moveTo>
                      <a:pt x="216" y="400"/>
                    </a:moveTo>
                    <a:cubicBezTo>
                      <a:pt x="252" y="400"/>
                      <a:pt x="252" y="400"/>
                      <a:pt x="252" y="400"/>
                    </a:cubicBezTo>
                    <a:cubicBezTo>
                      <a:pt x="268" y="400"/>
                      <a:pt x="280" y="387"/>
                      <a:pt x="280" y="372"/>
                    </a:cubicBezTo>
                    <a:cubicBezTo>
                      <a:pt x="280" y="68"/>
                      <a:pt x="280" y="68"/>
                      <a:pt x="280" y="68"/>
                    </a:cubicBezTo>
                    <a:cubicBezTo>
                      <a:pt x="280" y="52"/>
                      <a:pt x="268" y="40"/>
                      <a:pt x="252" y="40"/>
                    </a:cubicBezTo>
                    <a:cubicBezTo>
                      <a:pt x="228" y="100"/>
                      <a:pt x="228" y="100"/>
                      <a:pt x="228" y="100"/>
                    </a:cubicBezTo>
                    <a:cubicBezTo>
                      <a:pt x="52" y="100"/>
                      <a:pt x="52" y="100"/>
                      <a:pt x="52" y="100"/>
                    </a:cubicBezTo>
                    <a:cubicBezTo>
                      <a:pt x="28" y="40"/>
                      <a:pt x="28" y="40"/>
                      <a:pt x="28" y="40"/>
                    </a:cubicBezTo>
                    <a:cubicBezTo>
                      <a:pt x="13" y="40"/>
                      <a:pt x="0" y="52"/>
                      <a:pt x="0" y="68"/>
                    </a:cubicBezTo>
                    <a:cubicBezTo>
                      <a:pt x="0" y="372"/>
                      <a:pt x="0" y="372"/>
                      <a:pt x="0" y="372"/>
                    </a:cubicBezTo>
                    <a:cubicBezTo>
                      <a:pt x="0" y="387"/>
                      <a:pt x="13" y="400"/>
                      <a:pt x="28" y="400"/>
                    </a:cubicBezTo>
                    <a:cubicBezTo>
                      <a:pt x="164" y="400"/>
                      <a:pt x="164" y="400"/>
                      <a:pt x="164" y="400"/>
                    </a:cubicBezTo>
                    <a:moveTo>
                      <a:pt x="212" y="80"/>
                    </a:moveTo>
                    <a:cubicBezTo>
                      <a:pt x="230" y="40"/>
                      <a:pt x="230" y="40"/>
                      <a:pt x="230" y="40"/>
                    </a:cubicBezTo>
                    <a:cubicBezTo>
                      <a:pt x="187" y="40"/>
                      <a:pt x="187" y="40"/>
                      <a:pt x="187" y="40"/>
                    </a:cubicBezTo>
                    <a:cubicBezTo>
                      <a:pt x="172" y="0"/>
                      <a:pt x="172" y="0"/>
                      <a:pt x="172" y="0"/>
                    </a:cubicBezTo>
                    <a:cubicBezTo>
                      <a:pt x="108" y="0"/>
                      <a:pt x="108" y="0"/>
                      <a:pt x="108" y="0"/>
                    </a:cubicBezTo>
                    <a:cubicBezTo>
                      <a:pt x="94" y="40"/>
                      <a:pt x="94" y="40"/>
                      <a:pt x="94" y="40"/>
                    </a:cubicBezTo>
                    <a:cubicBezTo>
                      <a:pt x="50" y="40"/>
                      <a:pt x="50" y="40"/>
                      <a:pt x="50" y="40"/>
                    </a:cubicBezTo>
                    <a:cubicBezTo>
                      <a:pt x="68" y="80"/>
                      <a:pt x="68" y="80"/>
                      <a:pt x="68" y="80"/>
                    </a:cubicBezTo>
                    <a:lnTo>
                      <a:pt x="212" y="80"/>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69" name="Freeform 6"/>
              <p:cNvSpPr>
                <a:spLocks/>
              </p:cNvSpPr>
              <p:nvPr/>
            </p:nvSpPr>
            <p:spPr bwMode="auto">
              <a:xfrm>
                <a:off x="9042401" y="271621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5"/>
                      <a:pt x="174" y="0"/>
                      <a:pt x="168" y="0"/>
                    </a:cubicBezTo>
                    <a:cubicBezTo>
                      <a:pt x="12" y="0"/>
                      <a:pt x="12" y="0"/>
                      <a:pt x="12" y="0"/>
                    </a:cubicBezTo>
                    <a:cubicBezTo>
                      <a:pt x="5" y="0"/>
                      <a:pt x="0" y="5"/>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70" name="Freeform 7"/>
              <p:cNvSpPr>
                <a:spLocks/>
              </p:cNvSpPr>
              <p:nvPr/>
            </p:nvSpPr>
            <p:spPr bwMode="auto">
              <a:xfrm>
                <a:off x="9042401" y="2460625"/>
                <a:ext cx="674688" cy="177800"/>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5"/>
                      <a:pt x="174" y="0"/>
                      <a:pt x="168" y="0"/>
                    </a:cubicBezTo>
                    <a:cubicBezTo>
                      <a:pt x="12" y="0"/>
                      <a:pt x="12" y="0"/>
                      <a:pt x="12" y="0"/>
                    </a:cubicBezTo>
                    <a:cubicBezTo>
                      <a:pt x="5" y="0"/>
                      <a:pt x="0" y="5"/>
                      <a:pt x="0" y="12"/>
                    </a:cubicBezTo>
                    <a:cubicBezTo>
                      <a:pt x="0" y="35"/>
                      <a:pt x="0" y="35"/>
                      <a:pt x="0" y="35"/>
                    </a:cubicBezTo>
                    <a:cubicBezTo>
                      <a:pt x="0" y="41"/>
                      <a:pt x="5" y="47"/>
                      <a:pt x="12" y="47"/>
                    </a:cubicBezTo>
                    <a:cubicBezTo>
                      <a:pt x="168" y="47"/>
                      <a:pt x="168" y="47"/>
                      <a:pt x="168" y="47"/>
                    </a:cubicBezTo>
                    <a:cubicBezTo>
                      <a:pt x="174" y="47"/>
                      <a:pt x="180" y="41"/>
                      <a:pt x="180" y="35"/>
                    </a:cubicBezTo>
                    <a:lnTo>
                      <a:pt x="180" y="12"/>
                    </a:lnTo>
                    <a:close/>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71" name="Freeform 8"/>
              <p:cNvSpPr>
                <a:spLocks/>
              </p:cNvSpPr>
              <p:nvPr/>
            </p:nvSpPr>
            <p:spPr bwMode="auto">
              <a:xfrm>
                <a:off x="9042401" y="220186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6"/>
                      <a:pt x="174" y="0"/>
                      <a:pt x="168" y="0"/>
                    </a:cubicBezTo>
                    <a:cubicBezTo>
                      <a:pt x="12" y="0"/>
                      <a:pt x="12" y="0"/>
                      <a:pt x="12" y="0"/>
                    </a:cubicBezTo>
                    <a:cubicBezTo>
                      <a:pt x="5" y="0"/>
                      <a:pt x="0" y="6"/>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72" name="Freeform 9"/>
              <p:cNvSpPr>
                <a:spLocks/>
              </p:cNvSpPr>
              <p:nvPr/>
            </p:nvSpPr>
            <p:spPr bwMode="auto">
              <a:xfrm>
                <a:off x="9042401" y="194786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6"/>
                      <a:pt x="174" y="0"/>
                      <a:pt x="168" y="0"/>
                    </a:cubicBezTo>
                    <a:cubicBezTo>
                      <a:pt x="12" y="0"/>
                      <a:pt x="12" y="0"/>
                      <a:pt x="12" y="0"/>
                    </a:cubicBezTo>
                    <a:cubicBezTo>
                      <a:pt x="5" y="0"/>
                      <a:pt x="0" y="6"/>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grpSp>
      </p:grpSp>
      <p:grpSp>
        <p:nvGrpSpPr>
          <p:cNvPr id="91" name="Group 90"/>
          <p:cNvGrpSpPr/>
          <p:nvPr/>
        </p:nvGrpSpPr>
        <p:grpSpPr>
          <a:xfrm>
            <a:off x="2423491" y="1943847"/>
            <a:ext cx="1915303" cy="4112940"/>
            <a:chOff x="1280490" y="1943847"/>
            <a:chExt cx="1915303" cy="4112940"/>
          </a:xfrm>
        </p:grpSpPr>
        <p:sp>
          <p:nvSpPr>
            <p:cNvPr id="17" name="Freeform 5"/>
            <p:cNvSpPr>
              <a:spLocks/>
            </p:cNvSpPr>
            <p:nvPr/>
          </p:nvSpPr>
          <p:spPr bwMode="auto">
            <a:xfrm>
              <a:off x="1280490" y="1943847"/>
              <a:ext cx="1915303" cy="2240859"/>
            </a:xfrm>
            <a:custGeom>
              <a:avLst/>
              <a:gdLst/>
              <a:ahLst/>
              <a:cxnLst>
                <a:cxn ang="0">
                  <a:pos x="303" y="652"/>
                </a:cxn>
                <a:cxn ang="0">
                  <a:pos x="474" y="560"/>
                </a:cxn>
                <a:cxn ang="0">
                  <a:pos x="474" y="453"/>
                </a:cxn>
                <a:cxn ang="0">
                  <a:pos x="459" y="445"/>
                </a:cxn>
                <a:cxn ang="0">
                  <a:pos x="477" y="413"/>
                </a:cxn>
                <a:cxn ang="0">
                  <a:pos x="550" y="453"/>
                </a:cxn>
                <a:cxn ang="0">
                  <a:pos x="532" y="484"/>
                </a:cxn>
                <a:cxn ang="0">
                  <a:pos x="571" y="506"/>
                </a:cxn>
                <a:cxn ang="0">
                  <a:pos x="589" y="474"/>
                </a:cxn>
                <a:cxn ang="0">
                  <a:pos x="591" y="194"/>
                </a:cxn>
                <a:cxn ang="0">
                  <a:pos x="578" y="166"/>
                </a:cxn>
                <a:cxn ang="0">
                  <a:pos x="553" y="146"/>
                </a:cxn>
                <a:cxn ang="0">
                  <a:pos x="333" y="15"/>
                </a:cxn>
                <a:cxn ang="0">
                  <a:pos x="287" y="3"/>
                </a:cxn>
                <a:cxn ang="0">
                  <a:pos x="259" y="15"/>
                </a:cxn>
                <a:cxn ang="0">
                  <a:pos x="48" y="137"/>
                </a:cxn>
                <a:cxn ang="0">
                  <a:pos x="19" y="157"/>
                </a:cxn>
                <a:cxn ang="0">
                  <a:pos x="3" y="190"/>
                </a:cxn>
                <a:cxn ang="0">
                  <a:pos x="3" y="467"/>
                </a:cxn>
                <a:cxn ang="0">
                  <a:pos x="14" y="498"/>
                </a:cxn>
                <a:cxn ang="0">
                  <a:pos x="47" y="520"/>
                </a:cxn>
                <a:cxn ang="0">
                  <a:pos x="227" y="628"/>
                </a:cxn>
                <a:cxn ang="0">
                  <a:pos x="303" y="652"/>
                </a:cxn>
              </a:cxnLst>
              <a:rect l="0" t="0" r="r" b="b"/>
              <a:pathLst>
                <a:path w="591" h="658">
                  <a:moveTo>
                    <a:pt x="303" y="652"/>
                  </a:moveTo>
                  <a:cubicBezTo>
                    <a:pt x="329" y="653"/>
                    <a:pt x="407" y="599"/>
                    <a:pt x="474" y="560"/>
                  </a:cubicBezTo>
                  <a:cubicBezTo>
                    <a:pt x="473" y="538"/>
                    <a:pt x="473" y="455"/>
                    <a:pt x="474" y="453"/>
                  </a:cubicBezTo>
                  <a:cubicBezTo>
                    <a:pt x="470" y="450"/>
                    <a:pt x="459" y="445"/>
                    <a:pt x="459" y="445"/>
                  </a:cubicBezTo>
                  <a:cubicBezTo>
                    <a:pt x="477" y="413"/>
                    <a:pt x="477" y="413"/>
                    <a:pt x="477" y="413"/>
                  </a:cubicBezTo>
                  <a:cubicBezTo>
                    <a:pt x="550" y="453"/>
                    <a:pt x="550" y="453"/>
                    <a:pt x="550" y="453"/>
                  </a:cubicBezTo>
                  <a:cubicBezTo>
                    <a:pt x="532" y="484"/>
                    <a:pt x="532" y="484"/>
                    <a:pt x="532" y="484"/>
                  </a:cubicBezTo>
                  <a:cubicBezTo>
                    <a:pt x="571" y="506"/>
                    <a:pt x="571" y="506"/>
                    <a:pt x="571" y="506"/>
                  </a:cubicBezTo>
                  <a:cubicBezTo>
                    <a:pt x="589" y="474"/>
                    <a:pt x="589" y="474"/>
                    <a:pt x="589" y="474"/>
                  </a:cubicBezTo>
                  <a:cubicBezTo>
                    <a:pt x="591" y="194"/>
                    <a:pt x="591" y="194"/>
                    <a:pt x="591" y="194"/>
                  </a:cubicBezTo>
                  <a:cubicBezTo>
                    <a:pt x="589" y="176"/>
                    <a:pt x="586" y="177"/>
                    <a:pt x="578" y="166"/>
                  </a:cubicBezTo>
                  <a:cubicBezTo>
                    <a:pt x="569" y="156"/>
                    <a:pt x="553" y="146"/>
                    <a:pt x="553" y="146"/>
                  </a:cubicBezTo>
                  <a:cubicBezTo>
                    <a:pt x="333" y="15"/>
                    <a:pt x="333" y="15"/>
                    <a:pt x="333" y="15"/>
                  </a:cubicBezTo>
                  <a:cubicBezTo>
                    <a:pt x="333" y="15"/>
                    <a:pt x="308" y="0"/>
                    <a:pt x="287" y="3"/>
                  </a:cubicBezTo>
                  <a:cubicBezTo>
                    <a:pt x="272" y="4"/>
                    <a:pt x="259" y="15"/>
                    <a:pt x="259" y="15"/>
                  </a:cubicBezTo>
                  <a:cubicBezTo>
                    <a:pt x="48" y="137"/>
                    <a:pt x="48" y="137"/>
                    <a:pt x="48" y="137"/>
                  </a:cubicBezTo>
                  <a:cubicBezTo>
                    <a:pt x="48" y="137"/>
                    <a:pt x="32" y="145"/>
                    <a:pt x="19" y="157"/>
                  </a:cubicBezTo>
                  <a:cubicBezTo>
                    <a:pt x="4" y="170"/>
                    <a:pt x="3" y="190"/>
                    <a:pt x="3" y="190"/>
                  </a:cubicBezTo>
                  <a:cubicBezTo>
                    <a:pt x="3" y="467"/>
                    <a:pt x="3" y="467"/>
                    <a:pt x="3" y="467"/>
                  </a:cubicBezTo>
                  <a:cubicBezTo>
                    <a:pt x="3" y="467"/>
                    <a:pt x="0" y="485"/>
                    <a:pt x="14" y="498"/>
                  </a:cubicBezTo>
                  <a:cubicBezTo>
                    <a:pt x="21" y="505"/>
                    <a:pt x="47" y="520"/>
                    <a:pt x="47" y="520"/>
                  </a:cubicBezTo>
                  <a:cubicBezTo>
                    <a:pt x="227" y="628"/>
                    <a:pt x="227" y="628"/>
                    <a:pt x="227" y="628"/>
                  </a:cubicBezTo>
                  <a:cubicBezTo>
                    <a:pt x="227" y="628"/>
                    <a:pt x="269" y="658"/>
                    <a:pt x="303" y="652"/>
                  </a:cubicBezTo>
                  <a:close/>
                </a:path>
              </a:pathLst>
            </a:custGeom>
            <a:gradFill flip="none" rotWithShape="1">
              <a:gsLst>
                <a:gs pos="0">
                  <a:schemeClr val="tx2"/>
                </a:gs>
                <a:gs pos="46000">
                  <a:schemeClr val="accent1">
                    <a:lumMod val="95000"/>
                    <a:lumOff val="5000"/>
                  </a:schemeClr>
                </a:gs>
                <a:gs pos="100000">
                  <a:schemeClr val="accent1">
                    <a:lumMod val="60000"/>
                  </a:schemeClr>
                </a:gs>
              </a:gsLst>
              <a:path path="circle">
                <a:fillToRect l="50000" t="130000" r="50000" b="-30000"/>
              </a:path>
              <a:tileRect/>
            </a:gradFill>
            <a:ln w="12700" cap="flat">
              <a:solidFill>
                <a:schemeClr val="bg1"/>
              </a:solidFill>
              <a:prstDash val="solid"/>
              <a:miter lim="800000"/>
              <a:headEnd/>
              <a:tailEnd/>
            </a:ln>
            <a:effectLst>
              <a:outerShdw blurRad="50800" dist="38100" dir="16200000" rotWithShape="0">
                <a:prstClr val="black">
                  <a:alpha val="40000"/>
                </a:prstClr>
              </a:outerShdw>
            </a:effectLst>
          </p:spPr>
          <p:txBody>
            <a:bodyPr vert="horz" wrap="square" lIns="107263" tIns="53630" rIns="107263" bIns="53630" numCol="1" anchor="t" anchorCtr="0" compatLnSpc="1">
              <a:prstTxWarp prst="textNoShape">
                <a:avLst/>
              </a:prstTxWarp>
            </a:bodyPr>
            <a:lstStyle/>
            <a:p>
              <a:pPr defTabSz="957429"/>
              <a:endParaRPr lang="en-US" dirty="0">
                <a:solidFill>
                  <a:schemeClr val="bg2"/>
                </a:solidFill>
              </a:endParaRPr>
            </a:p>
          </p:txBody>
        </p:sp>
        <p:sp>
          <p:nvSpPr>
            <p:cNvPr id="23" name="Oval 22"/>
            <p:cNvSpPr/>
            <p:nvPr/>
          </p:nvSpPr>
          <p:spPr bwMode="auto">
            <a:xfrm>
              <a:off x="2079184" y="5537934"/>
              <a:ext cx="457571" cy="518853"/>
            </a:xfrm>
            <a:prstGeom prst="ellipse">
              <a:avLst/>
            </a:prstGeom>
            <a:solidFill>
              <a:schemeClr val="tx1">
                <a:lumMod val="40000"/>
                <a:lumOff val="60000"/>
              </a:schemeClr>
            </a:solidFill>
            <a:ln w="6350" cap="flat" cmpd="sng" algn="ctr">
              <a:noFill/>
              <a:prstDash val="solid"/>
              <a:round/>
              <a:headEnd type="none" w="med" len="med"/>
              <a:tailEnd type="none" w="med" len="med"/>
            </a:ln>
            <a:effectLst/>
          </p:spPr>
          <p:txBody>
            <a:bodyPr vert="horz" wrap="none" lIns="107263" tIns="53630" rIns="107263" bIns="53630" numCol="1" rtlCol="0" anchor="ctr" anchorCtr="0" compatLnSpc="1">
              <a:prstTxWarp prst="textNoShape">
                <a:avLst/>
              </a:prstTxWarp>
            </a:bodyPr>
            <a:lstStyle/>
            <a:p>
              <a:pPr algn="ctr" defTabSz="1072621" eaLnBrk="0" fontAlgn="base" hangingPunct="0">
                <a:spcBef>
                  <a:spcPct val="0"/>
                </a:spcBef>
                <a:spcAft>
                  <a:spcPct val="0"/>
                </a:spcAft>
              </a:pPr>
              <a:endParaRPr lang="en-US" b="1" dirty="0">
                <a:solidFill>
                  <a:srgbClr val="00234B"/>
                </a:solidFill>
                <a:cs typeface="Arial" charset="0"/>
              </a:endParaRPr>
            </a:p>
          </p:txBody>
        </p:sp>
        <p:sp>
          <p:nvSpPr>
            <p:cNvPr id="24" name="Oval 23"/>
            <p:cNvSpPr/>
            <p:nvPr/>
          </p:nvSpPr>
          <p:spPr bwMode="auto">
            <a:xfrm>
              <a:off x="2143564" y="5610940"/>
              <a:ext cx="328810" cy="372845"/>
            </a:xfrm>
            <a:prstGeom prst="ellipse">
              <a:avLst/>
            </a:prstGeom>
            <a:gradFill flip="none" rotWithShape="1">
              <a:gsLst>
                <a:gs pos="0">
                  <a:schemeClr val="accent1"/>
                </a:gs>
                <a:gs pos="100000">
                  <a:schemeClr val="accent1">
                    <a:lumMod val="97000"/>
                    <a:lumOff val="3000"/>
                  </a:schemeClr>
                </a:gs>
                <a:gs pos="100000">
                  <a:schemeClr val="accent1">
                    <a:lumMod val="60000"/>
                    <a:lumOff val="40000"/>
                  </a:schemeClr>
                </a:gs>
              </a:gsLst>
              <a:lin ang="16200000" scaled="1"/>
              <a:tileRect/>
            </a:gradFill>
            <a:ln w="12700" cap="flat">
              <a:solidFill>
                <a:schemeClr val="bg1"/>
              </a:solidFill>
              <a:prstDash val="solid"/>
              <a:miter lim="800000"/>
              <a:headEnd/>
              <a:tailEnd/>
            </a:ln>
          </p:spPr>
          <p:txBody>
            <a:bodyPr vert="horz" wrap="square" lIns="53630" tIns="32179" rIns="53630" bIns="32179" numCol="1" anchor="ctr" anchorCtr="0" compatLnSpc="1">
              <a:prstTxWarp prst="textNoShape">
                <a:avLst/>
              </a:prstTxWarp>
            </a:bodyPr>
            <a:lstStyle/>
            <a:p>
              <a:pPr defTabSz="957429" fontAlgn="base">
                <a:spcBef>
                  <a:spcPct val="0"/>
                </a:spcBef>
                <a:spcAft>
                  <a:spcPct val="0"/>
                </a:spcAft>
              </a:pPr>
              <a:r>
                <a:rPr lang="en-US" b="1" dirty="0">
                  <a:solidFill>
                    <a:prstClr val="white"/>
                  </a:solidFill>
                  <a:effectLst>
                    <a:outerShdw blurRad="38100" dist="38100" dir="2700000" algn="tl">
                      <a:srgbClr val="000000">
                        <a:alpha val="43137"/>
                      </a:srgbClr>
                    </a:outerShdw>
                  </a:effectLst>
                </a:rPr>
                <a:t>1</a:t>
              </a:r>
            </a:p>
          </p:txBody>
        </p:sp>
        <p:sp>
          <p:nvSpPr>
            <p:cNvPr id="33" name="TextBox 32"/>
            <p:cNvSpPr txBox="1"/>
            <p:nvPr/>
          </p:nvSpPr>
          <p:spPr>
            <a:xfrm>
              <a:off x="1308330" y="2403850"/>
              <a:ext cx="1862626" cy="553998"/>
            </a:xfrm>
            <a:prstGeom prst="rect">
              <a:avLst/>
            </a:prstGeom>
            <a:noFill/>
          </p:spPr>
          <p:txBody>
            <a:bodyPr wrap="square" lIns="0" tIns="0" rIns="0" bIns="0" rtlCol="0" anchor="ctr">
              <a:spAutoFit/>
            </a:bodyPr>
            <a:lstStyle/>
            <a:p>
              <a:pPr lvl="0" algn="ctr"/>
              <a:r>
                <a:rPr lang="en-US" b="1" dirty="0">
                  <a:solidFill>
                    <a:schemeClr val="bg1"/>
                  </a:solidFill>
                </a:rPr>
                <a:t>Group Fundamentals</a:t>
              </a:r>
            </a:p>
          </p:txBody>
        </p:sp>
        <p:sp>
          <p:nvSpPr>
            <p:cNvPr id="75" name="Freeform 8"/>
            <p:cNvSpPr>
              <a:spLocks noChangeAspect="1"/>
            </p:cNvSpPr>
            <p:nvPr/>
          </p:nvSpPr>
          <p:spPr bwMode="auto">
            <a:xfrm>
              <a:off x="1841479" y="3072095"/>
              <a:ext cx="817107" cy="482400"/>
            </a:xfrm>
            <a:custGeom>
              <a:avLst/>
              <a:gdLst>
                <a:gd name="connsiteX0" fmla="*/ 4161 w 10000"/>
                <a:gd name="connsiteY0" fmla="*/ 7346 h 10000"/>
                <a:gd name="connsiteX1" fmla="*/ 2161 w 10000"/>
                <a:gd name="connsiteY1" fmla="*/ 8637 h 10000"/>
                <a:gd name="connsiteX2" fmla="*/ 413 w 10000"/>
                <a:gd name="connsiteY2" fmla="*/ 7026 h 10000"/>
                <a:gd name="connsiteX3" fmla="*/ 993 w 10000"/>
                <a:gd name="connsiteY3" fmla="*/ 3235 h 10000"/>
                <a:gd name="connsiteX4" fmla="*/ 3224 w 10000"/>
                <a:gd name="connsiteY4" fmla="*/ 2133 h 10000"/>
                <a:gd name="connsiteX5" fmla="*/ 4937 w 10000"/>
                <a:gd name="connsiteY5" fmla="*/ 0 h 10000"/>
                <a:gd name="connsiteX6" fmla="*/ 6420 w 10000"/>
                <a:gd name="connsiteY6" fmla="*/ 2050 h 10000"/>
                <a:gd name="connsiteX7" fmla="*/ 8531 w 10000"/>
                <a:gd name="connsiteY7" fmla="*/ 2950 h 10000"/>
                <a:gd name="connsiteX8" fmla="*/ 9448 w 10000"/>
                <a:gd name="connsiteY8" fmla="*/ 7097 h 10000"/>
                <a:gd name="connsiteX9" fmla="*/ 7748 w 10000"/>
                <a:gd name="connsiteY9" fmla="*/ 8637 h 10000"/>
                <a:gd name="connsiteX10" fmla="*/ 5706 w 10000"/>
                <a:gd name="connsiteY10" fmla="*/ 7370 h 10000"/>
                <a:gd name="connsiteX11" fmla="*/ 7392 w 10000"/>
                <a:gd name="connsiteY11" fmla="*/ 10000 h 10000"/>
                <a:gd name="connsiteX12" fmla="*/ 2469 w 10000"/>
                <a:gd name="connsiteY12" fmla="*/ 10000 h 10000"/>
                <a:gd name="connsiteX13" fmla="*/ 3622 w 10000"/>
                <a:gd name="connsiteY13" fmla="*/ 8601 h 10000"/>
                <a:gd name="connsiteX0" fmla="*/ 4161 w 10000"/>
                <a:gd name="connsiteY0" fmla="*/ 7346 h 10000"/>
                <a:gd name="connsiteX1" fmla="*/ 2161 w 10000"/>
                <a:gd name="connsiteY1" fmla="*/ 8637 h 10000"/>
                <a:gd name="connsiteX2" fmla="*/ 413 w 10000"/>
                <a:gd name="connsiteY2" fmla="*/ 7026 h 10000"/>
                <a:gd name="connsiteX3" fmla="*/ 993 w 10000"/>
                <a:gd name="connsiteY3" fmla="*/ 3235 h 10000"/>
                <a:gd name="connsiteX4" fmla="*/ 3224 w 10000"/>
                <a:gd name="connsiteY4" fmla="*/ 2133 h 10000"/>
                <a:gd name="connsiteX5" fmla="*/ 4937 w 10000"/>
                <a:gd name="connsiteY5" fmla="*/ 0 h 10000"/>
                <a:gd name="connsiteX6" fmla="*/ 6420 w 10000"/>
                <a:gd name="connsiteY6" fmla="*/ 2050 h 10000"/>
                <a:gd name="connsiteX7" fmla="*/ 8531 w 10000"/>
                <a:gd name="connsiteY7" fmla="*/ 2950 h 10000"/>
                <a:gd name="connsiteX8" fmla="*/ 9448 w 10000"/>
                <a:gd name="connsiteY8" fmla="*/ 7097 h 10000"/>
                <a:gd name="connsiteX9" fmla="*/ 7748 w 10000"/>
                <a:gd name="connsiteY9" fmla="*/ 8637 h 10000"/>
                <a:gd name="connsiteX10" fmla="*/ 5706 w 10000"/>
                <a:gd name="connsiteY10" fmla="*/ 7370 h 10000"/>
                <a:gd name="connsiteX11" fmla="*/ 7392 w 10000"/>
                <a:gd name="connsiteY11" fmla="*/ 10000 h 10000"/>
                <a:gd name="connsiteX12" fmla="*/ 2469 w 10000"/>
                <a:gd name="connsiteY12" fmla="*/ 10000 h 10000"/>
                <a:gd name="connsiteX13" fmla="*/ 3738 w 10000"/>
                <a:gd name="connsiteY13" fmla="*/ 8719 h 10000"/>
                <a:gd name="connsiteX0" fmla="*/ 4161 w 10000"/>
                <a:gd name="connsiteY0" fmla="*/ 7346 h 10000"/>
                <a:gd name="connsiteX1" fmla="*/ 2161 w 10000"/>
                <a:gd name="connsiteY1" fmla="*/ 8637 h 10000"/>
                <a:gd name="connsiteX2" fmla="*/ 413 w 10000"/>
                <a:gd name="connsiteY2" fmla="*/ 7026 h 10000"/>
                <a:gd name="connsiteX3" fmla="*/ 993 w 10000"/>
                <a:gd name="connsiteY3" fmla="*/ 3235 h 10000"/>
                <a:gd name="connsiteX4" fmla="*/ 3224 w 10000"/>
                <a:gd name="connsiteY4" fmla="*/ 2133 h 10000"/>
                <a:gd name="connsiteX5" fmla="*/ 4937 w 10000"/>
                <a:gd name="connsiteY5" fmla="*/ 0 h 10000"/>
                <a:gd name="connsiteX6" fmla="*/ 6420 w 10000"/>
                <a:gd name="connsiteY6" fmla="*/ 2050 h 10000"/>
                <a:gd name="connsiteX7" fmla="*/ 8531 w 10000"/>
                <a:gd name="connsiteY7" fmla="*/ 2950 h 10000"/>
                <a:gd name="connsiteX8" fmla="*/ 9448 w 10000"/>
                <a:gd name="connsiteY8" fmla="*/ 7097 h 10000"/>
                <a:gd name="connsiteX9" fmla="*/ 7748 w 10000"/>
                <a:gd name="connsiteY9" fmla="*/ 8637 h 10000"/>
                <a:gd name="connsiteX10" fmla="*/ 5706 w 10000"/>
                <a:gd name="connsiteY10" fmla="*/ 7370 h 10000"/>
                <a:gd name="connsiteX11" fmla="*/ 7392 w 10000"/>
                <a:gd name="connsiteY11" fmla="*/ 10000 h 10000"/>
                <a:gd name="connsiteX12" fmla="*/ 2469 w 10000"/>
                <a:gd name="connsiteY12" fmla="*/ 10000 h 10000"/>
                <a:gd name="connsiteX13" fmla="*/ 3668 w 10000"/>
                <a:gd name="connsiteY13" fmla="*/ 8719 h 10000"/>
                <a:gd name="connsiteX0" fmla="*/ 4161 w 10000"/>
                <a:gd name="connsiteY0" fmla="*/ 7346 h 10000"/>
                <a:gd name="connsiteX1" fmla="*/ 2161 w 10000"/>
                <a:gd name="connsiteY1" fmla="*/ 8637 h 10000"/>
                <a:gd name="connsiteX2" fmla="*/ 413 w 10000"/>
                <a:gd name="connsiteY2" fmla="*/ 7026 h 10000"/>
                <a:gd name="connsiteX3" fmla="*/ 993 w 10000"/>
                <a:gd name="connsiteY3" fmla="*/ 3235 h 10000"/>
                <a:gd name="connsiteX4" fmla="*/ 3224 w 10000"/>
                <a:gd name="connsiteY4" fmla="*/ 2133 h 10000"/>
                <a:gd name="connsiteX5" fmla="*/ 4937 w 10000"/>
                <a:gd name="connsiteY5" fmla="*/ 0 h 10000"/>
                <a:gd name="connsiteX6" fmla="*/ 6420 w 10000"/>
                <a:gd name="connsiteY6" fmla="*/ 2050 h 10000"/>
                <a:gd name="connsiteX7" fmla="*/ 8531 w 10000"/>
                <a:gd name="connsiteY7" fmla="*/ 2950 h 10000"/>
                <a:gd name="connsiteX8" fmla="*/ 9448 w 10000"/>
                <a:gd name="connsiteY8" fmla="*/ 7097 h 10000"/>
                <a:gd name="connsiteX9" fmla="*/ 7748 w 10000"/>
                <a:gd name="connsiteY9" fmla="*/ 8637 h 10000"/>
                <a:gd name="connsiteX10" fmla="*/ 5706 w 10000"/>
                <a:gd name="connsiteY10" fmla="*/ 7370 h 10000"/>
                <a:gd name="connsiteX11" fmla="*/ 7392 w 10000"/>
                <a:gd name="connsiteY11" fmla="*/ 10000 h 10000"/>
                <a:gd name="connsiteX12" fmla="*/ 2469 w 10000"/>
                <a:gd name="connsiteY12" fmla="*/ 10000 h 10000"/>
                <a:gd name="connsiteX13" fmla="*/ 3621 w 10000"/>
                <a:gd name="connsiteY13" fmla="*/ 8561 h 10000"/>
                <a:gd name="connsiteX0" fmla="*/ 4161 w 10000"/>
                <a:gd name="connsiteY0" fmla="*/ 7346 h 10000"/>
                <a:gd name="connsiteX1" fmla="*/ 2161 w 10000"/>
                <a:gd name="connsiteY1" fmla="*/ 8637 h 10000"/>
                <a:gd name="connsiteX2" fmla="*/ 413 w 10000"/>
                <a:gd name="connsiteY2" fmla="*/ 7026 h 10000"/>
                <a:gd name="connsiteX3" fmla="*/ 993 w 10000"/>
                <a:gd name="connsiteY3" fmla="*/ 3235 h 10000"/>
                <a:gd name="connsiteX4" fmla="*/ 3224 w 10000"/>
                <a:gd name="connsiteY4" fmla="*/ 2133 h 10000"/>
                <a:gd name="connsiteX5" fmla="*/ 4937 w 10000"/>
                <a:gd name="connsiteY5" fmla="*/ 0 h 10000"/>
                <a:gd name="connsiteX6" fmla="*/ 6420 w 10000"/>
                <a:gd name="connsiteY6" fmla="*/ 2050 h 10000"/>
                <a:gd name="connsiteX7" fmla="*/ 8531 w 10000"/>
                <a:gd name="connsiteY7" fmla="*/ 2950 h 10000"/>
                <a:gd name="connsiteX8" fmla="*/ 9448 w 10000"/>
                <a:gd name="connsiteY8" fmla="*/ 7097 h 10000"/>
                <a:gd name="connsiteX9" fmla="*/ 7748 w 10000"/>
                <a:gd name="connsiteY9" fmla="*/ 8637 h 10000"/>
                <a:gd name="connsiteX10" fmla="*/ 5706 w 10000"/>
                <a:gd name="connsiteY10" fmla="*/ 7370 h 10000"/>
                <a:gd name="connsiteX11" fmla="*/ 7392 w 10000"/>
                <a:gd name="connsiteY11" fmla="*/ 10000 h 10000"/>
                <a:gd name="connsiteX12" fmla="*/ 2469 w 10000"/>
                <a:gd name="connsiteY12" fmla="*/ 10000 h 10000"/>
                <a:gd name="connsiteX13" fmla="*/ 3691 w 10000"/>
                <a:gd name="connsiteY13" fmla="*/ 86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00">
                  <a:moveTo>
                    <a:pt x="4161" y="7346"/>
                  </a:moveTo>
                  <a:cubicBezTo>
                    <a:pt x="3399" y="8211"/>
                    <a:pt x="3042" y="8626"/>
                    <a:pt x="2161" y="8637"/>
                  </a:cubicBezTo>
                  <a:cubicBezTo>
                    <a:pt x="1469" y="8555"/>
                    <a:pt x="783" y="8021"/>
                    <a:pt x="413" y="7026"/>
                  </a:cubicBezTo>
                  <a:cubicBezTo>
                    <a:pt x="0" y="5770"/>
                    <a:pt x="112" y="4111"/>
                    <a:pt x="993" y="3235"/>
                  </a:cubicBezTo>
                  <a:cubicBezTo>
                    <a:pt x="1594" y="2618"/>
                    <a:pt x="2182" y="2571"/>
                    <a:pt x="3224" y="2133"/>
                  </a:cubicBezTo>
                  <a:cubicBezTo>
                    <a:pt x="4049" y="1813"/>
                    <a:pt x="4378" y="1600"/>
                    <a:pt x="4937" y="0"/>
                  </a:cubicBezTo>
                  <a:cubicBezTo>
                    <a:pt x="5490" y="1517"/>
                    <a:pt x="5888" y="1872"/>
                    <a:pt x="6420" y="2050"/>
                  </a:cubicBezTo>
                  <a:cubicBezTo>
                    <a:pt x="6804" y="2180"/>
                    <a:pt x="7909" y="2464"/>
                    <a:pt x="8531" y="2950"/>
                  </a:cubicBezTo>
                  <a:cubicBezTo>
                    <a:pt x="10000" y="3993"/>
                    <a:pt x="9797" y="6055"/>
                    <a:pt x="9448" y="7097"/>
                  </a:cubicBezTo>
                  <a:cubicBezTo>
                    <a:pt x="9091" y="7986"/>
                    <a:pt x="8469" y="8483"/>
                    <a:pt x="7748" y="8637"/>
                  </a:cubicBezTo>
                  <a:cubicBezTo>
                    <a:pt x="6979" y="8697"/>
                    <a:pt x="6294" y="8140"/>
                    <a:pt x="5706" y="7370"/>
                  </a:cubicBezTo>
                  <a:cubicBezTo>
                    <a:pt x="5979" y="8519"/>
                    <a:pt x="6601" y="9313"/>
                    <a:pt x="7392" y="10000"/>
                  </a:cubicBezTo>
                  <a:lnTo>
                    <a:pt x="2469" y="10000"/>
                  </a:lnTo>
                  <a:cubicBezTo>
                    <a:pt x="3021" y="9609"/>
                    <a:pt x="3321" y="9304"/>
                    <a:pt x="3691" y="864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ln w="6350">
                  <a:solidFill>
                    <a:srgbClr val="000000"/>
                  </a:solidFill>
                </a:ln>
                <a:solidFill>
                  <a:srgbClr val="000000"/>
                </a:solidFill>
                <a:latin typeface="Arial"/>
              </a:endParaRPr>
            </a:p>
          </p:txBody>
        </p:sp>
      </p:grpSp>
      <p:grpSp>
        <p:nvGrpSpPr>
          <p:cNvPr id="94" name="Group 93"/>
          <p:cNvGrpSpPr/>
          <p:nvPr/>
        </p:nvGrpSpPr>
        <p:grpSpPr>
          <a:xfrm>
            <a:off x="6805384" y="2876161"/>
            <a:ext cx="1759245" cy="3180626"/>
            <a:chOff x="5662382" y="2876161"/>
            <a:chExt cx="1759245" cy="3180626"/>
          </a:xfrm>
        </p:grpSpPr>
        <p:cxnSp>
          <p:nvCxnSpPr>
            <p:cNvPr id="12" name="Straight Connector 11"/>
            <p:cNvCxnSpPr>
              <a:stCxn id="41" idx="2"/>
              <a:endCxn id="25" idx="0"/>
            </p:cNvCxnSpPr>
            <p:nvPr/>
          </p:nvCxnSpPr>
          <p:spPr bwMode="auto">
            <a:xfrm>
              <a:off x="6542005" y="5124488"/>
              <a:ext cx="0" cy="413446"/>
            </a:xfrm>
            <a:prstGeom prst="line">
              <a:avLst/>
            </a:prstGeom>
            <a:solidFill>
              <a:schemeClr val="tx2"/>
            </a:solidFill>
            <a:ln w="15875" cap="rnd" cmpd="sng" algn="ctr">
              <a:solidFill>
                <a:schemeClr val="accent4"/>
              </a:solidFill>
              <a:prstDash val="solid"/>
              <a:round/>
              <a:headEnd type="none" w="med" len="med"/>
              <a:tailEnd type="none" w="med" len="med"/>
            </a:ln>
            <a:effectLst/>
          </p:spPr>
        </p:cxnSp>
        <p:sp>
          <p:nvSpPr>
            <p:cNvPr id="19" name="Freeform 8"/>
            <p:cNvSpPr>
              <a:spLocks/>
            </p:cNvSpPr>
            <p:nvPr/>
          </p:nvSpPr>
          <p:spPr bwMode="auto">
            <a:xfrm>
              <a:off x="5662382" y="2876161"/>
              <a:ext cx="1759245" cy="2259464"/>
            </a:xfrm>
            <a:custGeom>
              <a:avLst/>
              <a:gdLst/>
              <a:ahLst/>
              <a:cxnLst>
                <a:cxn ang="0">
                  <a:pos x="488" y="239"/>
                </a:cxn>
                <a:cxn ang="0">
                  <a:pos x="473" y="248"/>
                </a:cxn>
                <a:cxn ang="0">
                  <a:pos x="455" y="217"/>
                </a:cxn>
                <a:cxn ang="0">
                  <a:pos x="525" y="179"/>
                </a:cxn>
                <a:cxn ang="0">
                  <a:pos x="542" y="207"/>
                </a:cxn>
                <a:cxn ang="0">
                  <a:pos x="585" y="185"/>
                </a:cxn>
                <a:cxn ang="0">
                  <a:pos x="575" y="165"/>
                </a:cxn>
                <a:cxn ang="0">
                  <a:pos x="542" y="143"/>
                </a:cxn>
                <a:cxn ang="0">
                  <a:pos x="366" y="38"/>
                </a:cxn>
                <a:cxn ang="0">
                  <a:pos x="287" y="6"/>
                </a:cxn>
                <a:cxn ang="0">
                  <a:pos x="117" y="94"/>
                </a:cxn>
                <a:cxn ang="0">
                  <a:pos x="117" y="204"/>
                </a:cxn>
                <a:cxn ang="0">
                  <a:pos x="135" y="217"/>
                </a:cxn>
                <a:cxn ang="0">
                  <a:pos x="117" y="248"/>
                </a:cxn>
                <a:cxn ang="0">
                  <a:pos x="43" y="207"/>
                </a:cxn>
                <a:cxn ang="0">
                  <a:pos x="61" y="176"/>
                </a:cxn>
                <a:cxn ang="0">
                  <a:pos x="18" y="153"/>
                </a:cxn>
                <a:cxn ang="0">
                  <a:pos x="6" y="167"/>
                </a:cxn>
                <a:cxn ang="0">
                  <a:pos x="0" y="185"/>
                </a:cxn>
                <a:cxn ang="0">
                  <a:pos x="0" y="469"/>
                </a:cxn>
                <a:cxn ang="0">
                  <a:pos x="10" y="497"/>
                </a:cxn>
                <a:cxn ang="0">
                  <a:pos x="35" y="517"/>
                </a:cxn>
                <a:cxn ang="0">
                  <a:pos x="255" y="648"/>
                </a:cxn>
                <a:cxn ang="0">
                  <a:pos x="301" y="661"/>
                </a:cxn>
                <a:cxn ang="0">
                  <a:pos x="330" y="648"/>
                </a:cxn>
                <a:cxn ang="0">
                  <a:pos x="540" y="526"/>
                </a:cxn>
                <a:cxn ang="0">
                  <a:pos x="570" y="506"/>
                </a:cxn>
                <a:cxn ang="0">
                  <a:pos x="586" y="473"/>
                </a:cxn>
                <a:cxn ang="0">
                  <a:pos x="586" y="298"/>
                </a:cxn>
                <a:cxn ang="0">
                  <a:pos x="496" y="245"/>
                </a:cxn>
                <a:cxn ang="0">
                  <a:pos x="488" y="239"/>
                </a:cxn>
              </a:cxnLst>
              <a:rect l="0" t="0" r="r" b="b"/>
              <a:pathLst>
                <a:path w="586" h="663">
                  <a:moveTo>
                    <a:pt x="488" y="239"/>
                  </a:moveTo>
                  <a:cubicBezTo>
                    <a:pt x="473" y="248"/>
                    <a:pt x="473" y="248"/>
                    <a:pt x="473" y="248"/>
                  </a:cubicBezTo>
                  <a:cubicBezTo>
                    <a:pt x="455" y="217"/>
                    <a:pt x="455" y="217"/>
                    <a:pt x="455" y="217"/>
                  </a:cubicBezTo>
                  <a:cubicBezTo>
                    <a:pt x="525" y="179"/>
                    <a:pt x="525" y="179"/>
                    <a:pt x="525" y="179"/>
                  </a:cubicBezTo>
                  <a:cubicBezTo>
                    <a:pt x="542" y="207"/>
                    <a:pt x="542" y="207"/>
                    <a:pt x="542" y="207"/>
                  </a:cubicBezTo>
                  <a:cubicBezTo>
                    <a:pt x="544" y="207"/>
                    <a:pt x="585" y="185"/>
                    <a:pt x="585" y="185"/>
                  </a:cubicBezTo>
                  <a:cubicBezTo>
                    <a:pt x="584" y="179"/>
                    <a:pt x="581" y="171"/>
                    <a:pt x="575" y="165"/>
                  </a:cubicBezTo>
                  <a:cubicBezTo>
                    <a:pt x="567" y="158"/>
                    <a:pt x="542" y="143"/>
                    <a:pt x="542" y="143"/>
                  </a:cubicBezTo>
                  <a:cubicBezTo>
                    <a:pt x="366" y="38"/>
                    <a:pt x="366" y="38"/>
                    <a:pt x="366" y="38"/>
                  </a:cubicBezTo>
                  <a:cubicBezTo>
                    <a:pt x="366" y="38"/>
                    <a:pt x="320" y="0"/>
                    <a:pt x="287" y="6"/>
                  </a:cubicBezTo>
                  <a:cubicBezTo>
                    <a:pt x="261" y="6"/>
                    <a:pt x="184" y="56"/>
                    <a:pt x="117" y="94"/>
                  </a:cubicBezTo>
                  <a:cubicBezTo>
                    <a:pt x="117" y="124"/>
                    <a:pt x="115" y="209"/>
                    <a:pt x="117" y="204"/>
                  </a:cubicBezTo>
                  <a:cubicBezTo>
                    <a:pt x="126" y="210"/>
                    <a:pt x="135" y="217"/>
                    <a:pt x="135" y="217"/>
                  </a:cubicBezTo>
                  <a:cubicBezTo>
                    <a:pt x="117" y="248"/>
                    <a:pt x="117" y="248"/>
                    <a:pt x="117" y="248"/>
                  </a:cubicBezTo>
                  <a:cubicBezTo>
                    <a:pt x="43" y="207"/>
                    <a:pt x="43" y="207"/>
                    <a:pt x="43" y="207"/>
                  </a:cubicBezTo>
                  <a:cubicBezTo>
                    <a:pt x="61" y="176"/>
                    <a:pt x="61" y="176"/>
                    <a:pt x="61" y="176"/>
                  </a:cubicBezTo>
                  <a:cubicBezTo>
                    <a:pt x="18" y="153"/>
                    <a:pt x="18" y="153"/>
                    <a:pt x="18" y="153"/>
                  </a:cubicBezTo>
                  <a:cubicBezTo>
                    <a:pt x="10" y="161"/>
                    <a:pt x="10" y="161"/>
                    <a:pt x="6" y="167"/>
                  </a:cubicBezTo>
                  <a:cubicBezTo>
                    <a:pt x="1" y="174"/>
                    <a:pt x="0" y="185"/>
                    <a:pt x="0" y="185"/>
                  </a:cubicBezTo>
                  <a:cubicBezTo>
                    <a:pt x="0" y="469"/>
                    <a:pt x="0" y="469"/>
                    <a:pt x="0" y="469"/>
                  </a:cubicBezTo>
                  <a:cubicBezTo>
                    <a:pt x="1" y="487"/>
                    <a:pt x="2" y="486"/>
                    <a:pt x="10" y="497"/>
                  </a:cubicBezTo>
                  <a:cubicBezTo>
                    <a:pt x="20" y="507"/>
                    <a:pt x="35" y="517"/>
                    <a:pt x="35" y="517"/>
                  </a:cubicBezTo>
                  <a:cubicBezTo>
                    <a:pt x="255" y="648"/>
                    <a:pt x="255" y="648"/>
                    <a:pt x="255" y="648"/>
                  </a:cubicBezTo>
                  <a:cubicBezTo>
                    <a:pt x="255" y="648"/>
                    <a:pt x="280" y="663"/>
                    <a:pt x="301" y="661"/>
                  </a:cubicBezTo>
                  <a:cubicBezTo>
                    <a:pt x="316" y="659"/>
                    <a:pt x="330" y="648"/>
                    <a:pt x="330" y="648"/>
                  </a:cubicBezTo>
                  <a:cubicBezTo>
                    <a:pt x="540" y="526"/>
                    <a:pt x="540" y="526"/>
                    <a:pt x="540" y="526"/>
                  </a:cubicBezTo>
                  <a:cubicBezTo>
                    <a:pt x="540" y="526"/>
                    <a:pt x="556" y="518"/>
                    <a:pt x="570" y="506"/>
                  </a:cubicBezTo>
                  <a:cubicBezTo>
                    <a:pt x="584" y="493"/>
                    <a:pt x="586" y="473"/>
                    <a:pt x="586" y="473"/>
                  </a:cubicBezTo>
                  <a:cubicBezTo>
                    <a:pt x="586" y="298"/>
                    <a:pt x="586" y="298"/>
                    <a:pt x="586" y="298"/>
                  </a:cubicBezTo>
                  <a:cubicBezTo>
                    <a:pt x="496" y="245"/>
                    <a:pt x="496" y="245"/>
                    <a:pt x="496" y="245"/>
                  </a:cubicBezTo>
                  <a:cubicBezTo>
                    <a:pt x="496" y="245"/>
                    <a:pt x="491" y="242"/>
                    <a:pt x="488" y="239"/>
                  </a:cubicBezTo>
                  <a:close/>
                </a:path>
              </a:pathLst>
            </a:custGeom>
            <a:gradFill flip="none" rotWithShape="1">
              <a:gsLst>
                <a:gs pos="100000">
                  <a:schemeClr val="accent4"/>
                </a:gs>
                <a:gs pos="100000">
                  <a:schemeClr val="accent2">
                    <a:shade val="67500"/>
                    <a:satMod val="115000"/>
                  </a:schemeClr>
                </a:gs>
                <a:gs pos="100000">
                  <a:schemeClr val="accent2">
                    <a:shade val="100000"/>
                    <a:satMod val="115000"/>
                  </a:schemeClr>
                </a:gs>
              </a:gsLst>
              <a:path path="circle">
                <a:fillToRect l="100000" b="100000"/>
              </a:path>
              <a:tileRect t="-100000" r="-100000"/>
            </a:gradFill>
            <a:ln w="12700" cap="flat">
              <a:solidFill>
                <a:schemeClr val="bg2">
                  <a:lumMod val="50000"/>
                </a:schemeClr>
              </a:solidFill>
              <a:prstDash val="solid"/>
              <a:miter lim="800000"/>
              <a:headEnd/>
              <a:tailEnd/>
            </a:ln>
            <a:effectLst>
              <a:outerShdw blurRad="50800" dist="38100" dir="16200000" rotWithShape="0">
                <a:prstClr val="black">
                  <a:alpha val="40000"/>
                </a:prstClr>
              </a:outerShdw>
            </a:effectLst>
          </p:spPr>
          <p:txBody>
            <a:bodyPr vert="horz" wrap="square" lIns="107263" tIns="53630" rIns="107263" bIns="53630" numCol="1" anchor="t" anchorCtr="0" compatLnSpc="1">
              <a:prstTxWarp prst="textNoShape">
                <a:avLst/>
              </a:prstTxWarp>
            </a:bodyPr>
            <a:lstStyle/>
            <a:p>
              <a:pPr defTabSz="957429"/>
              <a:endParaRPr lang="en-US" dirty="0">
                <a:solidFill>
                  <a:srgbClr val="00234B"/>
                </a:solidFill>
              </a:endParaRPr>
            </a:p>
          </p:txBody>
        </p:sp>
        <p:sp>
          <p:nvSpPr>
            <p:cNvPr id="25" name="Oval 24"/>
            <p:cNvSpPr/>
            <p:nvPr/>
          </p:nvSpPr>
          <p:spPr bwMode="auto">
            <a:xfrm>
              <a:off x="6313219" y="5537934"/>
              <a:ext cx="457571" cy="518853"/>
            </a:xfrm>
            <a:prstGeom prst="ellipse">
              <a:avLst/>
            </a:prstGeom>
            <a:solidFill>
              <a:schemeClr val="tx1">
                <a:lumMod val="40000"/>
                <a:lumOff val="60000"/>
              </a:schemeClr>
            </a:solidFill>
            <a:ln w="6350" cap="flat" cmpd="sng" algn="ctr">
              <a:solidFill>
                <a:schemeClr val="bg2">
                  <a:lumMod val="50000"/>
                </a:schemeClr>
              </a:solidFill>
              <a:prstDash val="solid"/>
              <a:round/>
              <a:headEnd type="none" w="med" len="med"/>
              <a:tailEnd type="none" w="med" len="med"/>
            </a:ln>
            <a:effectLst/>
          </p:spPr>
          <p:txBody>
            <a:bodyPr vert="horz" wrap="none" lIns="107263" tIns="53630" rIns="107263" bIns="53630" numCol="1" rtlCol="0" anchor="ctr" anchorCtr="0" compatLnSpc="1">
              <a:prstTxWarp prst="textNoShape">
                <a:avLst/>
              </a:prstTxWarp>
            </a:bodyPr>
            <a:lstStyle/>
            <a:p>
              <a:pPr algn="ctr" defTabSz="1072621" eaLnBrk="0" fontAlgn="base" hangingPunct="0">
                <a:spcBef>
                  <a:spcPct val="0"/>
                </a:spcBef>
                <a:spcAft>
                  <a:spcPct val="0"/>
                </a:spcAft>
              </a:pPr>
              <a:endParaRPr lang="en-US" b="1" dirty="0">
                <a:solidFill>
                  <a:srgbClr val="00234B"/>
                </a:solidFill>
                <a:cs typeface="Arial" charset="0"/>
              </a:endParaRPr>
            </a:p>
          </p:txBody>
        </p:sp>
        <p:sp>
          <p:nvSpPr>
            <p:cNvPr id="26" name="Oval 25"/>
            <p:cNvSpPr/>
            <p:nvPr/>
          </p:nvSpPr>
          <p:spPr bwMode="auto">
            <a:xfrm>
              <a:off x="6377602" y="5610942"/>
              <a:ext cx="328810" cy="372845"/>
            </a:xfrm>
            <a:prstGeom prst="ellipse">
              <a:avLst/>
            </a:prstGeom>
            <a:gradFill>
              <a:gsLst>
                <a:gs pos="100000">
                  <a:schemeClr val="accent4"/>
                </a:gs>
                <a:gs pos="100000">
                  <a:schemeClr val="accent2"/>
                </a:gs>
                <a:gs pos="100000">
                  <a:schemeClr val="accent2">
                    <a:lumMod val="60000"/>
                    <a:lumOff val="40000"/>
                  </a:schemeClr>
                </a:gs>
              </a:gsLst>
              <a:lin ang="5400000" scaled="0"/>
            </a:gradFill>
            <a:ln w="12700" cap="flat">
              <a:solidFill>
                <a:schemeClr val="bg2">
                  <a:lumMod val="50000"/>
                </a:schemeClr>
              </a:solidFill>
              <a:prstDash val="solid"/>
              <a:miter lim="800000"/>
              <a:headEnd/>
              <a:tailEnd/>
            </a:ln>
          </p:spPr>
          <p:txBody>
            <a:bodyPr vert="horz" wrap="square" lIns="53630" tIns="32179" rIns="53630" bIns="32179" numCol="1" anchor="ctr" anchorCtr="0" compatLnSpc="1">
              <a:prstTxWarp prst="textNoShape">
                <a:avLst/>
              </a:prstTxWarp>
            </a:bodyPr>
            <a:lstStyle/>
            <a:p>
              <a:pPr defTabSz="957429" fontAlgn="base">
                <a:spcBef>
                  <a:spcPct val="0"/>
                </a:spcBef>
                <a:spcAft>
                  <a:spcPct val="0"/>
                </a:spcAft>
              </a:pPr>
              <a:r>
                <a:rPr lang="en-US" b="1" dirty="0">
                  <a:solidFill>
                    <a:prstClr val="white"/>
                  </a:solidFill>
                  <a:effectLst>
                    <a:outerShdw blurRad="38100" dist="38100" dir="2700000" algn="tl">
                      <a:srgbClr val="000000">
                        <a:alpha val="43137"/>
                      </a:srgbClr>
                    </a:outerShdw>
                  </a:effectLst>
                </a:rPr>
                <a:t>4</a:t>
              </a:r>
            </a:p>
          </p:txBody>
        </p:sp>
        <p:sp>
          <p:nvSpPr>
            <p:cNvPr id="35" name="TextBox 34"/>
            <p:cNvSpPr txBox="1"/>
            <p:nvPr/>
          </p:nvSpPr>
          <p:spPr>
            <a:xfrm flipH="1">
              <a:off x="5814792" y="3620073"/>
              <a:ext cx="1478269" cy="1231106"/>
            </a:xfrm>
            <a:prstGeom prst="rect">
              <a:avLst/>
            </a:prstGeom>
            <a:noFill/>
            <a:ln>
              <a:noFill/>
            </a:ln>
          </p:spPr>
          <p:txBody>
            <a:bodyPr wrap="square" lIns="0" tIns="0" rIns="0" bIns="0" rtlCol="0" anchor="ctr">
              <a:spAutoFit/>
            </a:bodyPr>
            <a:lstStyle/>
            <a:p>
              <a:pPr lvl="0" algn="ctr"/>
              <a:r>
                <a:rPr lang="en-US" sz="1600" b="1" dirty="0">
                  <a:solidFill>
                    <a:schemeClr val="bg1"/>
                  </a:solidFill>
                </a:rPr>
                <a:t>Engagement Management  (EM) Learning Journey</a:t>
              </a:r>
            </a:p>
          </p:txBody>
        </p:sp>
        <p:grpSp>
          <p:nvGrpSpPr>
            <p:cNvPr id="76" name="Groupe 71"/>
            <p:cNvGrpSpPr/>
            <p:nvPr/>
          </p:nvGrpSpPr>
          <p:grpSpPr>
            <a:xfrm>
              <a:off x="6234623" y="3124411"/>
              <a:ext cx="791564" cy="569365"/>
              <a:chOff x="1755776" y="5140323"/>
              <a:chExt cx="489961" cy="352425"/>
            </a:xfrm>
          </p:grpSpPr>
          <p:sp>
            <p:nvSpPr>
              <p:cNvPr id="77" name="Freeform 282"/>
              <p:cNvSpPr>
                <a:spLocks noEditPoints="1"/>
              </p:cNvSpPr>
              <p:nvPr/>
            </p:nvSpPr>
            <p:spPr bwMode="auto">
              <a:xfrm>
                <a:off x="1755776" y="5140323"/>
                <a:ext cx="395288" cy="239713"/>
              </a:xfrm>
              <a:custGeom>
                <a:avLst/>
                <a:gdLst/>
                <a:ahLst/>
                <a:cxnLst>
                  <a:cxn ang="0">
                    <a:pos x="7" y="28"/>
                  </a:cxn>
                  <a:cxn ang="0">
                    <a:pos x="106" y="0"/>
                  </a:cxn>
                  <a:cxn ang="0">
                    <a:pos x="204" y="28"/>
                  </a:cxn>
                  <a:cxn ang="0">
                    <a:pos x="182" y="35"/>
                  </a:cxn>
                  <a:cxn ang="0">
                    <a:pos x="173" y="37"/>
                  </a:cxn>
                  <a:cxn ang="0">
                    <a:pos x="167" y="39"/>
                  </a:cxn>
                  <a:cxn ang="0">
                    <a:pos x="106" y="57"/>
                  </a:cxn>
                  <a:cxn ang="0">
                    <a:pos x="7" y="28"/>
                  </a:cxn>
                  <a:cxn ang="0">
                    <a:pos x="11" y="124"/>
                  </a:cxn>
                  <a:cxn ang="0">
                    <a:pos x="13" y="101"/>
                  </a:cxn>
                  <a:cxn ang="0">
                    <a:pos x="11" y="124"/>
                  </a:cxn>
                  <a:cxn ang="0">
                    <a:pos x="14" y="35"/>
                  </a:cxn>
                  <a:cxn ang="0">
                    <a:pos x="10" y="33"/>
                  </a:cxn>
                  <a:cxn ang="0">
                    <a:pos x="10" y="97"/>
                  </a:cxn>
                  <a:cxn ang="0">
                    <a:pos x="12" y="99"/>
                  </a:cxn>
                  <a:cxn ang="0">
                    <a:pos x="12" y="99"/>
                  </a:cxn>
                  <a:cxn ang="0">
                    <a:pos x="14" y="97"/>
                  </a:cxn>
                  <a:cxn ang="0">
                    <a:pos x="14" y="35"/>
                  </a:cxn>
                  <a:cxn ang="0">
                    <a:pos x="144" y="53"/>
                  </a:cxn>
                  <a:cxn ang="0">
                    <a:pos x="106" y="64"/>
                  </a:cxn>
                  <a:cxn ang="0">
                    <a:pos x="68" y="53"/>
                  </a:cxn>
                  <a:cxn ang="0">
                    <a:pos x="60" y="71"/>
                  </a:cxn>
                  <a:cxn ang="0">
                    <a:pos x="106" y="84"/>
                  </a:cxn>
                  <a:cxn ang="0">
                    <a:pos x="151" y="71"/>
                  </a:cxn>
                  <a:cxn ang="0">
                    <a:pos x="144" y="53"/>
                  </a:cxn>
                </a:cxnLst>
                <a:rect l="0" t="0" r="r" b="b"/>
                <a:pathLst>
                  <a:path w="204" h="124">
                    <a:moveTo>
                      <a:pt x="7" y="28"/>
                    </a:moveTo>
                    <a:cubicBezTo>
                      <a:pt x="106" y="0"/>
                      <a:pt x="106" y="0"/>
                      <a:pt x="106" y="0"/>
                    </a:cubicBezTo>
                    <a:cubicBezTo>
                      <a:pt x="204" y="28"/>
                      <a:pt x="204" y="28"/>
                      <a:pt x="204" y="28"/>
                    </a:cubicBezTo>
                    <a:cubicBezTo>
                      <a:pt x="182" y="35"/>
                      <a:pt x="182" y="35"/>
                      <a:pt x="182" y="35"/>
                    </a:cubicBezTo>
                    <a:cubicBezTo>
                      <a:pt x="173" y="37"/>
                      <a:pt x="173" y="37"/>
                      <a:pt x="173" y="37"/>
                    </a:cubicBezTo>
                    <a:cubicBezTo>
                      <a:pt x="167" y="39"/>
                      <a:pt x="167" y="39"/>
                      <a:pt x="167" y="39"/>
                    </a:cubicBezTo>
                    <a:cubicBezTo>
                      <a:pt x="106" y="57"/>
                      <a:pt x="106" y="57"/>
                      <a:pt x="106" y="57"/>
                    </a:cubicBezTo>
                    <a:lnTo>
                      <a:pt x="7" y="28"/>
                    </a:lnTo>
                    <a:close/>
                    <a:moveTo>
                      <a:pt x="11" y="124"/>
                    </a:moveTo>
                    <a:cubicBezTo>
                      <a:pt x="13" y="118"/>
                      <a:pt x="0" y="109"/>
                      <a:pt x="13" y="101"/>
                    </a:cubicBezTo>
                    <a:cubicBezTo>
                      <a:pt x="19" y="107"/>
                      <a:pt x="17" y="118"/>
                      <a:pt x="11" y="124"/>
                    </a:cubicBezTo>
                    <a:close/>
                    <a:moveTo>
                      <a:pt x="14" y="35"/>
                    </a:moveTo>
                    <a:cubicBezTo>
                      <a:pt x="10" y="33"/>
                      <a:pt x="10" y="33"/>
                      <a:pt x="10" y="33"/>
                    </a:cubicBezTo>
                    <a:cubicBezTo>
                      <a:pt x="10" y="97"/>
                      <a:pt x="10" y="97"/>
                      <a:pt x="10" y="97"/>
                    </a:cubicBezTo>
                    <a:cubicBezTo>
                      <a:pt x="10" y="98"/>
                      <a:pt x="11" y="99"/>
                      <a:pt x="12" y="99"/>
                    </a:cubicBezTo>
                    <a:cubicBezTo>
                      <a:pt x="12" y="99"/>
                      <a:pt x="12" y="99"/>
                      <a:pt x="12" y="99"/>
                    </a:cubicBezTo>
                    <a:cubicBezTo>
                      <a:pt x="14" y="99"/>
                      <a:pt x="14" y="98"/>
                      <a:pt x="14" y="97"/>
                    </a:cubicBezTo>
                    <a:lnTo>
                      <a:pt x="14" y="35"/>
                    </a:lnTo>
                    <a:close/>
                    <a:moveTo>
                      <a:pt x="144" y="53"/>
                    </a:moveTo>
                    <a:cubicBezTo>
                      <a:pt x="106" y="64"/>
                      <a:pt x="106" y="64"/>
                      <a:pt x="106" y="64"/>
                    </a:cubicBezTo>
                    <a:cubicBezTo>
                      <a:pt x="68" y="53"/>
                      <a:pt x="68" y="53"/>
                      <a:pt x="68" y="53"/>
                    </a:cubicBezTo>
                    <a:cubicBezTo>
                      <a:pt x="64" y="58"/>
                      <a:pt x="61" y="65"/>
                      <a:pt x="60" y="71"/>
                    </a:cubicBezTo>
                    <a:cubicBezTo>
                      <a:pt x="106" y="84"/>
                      <a:pt x="106" y="84"/>
                      <a:pt x="106" y="84"/>
                    </a:cubicBezTo>
                    <a:cubicBezTo>
                      <a:pt x="151" y="71"/>
                      <a:pt x="151" y="71"/>
                      <a:pt x="151" y="71"/>
                    </a:cubicBezTo>
                    <a:cubicBezTo>
                      <a:pt x="150" y="65"/>
                      <a:pt x="148" y="58"/>
                      <a:pt x="144" y="53"/>
                    </a:cubicBez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78" name="Freeform 283"/>
              <p:cNvSpPr>
                <a:spLocks/>
              </p:cNvSpPr>
              <p:nvPr/>
            </p:nvSpPr>
            <p:spPr bwMode="auto">
              <a:xfrm>
                <a:off x="2156837" y="5215923"/>
                <a:ext cx="88900" cy="82262"/>
              </a:xfrm>
              <a:custGeom>
                <a:avLst/>
                <a:gdLst/>
                <a:ahLst/>
                <a:cxnLst>
                  <a:cxn ang="0">
                    <a:pos x="33" y="37"/>
                  </a:cxn>
                  <a:cxn ang="0">
                    <a:pos x="6" y="18"/>
                  </a:cxn>
                  <a:cxn ang="0">
                    <a:pos x="0" y="28"/>
                  </a:cxn>
                  <a:cxn ang="0">
                    <a:pos x="5" y="30"/>
                  </a:cxn>
                  <a:cxn ang="0">
                    <a:pos x="23" y="42"/>
                  </a:cxn>
                  <a:cxn ang="0">
                    <a:pos x="27" y="47"/>
                  </a:cxn>
                  <a:cxn ang="0">
                    <a:pos x="33" y="37"/>
                  </a:cxn>
                </a:cxnLst>
                <a:rect l="0" t="0" r="r" b="b"/>
                <a:pathLst>
                  <a:path w="46" h="47">
                    <a:moveTo>
                      <a:pt x="33" y="37"/>
                    </a:moveTo>
                    <a:cubicBezTo>
                      <a:pt x="46" y="19"/>
                      <a:pt x="19" y="0"/>
                      <a:pt x="6" y="18"/>
                    </a:cubicBezTo>
                    <a:cubicBezTo>
                      <a:pt x="0" y="28"/>
                      <a:pt x="0" y="28"/>
                      <a:pt x="0" y="28"/>
                    </a:cubicBezTo>
                    <a:cubicBezTo>
                      <a:pt x="1" y="28"/>
                      <a:pt x="3" y="29"/>
                      <a:pt x="5" y="30"/>
                    </a:cubicBezTo>
                    <a:cubicBezTo>
                      <a:pt x="23" y="42"/>
                      <a:pt x="23" y="42"/>
                      <a:pt x="23" y="42"/>
                    </a:cubicBezTo>
                    <a:cubicBezTo>
                      <a:pt x="24" y="44"/>
                      <a:pt x="26" y="45"/>
                      <a:pt x="27" y="47"/>
                    </a:cubicBezTo>
                    <a:lnTo>
                      <a:pt x="33" y="37"/>
                    </a:lnTo>
                    <a:close/>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79" name="Freeform 284"/>
              <p:cNvSpPr>
                <a:spLocks/>
              </p:cNvSpPr>
              <p:nvPr/>
            </p:nvSpPr>
            <p:spPr bwMode="auto">
              <a:xfrm>
                <a:off x="2071112" y="5286565"/>
                <a:ext cx="125413" cy="129887"/>
              </a:xfrm>
              <a:custGeom>
                <a:avLst/>
                <a:gdLst/>
                <a:ahLst/>
                <a:cxnLst>
                  <a:cxn ang="0">
                    <a:pos x="44" y="2"/>
                  </a:cxn>
                  <a:cxn ang="0">
                    <a:pos x="62" y="14"/>
                  </a:cxn>
                  <a:cxn ang="0">
                    <a:pos x="63" y="22"/>
                  </a:cxn>
                  <a:cxn ang="0">
                    <a:pos x="29" y="71"/>
                  </a:cxn>
                  <a:cxn ang="0">
                    <a:pos x="21" y="72"/>
                  </a:cxn>
                  <a:cxn ang="0">
                    <a:pos x="3" y="60"/>
                  </a:cxn>
                  <a:cxn ang="0">
                    <a:pos x="2" y="52"/>
                  </a:cxn>
                  <a:cxn ang="0">
                    <a:pos x="36" y="3"/>
                  </a:cxn>
                  <a:cxn ang="0">
                    <a:pos x="44" y="2"/>
                  </a:cxn>
                </a:cxnLst>
                <a:rect l="0" t="0" r="r" b="b"/>
                <a:pathLst>
                  <a:path w="65" h="74">
                    <a:moveTo>
                      <a:pt x="44" y="2"/>
                    </a:moveTo>
                    <a:cubicBezTo>
                      <a:pt x="62" y="14"/>
                      <a:pt x="62" y="14"/>
                      <a:pt x="62" y="14"/>
                    </a:cubicBezTo>
                    <a:cubicBezTo>
                      <a:pt x="65" y="16"/>
                      <a:pt x="65" y="19"/>
                      <a:pt x="63" y="22"/>
                    </a:cubicBezTo>
                    <a:cubicBezTo>
                      <a:pt x="29" y="71"/>
                      <a:pt x="29" y="71"/>
                      <a:pt x="29" y="71"/>
                    </a:cubicBezTo>
                    <a:cubicBezTo>
                      <a:pt x="27" y="73"/>
                      <a:pt x="24" y="74"/>
                      <a:pt x="21" y="72"/>
                    </a:cubicBezTo>
                    <a:cubicBezTo>
                      <a:pt x="3" y="60"/>
                      <a:pt x="3" y="60"/>
                      <a:pt x="3" y="60"/>
                    </a:cubicBezTo>
                    <a:cubicBezTo>
                      <a:pt x="1" y="58"/>
                      <a:pt x="0" y="54"/>
                      <a:pt x="2" y="52"/>
                    </a:cubicBezTo>
                    <a:cubicBezTo>
                      <a:pt x="36" y="3"/>
                      <a:pt x="36" y="3"/>
                      <a:pt x="36" y="3"/>
                    </a:cubicBezTo>
                    <a:cubicBezTo>
                      <a:pt x="38" y="0"/>
                      <a:pt x="42" y="0"/>
                      <a:pt x="44" y="2"/>
                    </a:cubicBezTo>
                    <a:close/>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80" name="Freeform 285"/>
              <p:cNvSpPr>
                <a:spLocks/>
              </p:cNvSpPr>
              <p:nvPr/>
            </p:nvSpPr>
            <p:spPr bwMode="auto">
              <a:xfrm>
                <a:off x="2047300" y="5402526"/>
                <a:ext cx="66675" cy="67830"/>
              </a:xfrm>
              <a:custGeom>
                <a:avLst/>
                <a:gdLst/>
                <a:ahLst/>
                <a:cxnLst>
                  <a:cxn ang="0">
                    <a:pos x="7" y="0"/>
                  </a:cxn>
                  <a:cxn ang="0">
                    <a:pos x="3" y="6"/>
                  </a:cxn>
                  <a:cxn ang="0">
                    <a:pos x="0" y="14"/>
                  </a:cxn>
                  <a:cxn ang="0">
                    <a:pos x="0" y="38"/>
                  </a:cxn>
                  <a:cxn ang="0">
                    <a:pos x="24" y="30"/>
                  </a:cxn>
                  <a:cxn ang="0">
                    <a:pos x="30" y="25"/>
                  </a:cxn>
                  <a:cxn ang="0">
                    <a:pos x="34" y="19"/>
                  </a:cxn>
                  <a:cxn ang="0">
                    <a:pos x="29" y="17"/>
                  </a:cxn>
                  <a:cxn ang="0">
                    <a:pos x="11" y="4"/>
                  </a:cxn>
                  <a:cxn ang="0">
                    <a:pos x="7" y="0"/>
                  </a:cxn>
                </a:cxnLst>
                <a:rect l="0" t="0" r="r" b="b"/>
                <a:pathLst>
                  <a:path w="34" h="38">
                    <a:moveTo>
                      <a:pt x="7" y="0"/>
                    </a:moveTo>
                    <a:cubicBezTo>
                      <a:pt x="3" y="6"/>
                      <a:pt x="3" y="6"/>
                      <a:pt x="3" y="6"/>
                    </a:cubicBezTo>
                    <a:cubicBezTo>
                      <a:pt x="1" y="9"/>
                      <a:pt x="0" y="11"/>
                      <a:pt x="0" y="14"/>
                    </a:cubicBezTo>
                    <a:cubicBezTo>
                      <a:pt x="0" y="22"/>
                      <a:pt x="0" y="30"/>
                      <a:pt x="0" y="38"/>
                    </a:cubicBezTo>
                    <a:cubicBezTo>
                      <a:pt x="8" y="35"/>
                      <a:pt x="16" y="33"/>
                      <a:pt x="24" y="30"/>
                    </a:cubicBezTo>
                    <a:cubicBezTo>
                      <a:pt x="26" y="29"/>
                      <a:pt x="28" y="28"/>
                      <a:pt x="30" y="25"/>
                    </a:cubicBezTo>
                    <a:cubicBezTo>
                      <a:pt x="34" y="19"/>
                      <a:pt x="34" y="19"/>
                      <a:pt x="34" y="19"/>
                    </a:cubicBezTo>
                    <a:cubicBezTo>
                      <a:pt x="32" y="19"/>
                      <a:pt x="30" y="18"/>
                      <a:pt x="29" y="17"/>
                    </a:cubicBezTo>
                    <a:cubicBezTo>
                      <a:pt x="11" y="4"/>
                      <a:pt x="11" y="4"/>
                      <a:pt x="11" y="4"/>
                    </a:cubicBezTo>
                    <a:cubicBezTo>
                      <a:pt x="9" y="3"/>
                      <a:pt x="8" y="2"/>
                      <a:pt x="7" y="0"/>
                    </a:cubicBezTo>
                    <a:close/>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81" name="Freeform 286"/>
              <p:cNvSpPr>
                <a:spLocks/>
              </p:cNvSpPr>
              <p:nvPr/>
            </p:nvSpPr>
            <p:spPr bwMode="auto">
              <a:xfrm>
                <a:off x="1881188" y="5349873"/>
                <a:ext cx="153988" cy="142875"/>
              </a:xfrm>
              <a:custGeom>
                <a:avLst/>
                <a:gdLst/>
                <a:ahLst/>
                <a:cxnLst>
                  <a:cxn ang="0">
                    <a:pos x="0" y="58"/>
                  </a:cxn>
                  <a:cxn ang="0">
                    <a:pos x="34" y="74"/>
                  </a:cxn>
                  <a:cxn ang="0">
                    <a:pos x="79" y="29"/>
                  </a:cxn>
                  <a:cxn ang="0">
                    <a:pos x="69" y="0"/>
                  </a:cxn>
                </a:cxnLst>
                <a:rect l="0" t="0" r="r" b="b"/>
                <a:pathLst>
                  <a:path w="79" h="74">
                    <a:moveTo>
                      <a:pt x="0" y="58"/>
                    </a:moveTo>
                    <a:cubicBezTo>
                      <a:pt x="8" y="68"/>
                      <a:pt x="21" y="74"/>
                      <a:pt x="34" y="74"/>
                    </a:cubicBezTo>
                    <a:cubicBezTo>
                      <a:pt x="59" y="74"/>
                      <a:pt x="79" y="54"/>
                      <a:pt x="79" y="29"/>
                    </a:cubicBezTo>
                    <a:cubicBezTo>
                      <a:pt x="79" y="18"/>
                      <a:pt x="75" y="8"/>
                      <a:pt x="69"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82" name="Freeform 287"/>
              <p:cNvSpPr>
                <a:spLocks/>
              </p:cNvSpPr>
              <p:nvPr/>
            </p:nvSpPr>
            <p:spPr bwMode="auto">
              <a:xfrm>
                <a:off x="1860551" y="5349873"/>
                <a:ext cx="20638" cy="80963"/>
              </a:xfrm>
              <a:custGeom>
                <a:avLst/>
                <a:gdLst/>
                <a:ahLst/>
                <a:cxnLst>
                  <a:cxn ang="0">
                    <a:pos x="11" y="0"/>
                  </a:cxn>
                  <a:cxn ang="0">
                    <a:pos x="0" y="29"/>
                  </a:cxn>
                  <a:cxn ang="0">
                    <a:pos x="2" y="42"/>
                  </a:cxn>
                </a:cxnLst>
                <a:rect l="0" t="0" r="r" b="b"/>
                <a:pathLst>
                  <a:path w="11" h="42">
                    <a:moveTo>
                      <a:pt x="11" y="0"/>
                    </a:moveTo>
                    <a:cubicBezTo>
                      <a:pt x="4" y="8"/>
                      <a:pt x="0" y="18"/>
                      <a:pt x="0" y="29"/>
                    </a:cubicBezTo>
                    <a:cubicBezTo>
                      <a:pt x="0" y="34"/>
                      <a:pt x="1" y="38"/>
                      <a:pt x="2" y="42"/>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83" name="Freeform 288"/>
              <p:cNvSpPr>
                <a:spLocks/>
              </p:cNvSpPr>
              <p:nvPr/>
            </p:nvSpPr>
            <p:spPr bwMode="auto">
              <a:xfrm>
                <a:off x="1881188" y="5318123"/>
                <a:ext cx="133350" cy="31750"/>
              </a:xfrm>
              <a:custGeom>
                <a:avLst/>
                <a:gdLst/>
                <a:ahLst/>
                <a:cxnLst>
                  <a:cxn ang="0">
                    <a:pos x="0" y="16"/>
                  </a:cxn>
                  <a:cxn ang="0">
                    <a:pos x="34" y="0"/>
                  </a:cxn>
                  <a:cxn ang="0">
                    <a:pos x="69" y="16"/>
                  </a:cxn>
                </a:cxnLst>
                <a:rect l="0" t="0" r="r" b="b"/>
                <a:pathLst>
                  <a:path w="69" h="16">
                    <a:moveTo>
                      <a:pt x="0" y="16"/>
                    </a:moveTo>
                    <a:cubicBezTo>
                      <a:pt x="8" y="7"/>
                      <a:pt x="21" y="0"/>
                      <a:pt x="34" y="0"/>
                    </a:cubicBezTo>
                    <a:cubicBezTo>
                      <a:pt x="48" y="0"/>
                      <a:pt x="61" y="7"/>
                      <a:pt x="69" y="16"/>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84" name="Freeform 289"/>
              <p:cNvSpPr>
                <a:spLocks/>
              </p:cNvSpPr>
              <p:nvPr/>
            </p:nvSpPr>
            <p:spPr bwMode="auto">
              <a:xfrm>
                <a:off x="1881188" y="5349873"/>
                <a:ext cx="133350" cy="14288"/>
              </a:xfrm>
              <a:custGeom>
                <a:avLst/>
                <a:gdLst/>
                <a:ahLst/>
                <a:cxnLst>
                  <a:cxn ang="0">
                    <a:pos x="0" y="0"/>
                  </a:cxn>
                  <a:cxn ang="0">
                    <a:pos x="34" y="8"/>
                  </a:cxn>
                  <a:cxn ang="0">
                    <a:pos x="50" y="7"/>
                  </a:cxn>
                  <a:cxn ang="0">
                    <a:pos x="60" y="4"/>
                  </a:cxn>
                  <a:cxn ang="0">
                    <a:pos x="69" y="0"/>
                  </a:cxn>
                </a:cxnLst>
                <a:rect l="0" t="0" r="r" b="b"/>
                <a:pathLst>
                  <a:path w="69" h="8">
                    <a:moveTo>
                      <a:pt x="0" y="0"/>
                    </a:moveTo>
                    <a:cubicBezTo>
                      <a:pt x="8" y="5"/>
                      <a:pt x="20" y="8"/>
                      <a:pt x="34" y="8"/>
                    </a:cubicBezTo>
                    <a:cubicBezTo>
                      <a:pt x="40" y="8"/>
                      <a:pt x="45" y="8"/>
                      <a:pt x="50" y="7"/>
                    </a:cubicBezTo>
                    <a:cubicBezTo>
                      <a:pt x="60" y="4"/>
                      <a:pt x="60" y="4"/>
                      <a:pt x="60" y="4"/>
                    </a:cubicBezTo>
                    <a:cubicBezTo>
                      <a:pt x="63" y="3"/>
                      <a:pt x="66" y="2"/>
                      <a:pt x="69" y="0"/>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85" name="Freeform 290"/>
              <p:cNvSpPr>
                <a:spLocks/>
              </p:cNvSpPr>
              <p:nvPr/>
            </p:nvSpPr>
            <p:spPr bwMode="auto">
              <a:xfrm>
                <a:off x="1881188" y="5446711"/>
                <a:ext cx="133350" cy="14288"/>
              </a:xfrm>
              <a:custGeom>
                <a:avLst/>
                <a:gdLst/>
                <a:ahLst/>
                <a:cxnLst>
                  <a:cxn ang="0">
                    <a:pos x="69" y="8"/>
                  </a:cxn>
                  <a:cxn ang="0">
                    <a:pos x="34" y="0"/>
                  </a:cxn>
                  <a:cxn ang="0">
                    <a:pos x="0" y="8"/>
                  </a:cxn>
                </a:cxnLst>
                <a:rect l="0" t="0" r="r" b="b"/>
                <a:pathLst>
                  <a:path w="69" h="8">
                    <a:moveTo>
                      <a:pt x="69" y="8"/>
                    </a:moveTo>
                    <a:cubicBezTo>
                      <a:pt x="61" y="3"/>
                      <a:pt x="48" y="0"/>
                      <a:pt x="34" y="0"/>
                    </a:cubicBezTo>
                    <a:cubicBezTo>
                      <a:pt x="21" y="0"/>
                      <a:pt x="8" y="3"/>
                      <a:pt x="0" y="8"/>
                    </a:cubicBez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86" name="Freeform 291"/>
              <p:cNvSpPr>
                <a:spLocks/>
              </p:cNvSpPr>
              <p:nvPr/>
            </p:nvSpPr>
            <p:spPr bwMode="auto">
              <a:xfrm>
                <a:off x="1900238" y="5318123"/>
                <a:ext cx="95250" cy="174625"/>
              </a:xfrm>
              <a:custGeom>
                <a:avLst/>
                <a:gdLst/>
                <a:ahLst/>
                <a:cxnLst>
                  <a:cxn ang="0">
                    <a:pos x="1" y="29"/>
                  </a:cxn>
                  <a:cxn ang="0">
                    <a:pos x="24" y="0"/>
                  </a:cxn>
                  <a:cxn ang="0">
                    <a:pos x="43" y="17"/>
                  </a:cxn>
                  <a:cxn ang="0">
                    <a:pos x="47" y="26"/>
                  </a:cxn>
                  <a:cxn ang="0">
                    <a:pos x="49" y="45"/>
                  </a:cxn>
                  <a:cxn ang="0">
                    <a:pos x="24" y="90"/>
                  </a:cxn>
                  <a:cxn ang="0">
                    <a:pos x="0" y="45"/>
                  </a:cxn>
                  <a:cxn ang="0">
                    <a:pos x="0" y="40"/>
                  </a:cxn>
                  <a:cxn ang="0">
                    <a:pos x="1" y="29"/>
                  </a:cxn>
                </a:cxnLst>
                <a:rect l="0" t="0" r="r" b="b"/>
                <a:pathLst>
                  <a:path w="49" h="90">
                    <a:moveTo>
                      <a:pt x="1" y="29"/>
                    </a:moveTo>
                    <a:cubicBezTo>
                      <a:pt x="5" y="12"/>
                      <a:pt x="14" y="0"/>
                      <a:pt x="24" y="0"/>
                    </a:cubicBezTo>
                    <a:cubicBezTo>
                      <a:pt x="32" y="0"/>
                      <a:pt x="39" y="7"/>
                      <a:pt x="43" y="17"/>
                    </a:cubicBezTo>
                    <a:cubicBezTo>
                      <a:pt x="47" y="26"/>
                      <a:pt x="47" y="26"/>
                      <a:pt x="47" y="26"/>
                    </a:cubicBezTo>
                    <a:cubicBezTo>
                      <a:pt x="48" y="32"/>
                      <a:pt x="49" y="38"/>
                      <a:pt x="49" y="45"/>
                    </a:cubicBezTo>
                    <a:cubicBezTo>
                      <a:pt x="49" y="70"/>
                      <a:pt x="38" y="90"/>
                      <a:pt x="24" y="90"/>
                    </a:cubicBezTo>
                    <a:cubicBezTo>
                      <a:pt x="11" y="90"/>
                      <a:pt x="0" y="70"/>
                      <a:pt x="0" y="45"/>
                    </a:cubicBezTo>
                    <a:cubicBezTo>
                      <a:pt x="0" y="44"/>
                      <a:pt x="0" y="42"/>
                      <a:pt x="0" y="40"/>
                    </a:cubicBezTo>
                    <a:lnTo>
                      <a:pt x="1" y="29"/>
                    </a:lnTo>
                    <a:close/>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87" name="Line 292"/>
              <p:cNvSpPr>
                <a:spLocks noChangeShapeType="1"/>
              </p:cNvSpPr>
              <p:nvPr/>
            </p:nvSpPr>
            <p:spPr bwMode="auto">
              <a:xfrm>
                <a:off x="1982788" y="5405436"/>
                <a:ext cx="52388" cy="1588"/>
              </a:xfrm>
              <a:prstGeom prst="line">
                <a:avLst/>
              </a:pr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88" name="Line 293"/>
              <p:cNvSpPr>
                <a:spLocks noChangeShapeType="1"/>
              </p:cNvSpPr>
              <p:nvPr/>
            </p:nvSpPr>
            <p:spPr bwMode="auto">
              <a:xfrm>
                <a:off x="1962151" y="5405436"/>
                <a:ext cx="1588" cy="1588"/>
              </a:xfrm>
              <a:prstGeom prst="line">
                <a:avLst/>
              </a:prstGeom>
              <a:noFill/>
              <a:ln w="12700" cap="rnd">
                <a:solidFill>
                  <a:schemeClr val="bg2">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89" name="Freeform 294"/>
              <p:cNvSpPr>
                <a:spLocks/>
              </p:cNvSpPr>
              <p:nvPr/>
            </p:nvSpPr>
            <p:spPr bwMode="auto">
              <a:xfrm>
                <a:off x="1860551" y="5405436"/>
                <a:ext cx="122238" cy="1588"/>
              </a:xfrm>
              <a:custGeom>
                <a:avLst/>
                <a:gdLst/>
                <a:ahLst/>
                <a:cxnLst>
                  <a:cxn ang="0">
                    <a:pos x="0" y="0"/>
                  </a:cxn>
                  <a:cxn ang="0">
                    <a:pos x="64" y="0"/>
                  </a:cxn>
                  <a:cxn ang="0">
                    <a:pos x="77" y="0"/>
                  </a:cxn>
                </a:cxnLst>
                <a:rect l="0" t="0" r="r" b="b"/>
                <a:pathLst>
                  <a:path w="77">
                    <a:moveTo>
                      <a:pt x="0" y="0"/>
                    </a:moveTo>
                    <a:lnTo>
                      <a:pt x="64" y="0"/>
                    </a:lnTo>
                    <a:lnTo>
                      <a:pt x="77" y="0"/>
                    </a:lnTo>
                  </a:path>
                </a:pathLst>
              </a:cu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90" name="Line 295"/>
              <p:cNvSpPr>
                <a:spLocks noChangeShapeType="1"/>
              </p:cNvSpPr>
              <p:nvPr/>
            </p:nvSpPr>
            <p:spPr bwMode="auto">
              <a:xfrm flipV="1">
                <a:off x="1947863" y="5318123"/>
                <a:ext cx="1588" cy="174625"/>
              </a:xfrm>
              <a:prstGeom prst="line">
                <a:avLst/>
              </a:prstGeom>
              <a:noFill/>
              <a:ln w="127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grpSp>
      </p:grpSp>
      <p:pic>
        <p:nvPicPr>
          <p:cNvPr id="98" name="Graphic 8">
            <a:extLst>
              <a:ext uri="{FF2B5EF4-FFF2-40B4-BE49-F238E27FC236}">
                <a16:creationId xmlns:a16="http://schemas.microsoft.com/office/drawing/2014/main" id="{BEB011C7-5067-4A7D-A5A2-FB9132A5D7A3}"/>
              </a:ext>
            </a:extLst>
          </p:cNvPr>
          <p:cNvPicPr>
            <a:picLocks noChangeAspect="1"/>
          </p:cNvPicPr>
          <p:nvPr/>
        </p:nvPicPr>
        <p:blipFill>
          <a:blip r:embed="rId2">
            <a:extLst>
              <a:ext uri="{96DAC541-7B7A-43D3-8B79-37D633B846F1}">
                <asvg:svgBlip xmlns:asvg="http://schemas.microsoft.com/office/drawing/2016/SVG/main" r:embed="rId3"/>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pic>
        <p:nvPicPr>
          <p:cNvPr id="9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762955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additive="base">
                                        <p:cTn id="16" dur="500" fill="hold"/>
                                        <p:tgtEl>
                                          <p:spTgt spid="91"/>
                                        </p:tgtEl>
                                        <p:attrNameLst>
                                          <p:attrName>ppt_x</p:attrName>
                                        </p:attrNameLst>
                                      </p:cBhvr>
                                      <p:tavLst>
                                        <p:tav tm="0">
                                          <p:val>
                                            <p:strVal val="#ppt_x"/>
                                          </p:val>
                                        </p:tav>
                                        <p:tav tm="100000">
                                          <p:val>
                                            <p:strVal val="#ppt_x"/>
                                          </p:val>
                                        </p:tav>
                                      </p:tavLst>
                                    </p:anim>
                                    <p:anim calcmode="lin" valueType="num">
                                      <p:cBhvr additive="base">
                                        <p:cTn id="17" dur="500" fill="hold"/>
                                        <p:tgtEl>
                                          <p:spTgt spid="9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92"/>
                                        </p:tgtEl>
                                        <p:attrNameLst>
                                          <p:attrName>style.visibility</p:attrName>
                                        </p:attrNameLst>
                                      </p:cBhvr>
                                      <p:to>
                                        <p:strVal val="visible"/>
                                      </p:to>
                                    </p:set>
                                    <p:anim calcmode="lin" valueType="num">
                                      <p:cBhvr additive="base">
                                        <p:cTn id="21" dur="500" fill="hold"/>
                                        <p:tgtEl>
                                          <p:spTgt spid="92"/>
                                        </p:tgtEl>
                                        <p:attrNameLst>
                                          <p:attrName>ppt_x</p:attrName>
                                        </p:attrNameLst>
                                      </p:cBhvr>
                                      <p:tavLst>
                                        <p:tav tm="0">
                                          <p:val>
                                            <p:strVal val="#ppt_x"/>
                                          </p:val>
                                        </p:tav>
                                        <p:tav tm="100000">
                                          <p:val>
                                            <p:strVal val="#ppt_x"/>
                                          </p:val>
                                        </p:tav>
                                      </p:tavLst>
                                    </p:anim>
                                    <p:anim calcmode="lin" valueType="num">
                                      <p:cBhvr additive="base">
                                        <p:cTn id="22" dur="500" fill="hold"/>
                                        <p:tgtEl>
                                          <p:spTgt spid="92"/>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93"/>
                                        </p:tgtEl>
                                        <p:attrNameLst>
                                          <p:attrName>style.visibility</p:attrName>
                                        </p:attrNameLst>
                                      </p:cBhvr>
                                      <p:to>
                                        <p:strVal val="visible"/>
                                      </p:to>
                                    </p:set>
                                    <p:anim calcmode="lin" valueType="num">
                                      <p:cBhvr additive="base">
                                        <p:cTn id="26" dur="500" fill="hold"/>
                                        <p:tgtEl>
                                          <p:spTgt spid="93"/>
                                        </p:tgtEl>
                                        <p:attrNameLst>
                                          <p:attrName>ppt_x</p:attrName>
                                        </p:attrNameLst>
                                      </p:cBhvr>
                                      <p:tavLst>
                                        <p:tav tm="0">
                                          <p:val>
                                            <p:strVal val="#ppt_x"/>
                                          </p:val>
                                        </p:tav>
                                        <p:tav tm="100000">
                                          <p:val>
                                            <p:strVal val="#ppt_x"/>
                                          </p:val>
                                        </p:tav>
                                      </p:tavLst>
                                    </p:anim>
                                    <p:anim calcmode="lin" valueType="num">
                                      <p:cBhvr additive="base">
                                        <p:cTn id="27" dur="500" fill="hold"/>
                                        <p:tgtEl>
                                          <p:spTgt spid="93"/>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nodeType="afterEffect">
                                  <p:stCondLst>
                                    <p:cond delay="0"/>
                                  </p:stCondLst>
                                  <p:childTnLst>
                                    <p:set>
                                      <p:cBhvr>
                                        <p:cTn id="30" dur="1" fill="hold">
                                          <p:stCondLst>
                                            <p:cond delay="0"/>
                                          </p:stCondLst>
                                        </p:cTn>
                                        <p:tgtEl>
                                          <p:spTgt spid="94"/>
                                        </p:tgtEl>
                                        <p:attrNameLst>
                                          <p:attrName>style.visibility</p:attrName>
                                        </p:attrNameLst>
                                      </p:cBhvr>
                                      <p:to>
                                        <p:strVal val="visible"/>
                                      </p:to>
                                    </p:set>
                                    <p:anim calcmode="lin" valueType="num">
                                      <p:cBhvr additive="base">
                                        <p:cTn id="31" dur="500" fill="hold"/>
                                        <p:tgtEl>
                                          <p:spTgt spid="94"/>
                                        </p:tgtEl>
                                        <p:attrNameLst>
                                          <p:attrName>ppt_x</p:attrName>
                                        </p:attrNameLst>
                                      </p:cBhvr>
                                      <p:tavLst>
                                        <p:tav tm="0">
                                          <p:val>
                                            <p:strVal val="#ppt_x"/>
                                          </p:val>
                                        </p:tav>
                                        <p:tav tm="100000">
                                          <p:val>
                                            <p:strVal val="#ppt_x"/>
                                          </p:val>
                                        </p:tav>
                                      </p:tavLst>
                                    </p:anim>
                                    <p:anim calcmode="lin" valueType="num">
                                      <p:cBhvr additive="base">
                                        <p:cTn id="32" dur="500" fill="hold"/>
                                        <p:tgtEl>
                                          <p:spTgt spid="94"/>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4" fill="hold" nodeType="afterEffect">
                                  <p:stCondLst>
                                    <p:cond delay="0"/>
                                  </p:stCondLst>
                                  <p:childTnLst>
                                    <p:set>
                                      <p:cBhvr>
                                        <p:cTn id="35" dur="1" fill="hold">
                                          <p:stCondLst>
                                            <p:cond delay="0"/>
                                          </p:stCondLst>
                                        </p:cTn>
                                        <p:tgtEl>
                                          <p:spTgt spid="95"/>
                                        </p:tgtEl>
                                        <p:attrNameLst>
                                          <p:attrName>style.visibility</p:attrName>
                                        </p:attrNameLst>
                                      </p:cBhvr>
                                      <p:to>
                                        <p:strVal val="visible"/>
                                      </p:to>
                                    </p:set>
                                    <p:anim calcmode="lin" valueType="num">
                                      <p:cBhvr additive="base">
                                        <p:cTn id="36" dur="500" fill="hold"/>
                                        <p:tgtEl>
                                          <p:spTgt spid="95"/>
                                        </p:tgtEl>
                                        <p:attrNameLst>
                                          <p:attrName>ppt_x</p:attrName>
                                        </p:attrNameLst>
                                      </p:cBhvr>
                                      <p:tavLst>
                                        <p:tav tm="0">
                                          <p:val>
                                            <p:strVal val="#ppt_x"/>
                                          </p:val>
                                        </p:tav>
                                        <p:tav tm="100000">
                                          <p:val>
                                            <p:strVal val="#ppt_x"/>
                                          </p:val>
                                        </p:tav>
                                      </p:tavLst>
                                    </p:anim>
                                    <p:anim calcmode="lin" valueType="num">
                                      <p:cBhvr additive="base">
                                        <p:cTn id="37"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EM Handbook</a:t>
            </a:r>
            <a:endParaRPr lang="en-GB" dirty="0"/>
          </a:p>
        </p:txBody>
      </p:sp>
      <p:pic>
        <p:nvPicPr>
          <p:cNvPr id="5" name="Picture 2" descr="D:\Users\afustier\Pictures\Screenpresso\2011-02-28 13h49_38.png"/>
          <p:cNvPicPr>
            <a:picLocks noChangeAspect="1" noChangeArrowheads="1"/>
          </p:cNvPicPr>
          <p:nvPr/>
        </p:nvPicPr>
        <p:blipFill>
          <a:blip r:embed="rId3" cstate="email"/>
          <a:srcRect/>
          <a:stretch>
            <a:fillRect/>
          </a:stretch>
        </p:blipFill>
        <p:spPr bwMode="auto">
          <a:xfrm>
            <a:off x="7195009" y="836613"/>
            <a:ext cx="4023360" cy="5257800"/>
          </a:xfrm>
          <a:prstGeom prst="rect">
            <a:avLst/>
          </a:prstGeom>
          <a:noFill/>
          <a:ln w="9525">
            <a:noFill/>
            <a:miter lim="800000"/>
            <a:headEnd/>
            <a:tailEnd/>
          </a:ln>
        </p:spPr>
      </p:pic>
      <p:grpSp>
        <p:nvGrpSpPr>
          <p:cNvPr id="3" name="Group 2"/>
          <p:cNvGrpSpPr/>
          <p:nvPr/>
        </p:nvGrpSpPr>
        <p:grpSpPr>
          <a:xfrm>
            <a:off x="1371600" y="1066800"/>
            <a:ext cx="5578561" cy="4800600"/>
            <a:chOff x="1066800" y="1013041"/>
            <a:chExt cx="5578561" cy="4663224"/>
          </a:xfrm>
        </p:grpSpPr>
        <p:sp>
          <p:nvSpPr>
            <p:cNvPr id="6" name="Rounded Rectangle 5"/>
            <p:cNvSpPr/>
            <p:nvPr/>
          </p:nvSpPr>
          <p:spPr bwMode="auto">
            <a:xfrm>
              <a:off x="1607950" y="1013041"/>
              <a:ext cx="5037411" cy="1574979"/>
            </a:xfrm>
            <a:prstGeom prst="roundRect">
              <a:avLst>
                <a:gd name="adj" fmla="val 7543"/>
              </a:avLst>
            </a:prstGeom>
            <a:solidFill>
              <a:schemeClr val="bg1">
                <a:alpha val="70000"/>
              </a:schemeClr>
            </a:solidFill>
            <a:ln w="6350" cap="flat" cmpd="sng" algn="ctr">
              <a:solidFill>
                <a:schemeClr val="accent3"/>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cs typeface="Arial" charset="0"/>
              </a:endParaRPr>
            </a:p>
          </p:txBody>
        </p:sp>
        <p:grpSp>
          <p:nvGrpSpPr>
            <p:cNvPr id="7" name="Group 6"/>
            <p:cNvGrpSpPr/>
            <p:nvPr/>
          </p:nvGrpSpPr>
          <p:grpSpPr>
            <a:xfrm>
              <a:off x="1108681" y="1163840"/>
              <a:ext cx="1000456" cy="1108066"/>
              <a:chOff x="3974587" y="1773549"/>
              <a:chExt cx="1000456" cy="1000472"/>
            </a:xfrm>
          </p:grpSpPr>
          <p:sp>
            <p:nvSpPr>
              <p:cNvPr id="8" name="Oval 7"/>
              <p:cNvSpPr/>
              <p:nvPr/>
            </p:nvSpPr>
            <p:spPr>
              <a:xfrm>
                <a:off x="3974587" y="1773549"/>
                <a:ext cx="1000456" cy="10004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sp>
            <p:nvSpPr>
              <p:cNvPr id="9" name="Oval 8"/>
              <p:cNvSpPr/>
              <p:nvPr/>
            </p:nvSpPr>
            <p:spPr>
              <a:xfrm>
                <a:off x="4060391" y="1857701"/>
                <a:ext cx="828849" cy="83216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grpSp>
            <p:nvGrpSpPr>
              <p:cNvPr id="10" name="Group 129"/>
              <p:cNvGrpSpPr/>
              <p:nvPr/>
            </p:nvGrpSpPr>
            <p:grpSpPr>
              <a:xfrm>
                <a:off x="4214138" y="2037452"/>
                <a:ext cx="521356" cy="472667"/>
                <a:chOff x="-742950" y="2239963"/>
                <a:chExt cx="735012" cy="801688"/>
              </a:xfrm>
            </p:grpSpPr>
            <p:sp>
              <p:nvSpPr>
                <p:cNvPr id="11" name="Freeform 36"/>
                <p:cNvSpPr>
                  <a:spLocks/>
                </p:cNvSpPr>
                <p:nvPr/>
              </p:nvSpPr>
              <p:spPr bwMode="auto">
                <a:xfrm>
                  <a:off x="-742950" y="2416176"/>
                  <a:ext cx="649288" cy="625475"/>
                </a:xfrm>
                <a:custGeom>
                  <a:avLst/>
                  <a:gdLst/>
                  <a:ahLst/>
                  <a:cxnLst>
                    <a:cxn ang="0">
                      <a:pos x="79" y="167"/>
                    </a:cxn>
                    <a:cxn ang="0">
                      <a:pos x="90" y="158"/>
                    </a:cxn>
                    <a:cxn ang="0">
                      <a:pos x="99" y="107"/>
                    </a:cxn>
                    <a:cxn ang="0">
                      <a:pos x="101" y="134"/>
                    </a:cxn>
                    <a:cxn ang="0">
                      <a:pos x="104" y="165"/>
                    </a:cxn>
                    <a:cxn ang="0">
                      <a:pos x="115" y="165"/>
                    </a:cxn>
                    <a:cxn ang="0">
                      <a:pos x="110" y="104"/>
                    </a:cxn>
                    <a:cxn ang="0">
                      <a:pos x="149" y="104"/>
                    </a:cxn>
                    <a:cxn ang="0">
                      <a:pos x="158" y="100"/>
                    </a:cxn>
                    <a:cxn ang="0">
                      <a:pos x="169" y="82"/>
                    </a:cxn>
                    <a:cxn ang="0">
                      <a:pos x="169" y="23"/>
                    </a:cxn>
                    <a:cxn ang="0">
                      <a:pos x="142" y="4"/>
                    </a:cxn>
                    <a:cxn ang="0">
                      <a:pos x="130" y="25"/>
                    </a:cxn>
                    <a:cxn ang="0">
                      <a:pos x="131" y="24"/>
                    </a:cxn>
                    <a:cxn ang="0">
                      <a:pos x="142" y="16"/>
                    </a:cxn>
                    <a:cxn ang="0">
                      <a:pos x="142" y="16"/>
                    </a:cxn>
                    <a:cxn ang="0">
                      <a:pos x="142" y="16"/>
                    </a:cxn>
                    <a:cxn ang="0">
                      <a:pos x="142" y="16"/>
                    </a:cxn>
                    <a:cxn ang="0">
                      <a:pos x="153" y="14"/>
                    </a:cxn>
                    <a:cxn ang="0">
                      <a:pos x="155" y="25"/>
                    </a:cxn>
                    <a:cxn ang="0">
                      <a:pos x="141" y="37"/>
                    </a:cxn>
                    <a:cxn ang="0">
                      <a:pos x="132" y="41"/>
                    </a:cxn>
                    <a:cxn ang="0">
                      <a:pos x="130" y="74"/>
                    </a:cxn>
                    <a:cxn ang="0">
                      <a:pos x="130" y="83"/>
                    </a:cxn>
                    <a:cxn ang="0">
                      <a:pos x="107" y="83"/>
                    </a:cxn>
                    <a:cxn ang="0">
                      <a:pos x="105" y="77"/>
                    </a:cxn>
                    <a:cxn ang="0">
                      <a:pos x="109" y="77"/>
                    </a:cxn>
                    <a:cxn ang="0">
                      <a:pos x="112" y="74"/>
                    </a:cxn>
                    <a:cxn ang="0">
                      <a:pos x="112" y="65"/>
                    </a:cxn>
                    <a:cxn ang="0">
                      <a:pos x="109" y="61"/>
                    </a:cxn>
                    <a:cxn ang="0">
                      <a:pos x="6" y="61"/>
                    </a:cxn>
                    <a:cxn ang="0">
                      <a:pos x="3" y="65"/>
                    </a:cxn>
                    <a:cxn ang="0">
                      <a:pos x="3" y="74"/>
                    </a:cxn>
                    <a:cxn ang="0">
                      <a:pos x="6" y="77"/>
                    </a:cxn>
                    <a:cxn ang="0">
                      <a:pos x="9" y="77"/>
                    </a:cxn>
                    <a:cxn ang="0">
                      <a:pos x="7" y="86"/>
                    </a:cxn>
                    <a:cxn ang="0">
                      <a:pos x="0" y="165"/>
                    </a:cxn>
                    <a:cxn ang="0">
                      <a:pos x="11" y="165"/>
                    </a:cxn>
                    <a:cxn ang="0">
                      <a:pos x="13" y="134"/>
                    </a:cxn>
                    <a:cxn ang="0">
                      <a:pos x="18" y="87"/>
                    </a:cxn>
                    <a:cxn ang="0">
                      <a:pos x="20" y="81"/>
                    </a:cxn>
                    <a:cxn ang="0">
                      <a:pos x="26" y="77"/>
                    </a:cxn>
                    <a:cxn ang="0">
                      <a:pos x="89" y="77"/>
                    </a:cxn>
                    <a:cxn ang="0">
                      <a:pos x="95" y="81"/>
                    </a:cxn>
                    <a:cxn ang="0">
                      <a:pos x="96" y="83"/>
                    </a:cxn>
                    <a:cxn ang="0">
                      <a:pos x="91" y="83"/>
                    </a:cxn>
                    <a:cxn ang="0">
                      <a:pos x="80" y="91"/>
                    </a:cxn>
                    <a:cxn ang="0">
                      <a:pos x="68" y="154"/>
                    </a:cxn>
                  </a:cxnLst>
                  <a:rect l="0" t="0" r="r" b="b"/>
                  <a:pathLst>
                    <a:path w="173" h="167">
                      <a:moveTo>
                        <a:pt x="79" y="167"/>
                      </a:moveTo>
                      <a:cubicBezTo>
                        <a:pt x="84" y="167"/>
                        <a:pt x="89" y="163"/>
                        <a:pt x="90" y="158"/>
                      </a:cubicBezTo>
                      <a:cubicBezTo>
                        <a:pt x="99" y="107"/>
                        <a:pt x="99" y="107"/>
                        <a:pt x="99" y="107"/>
                      </a:cubicBezTo>
                      <a:cubicBezTo>
                        <a:pt x="100" y="115"/>
                        <a:pt x="101" y="124"/>
                        <a:pt x="101" y="134"/>
                      </a:cubicBezTo>
                      <a:cubicBezTo>
                        <a:pt x="102" y="147"/>
                        <a:pt x="103" y="159"/>
                        <a:pt x="104" y="165"/>
                      </a:cubicBezTo>
                      <a:cubicBezTo>
                        <a:pt x="115" y="165"/>
                        <a:pt x="115" y="165"/>
                        <a:pt x="115" y="165"/>
                      </a:cubicBezTo>
                      <a:cubicBezTo>
                        <a:pt x="114" y="155"/>
                        <a:pt x="112" y="126"/>
                        <a:pt x="110" y="104"/>
                      </a:cubicBezTo>
                      <a:cubicBezTo>
                        <a:pt x="149" y="104"/>
                        <a:pt x="149" y="104"/>
                        <a:pt x="149" y="104"/>
                      </a:cubicBezTo>
                      <a:cubicBezTo>
                        <a:pt x="153" y="104"/>
                        <a:pt x="156" y="102"/>
                        <a:pt x="158" y="100"/>
                      </a:cubicBezTo>
                      <a:cubicBezTo>
                        <a:pt x="163" y="96"/>
                        <a:pt x="167" y="90"/>
                        <a:pt x="169" y="82"/>
                      </a:cubicBezTo>
                      <a:cubicBezTo>
                        <a:pt x="173" y="63"/>
                        <a:pt x="173" y="43"/>
                        <a:pt x="169" y="23"/>
                      </a:cubicBezTo>
                      <a:cubicBezTo>
                        <a:pt x="166" y="8"/>
                        <a:pt x="152" y="0"/>
                        <a:pt x="142" y="4"/>
                      </a:cubicBezTo>
                      <a:cubicBezTo>
                        <a:pt x="135" y="8"/>
                        <a:pt x="130" y="16"/>
                        <a:pt x="130" y="25"/>
                      </a:cubicBezTo>
                      <a:cubicBezTo>
                        <a:pt x="130" y="25"/>
                        <a:pt x="131" y="24"/>
                        <a:pt x="131" y="24"/>
                      </a:cubicBezTo>
                      <a:cubicBezTo>
                        <a:pt x="138" y="20"/>
                        <a:pt x="142" y="17"/>
                        <a:pt x="142" y="16"/>
                      </a:cubicBezTo>
                      <a:cubicBezTo>
                        <a:pt x="142" y="16"/>
                        <a:pt x="142" y="16"/>
                        <a:pt x="142" y="16"/>
                      </a:cubicBezTo>
                      <a:cubicBezTo>
                        <a:pt x="142" y="16"/>
                        <a:pt x="142" y="16"/>
                        <a:pt x="142" y="16"/>
                      </a:cubicBezTo>
                      <a:cubicBezTo>
                        <a:pt x="142" y="16"/>
                        <a:pt x="142" y="16"/>
                        <a:pt x="142" y="16"/>
                      </a:cubicBezTo>
                      <a:cubicBezTo>
                        <a:pt x="145" y="12"/>
                        <a:pt x="150" y="11"/>
                        <a:pt x="153" y="14"/>
                      </a:cubicBezTo>
                      <a:cubicBezTo>
                        <a:pt x="157" y="16"/>
                        <a:pt x="158" y="21"/>
                        <a:pt x="155" y="25"/>
                      </a:cubicBezTo>
                      <a:cubicBezTo>
                        <a:pt x="155" y="26"/>
                        <a:pt x="151" y="31"/>
                        <a:pt x="141" y="37"/>
                      </a:cubicBezTo>
                      <a:cubicBezTo>
                        <a:pt x="138" y="38"/>
                        <a:pt x="135" y="40"/>
                        <a:pt x="132" y="41"/>
                      </a:cubicBezTo>
                      <a:cubicBezTo>
                        <a:pt x="133" y="52"/>
                        <a:pt x="133" y="63"/>
                        <a:pt x="130" y="74"/>
                      </a:cubicBezTo>
                      <a:cubicBezTo>
                        <a:pt x="130" y="77"/>
                        <a:pt x="130" y="80"/>
                        <a:pt x="130" y="83"/>
                      </a:cubicBezTo>
                      <a:cubicBezTo>
                        <a:pt x="107" y="83"/>
                        <a:pt x="107" y="83"/>
                        <a:pt x="107" y="83"/>
                      </a:cubicBezTo>
                      <a:cubicBezTo>
                        <a:pt x="107" y="81"/>
                        <a:pt x="106" y="79"/>
                        <a:pt x="105" y="77"/>
                      </a:cubicBezTo>
                      <a:cubicBezTo>
                        <a:pt x="109" y="77"/>
                        <a:pt x="109" y="77"/>
                        <a:pt x="109" y="77"/>
                      </a:cubicBezTo>
                      <a:cubicBezTo>
                        <a:pt x="111" y="77"/>
                        <a:pt x="112" y="76"/>
                        <a:pt x="112" y="74"/>
                      </a:cubicBezTo>
                      <a:cubicBezTo>
                        <a:pt x="112" y="65"/>
                        <a:pt x="112" y="65"/>
                        <a:pt x="112" y="65"/>
                      </a:cubicBezTo>
                      <a:cubicBezTo>
                        <a:pt x="112" y="63"/>
                        <a:pt x="111" y="61"/>
                        <a:pt x="109" y="61"/>
                      </a:cubicBezTo>
                      <a:cubicBezTo>
                        <a:pt x="6" y="61"/>
                        <a:pt x="6" y="61"/>
                        <a:pt x="6" y="61"/>
                      </a:cubicBezTo>
                      <a:cubicBezTo>
                        <a:pt x="4" y="61"/>
                        <a:pt x="3" y="63"/>
                        <a:pt x="3" y="65"/>
                      </a:cubicBezTo>
                      <a:cubicBezTo>
                        <a:pt x="3" y="74"/>
                        <a:pt x="3" y="74"/>
                        <a:pt x="3" y="74"/>
                      </a:cubicBezTo>
                      <a:cubicBezTo>
                        <a:pt x="3" y="76"/>
                        <a:pt x="4" y="77"/>
                        <a:pt x="6" y="77"/>
                      </a:cubicBezTo>
                      <a:cubicBezTo>
                        <a:pt x="9" y="77"/>
                        <a:pt x="9" y="77"/>
                        <a:pt x="9" y="77"/>
                      </a:cubicBezTo>
                      <a:cubicBezTo>
                        <a:pt x="8" y="80"/>
                        <a:pt x="7" y="83"/>
                        <a:pt x="7" y="86"/>
                      </a:cubicBezTo>
                      <a:cubicBezTo>
                        <a:pt x="5" y="104"/>
                        <a:pt x="1" y="152"/>
                        <a:pt x="0" y="165"/>
                      </a:cubicBezTo>
                      <a:cubicBezTo>
                        <a:pt x="11" y="165"/>
                        <a:pt x="11" y="165"/>
                        <a:pt x="11" y="165"/>
                      </a:cubicBezTo>
                      <a:cubicBezTo>
                        <a:pt x="11" y="159"/>
                        <a:pt x="12" y="147"/>
                        <a:pt x="13" y="134"/>
                      </a:cubicBezTo>
                      <a:cubicBezTo>
                        <a:pt x="15" y="115"/>
                        <a:pt x="17" y="97"/>
                        <a:pt x="18" y="87"/>
                      </a:cubicBezTo>
                      <a:cubicBezTo>
                        <a:pt x="18" y="84"/>
                        <a:pt x="19" y="83"/>
                        <a:pt x="20" y="81"/>
                      </a:cubicBezTo>
                      <a:cubicBezTo>
                        <a:pt x="21" y="80"/>
                        <a:pt x="23" y="78"/>
                        <a:pt x="26" y="77"/>
                      </a:cubicBezTo>
                      <a:cubicBezTo>
                        <a:pt x="89" y="77"/>
                        <a:pt x="89" y="77"/>
                        <a:pt x="89" y="77"/>
                      </a:cubicBezTo>
                      <a:cubicBezTo>
                        <a:pt x="91" y="78"/>
                        <a:pt x="94" y="80"/>
                        <a:pt x="95" y="81"/>
                      </a:cubicBezTo>
                      <a:cubicBezTo>
                        <a:pt x="95" y="82"/>
                        <a:pt x="95" y="82"/>
                        <a:pt x="96" y="83"/>
                      </a:cubicBezTo>
                      <a:cubicBezTo>
                        <a:pt x="91" y="83"/>
                        <a:pt x="91" y="83"/>
                        <a:pt x="91" y="83"/>
                      </a:cubicBezTo>
                      <a:cubicBezTo>
                        <a:pt x="85" y="83"/>
                        <a:pt x="81" y="86"/>
                        <a:pt x="80" y="91"/>
                      </a:cubicBezTo>
                      <a:cubicBezTo>
                        <a:pt x="68" y="154"/>
                        <a:pt x="68" y="154"/>
                        <a:pt x="68" y="154"/>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2" name="Freeform 37"/>
                <p:cNvSpPr>
                  <a:spLocks/>
                </p:cNvSpPr>
                <p:nvPr/>
              </p:nvSpPr>
              <p:spPr bwMode="auto">
                <a:xfrm>
                  <a:off x="-668338" y="2378076"/>
                  <a:ext cx="304800" cy="258763"/>
                </a:xfrm>
                <a:custGeom>
                  <a:avLst/>
                  <a:gdLst/>
                  <a:ahLst/>
                  <a:cxnLst>
                    <a:cxn ang="0">
                      <a:pos x="17" y="69"/>
                    </a:cxn>
                    <a:cxn ang="0">
                      <a:pos x="79" y="69"/>
                    </a:cxn>
                    <a:cxn ang="0">
                      <a:pos x="81" y="67"/>
                    </a:cxn>
                    <a:cxn ang="0">
                      <a:pos x="81" y="63"/>
                    </a:cxn>
                    <a:cxn ang="0">
                      <a:pos x="79" y="61"/>
                    </a:cxn>
                    <a:cxn ang="0">
                      <a:pos x="28" y="61"/>
                    </a:cxn>
                    <a:cxn ang="0">
                      <a:pos x="28" y="61"/>
                    </a:cxn>
                    <a:cxn ang="0">
                      <a:pos x="8" y="2"/>
                    </a:cxn>
                    <a:cxn ang="0">
                      <a:pos x="5" y="0"/>
                    </a:cxn>
                    <a:cxn ang="0">
                      <a:pos x="1" y="1"/>
                    </a:cxn>
                    <a:cxn ang="0">
                      <a:pos x="0" y="4"/>
                    </a:cxn>
                    <a:cxn ang="0">
                      <a:pos x="19" y="61"/>
                    </a:cxn>
                    <a:cxn ang="0">
                      <a:pos x="17" y="61"/>
                    </a:cxn>
                  </a:cxnLst>
                  <a:rect l="0" t="0" r="r" b="b"/>
                  <a:pathLst>
                    <a:path w="81" h="69">
                      <a:moveTo>
                        <a:pt x="17" y="69"/>
                      </a:moveTo>
                      <a:cubicBezTo>
                        <a:pt x="79" y="69"/>
                        <a:pt x="79" y="69"/>
                        <a:pt x="79" y="69"/>
                      </a:cubicBezTo>
                      <a:cubicBezTo>
                        <a:pt x="80" y="69"/>
                        <a:pt x="81" y="68"/>
                        <a:pt x="81" y="67"/>
                      </a:cubicBezTo>
                      <a:cubicBezTo>
                        <a:pt x="81" y="63"/>
                        <a:pt x="81" y="63"/>
                        <a:pt x="81" y="63"/>
                      </a:cubicBezTo>
                      <a:cubicBezTo>
                        <a:pt x="81" y="62"/>
                        <a:pt x="80" y="61"/>
                        <a:pt x="79" y="61"/>
                      </a:cubicBezTo>
                      <a:cubicBezTo>
                        <a:pt x="28" y="61"/>
                        <a:pt x="28" y="61"/>
                        <a:pt x="28" y="61"/>
                      </a:cubicBezTo>
                      <a:cubicBezTo>
                        <a:pt x="28" y="61"/>
                        <a:pt x="28" y="61"/>
                        <a:pt x="28" y="61"/>
                      </a:cubicBezTo>
                      <a:cubicBezTo>
                        <a:pt x="8" y="2"/>
                        <a:pt x="8" y="2"/>
                        <a:pt x="8" y="2"/>
                      </a:cubicBezTo>
                      <a:cubicBezTo>
                        <a:pt x="7" y="1"/>
                        <a:pt x="6" y="0"/>
                        <a:pt x="5" y="0"/>
                      </a:cubicBezTo>
                      <a:cubicBezTo>
                        <a:pt x="1" y="1"/>
                        <a:pt x="1" y="1"/>
                        <a:pt x="1" y="1"/>
                      </a:cubicBezTo>
                      <a:cubicBezTo>
                        <a:pt x="0" y="2"/>
                        <a:pt x="0" y="3"/>
                        <a:pt x="0" y="4"/>
                      </a:cubicBezTo>
                      <a:cubicBezTo>
                        <a:pt x="19" y="61"/>
                        <a:pt x="19" y="61"/>
                        <a:pt x="19" y="61"/>
                      </a:cubicBezTo>
                      <a:cubicBezTo>
                        <a:pt x="17" y="61"/>
                        <a:pt x="17" y="61"/>
                        <a:pt x="17" y="61"/>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3" name="Freeform 38"/>
                <p:cNvSpPr>
                  <a:spLocks/>
                </p:cNvSpPr>
                <p:nvPr/>
              </p:nvSpPr>
              <p:spPr bwMode="auto">
                <a:xfrm>
                  <a:off x="-327025" y="2239963"/>
                  <a:ext cx="184150" cy="184150"/>
                </a:xfrm>
                <a:custGeom>
                  <a:avLst/>
                  <a:gdLst/>
                  <a:ahLst/>
                  <a:cxnLst>
                    <a:cxn ang="0">
                      <a:pos x="29" y="46"/>
                    </a:cxn>
                    <a:cxn ang="0">
                      <a:pos x="46" y="19"/>
                    </a:cxn>
                    <a:cxn ang="0">
                      <a:pos x="19" y="3"/>
                    </a:cxn>
                    <a:cxn ang="0">
                      <a:pos x="3" y="29"/>
                    </a:cxn>
                    <a:cxn ang="0">
                      <a:pos x="29" y="46"/>
                    </a:cxn>
                  </a:cxnLst>
                  <a:rect l="0" t="0" r="r" b="b"/>
                  <a:pathLst>
                    <a:path w="49" h="49">
                      <a:moveTo>
                        <a:pt x="29" y="46"/>
                      </a:moveTo>
                      <a:cubicBezTo>
                        <a:pt x="41" y="43"/>
                        <a:pt x="49" y="31"/>
                        <a:pt x="46" y="19"/>
                      </a:cubicBezTo>
                      <a:cubicBezTo>
                        <a:pt x="43" y="7"/>
                        <a:pt x="31" y="0"/>
                        <a:pt x="19" y="3"/>
                      </a:cubicBezTo>
                      <a:cubicBezTo>
                        <a:pt x="7" y="5"/>
                        <a:pt x="0" y="18"/>
                        <a:pt x="3" y="29"/>
                      </a:cubicBezTo>
                      <a:cubicBezTo>
                        <a:pt x="5" y="41"/>
                        <a:pt x="17" y="49"/>
                        <a:pt x="29" y="46"/>
                      </a:cubicBez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4" name="Freeform 39"/>
                <p:cNvSpPr>
                  <a:spLocks/>
                </p:cNvSpPr>
                <p:nvPr/>
              </p:nvSpPr>
              <p:spPr bwMode="auto">
                <a:xfrm>
                  <a:off x="-468313" y="2513013"/>
                  <a:ext cx="209550" cy="71438"/>
                </a:xfrm>
                <a:custGeom>
                  <a:avLst/>
                  <a:gdLst/>
                  <a:ahLst/>
                  <a:cxnLst>
                    <a:cxn ang="0">
                      <a:pos x="56" y="0"/>
                    </a:cxn>
                    <a:cxn ang="0">
                      <a:pos x="54" y="1"/>
                    </a:cxn>
                    <a:cxn ang="0">
                      <a:pos x="19" y="8"/>
                    </a:cxn>
                    <a:cxn ang="0">
                      <a:pos x="7" y="7"/>
                    </a:cxn>
                    <a:cxn ang="0">
                      <a:pos x="6" y="7"/>
                    </a:cxn>
                    <a:cxn ang="0">
                      <a:pos x="0" y="12"/>
                    </a:cxn>
                    <a:cxn ang="0">
                      <a:pos x="6" y="19"/>
                    </a:cxn>
                    <a:cxn ang="0">
                      <a:pos x="19" y="19"/>
                    </a:cxn>
                    <a:cxn ang="0">
                      <a:pos x="19" y="19"/>
                    </a:cxn>
                    <a:cxn ang="0">
                      <a:pos x="56" y="13"/>
                    </a:cxn>
                  </a:cxnLst>
                  <a:rect l="0" t="0" r="r" b="b"/>
                  <a:pathLst>
                    <a:path w="56" h="19">
                      <a:moveTo>
                        <a:pt x="56" y="0"/>
                      </a:moveTo>
                      <a:cubicBezTo>
                        <a:pt x="55" y="0"/>
                        <a:pt x="54" y="1"/>
                        <a:pt x="54" y="1"/>
                      </a:cubicBezTo>
                      <a:cubicBezTo>
                        <a:pt x="44" y="5"/>
                        <a:pt x="32" y="8"/>
                        <a:pt x="19" y="8"/>
                      </a:cubicBezTo>
                      <a:cubicBezTo>
                        <a:pt x="15" y="8"/>
                        <a:pt x="11" y="7"/>
                        <a:pt x="7" y="7"/>
                      </a:cubicBezTo>
                      <a:cubicBezTo>
                        <a:pt x="7" y="7"/>
                        <a:pt x="7" y="7"/>
                        <a:pt x="6" y="7"/>
                      </a:cubicBezTo>
                      <a:cubicBezTo>
                        <a:pt x="3" y="7"/>
                        <a:pt x="1" y="10"/>
                        <a:pt x="0" y="12"/>
                      </a:cubicBezTo>
                      <a:cubicBezTo>
                        <a:pt x="0" y="16"/>
                        <a:pt x="3" y="19"/>
                        <a:pt x="6" y="19"/>
                      </a:cubicBezTo>
                      <a:cubicBezTo>
                        <a:pt x="10" y="19"/>
                        <a:pt x="14" y="19"/>
                        <a:pt x="19" y="19"/>
                      </a:cubicBezTo>
                      <a:cubicBezTo>
                        <a:pt x="19" y="19"/>
                        <a:pt x="19" y="19"/>
                        <a:pt x="19" y="19"/>
                      </a:cubicBezTo>
                      <a:cubicBezTo>
                        <a:pt x="35" y="19"/>
                        <a:pt x="47" y="16"/>
                        <a:pt x="56" y="13"/>
                      </a:cubicBezTo>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15" name="Freeform 40"/>
                <p:cNvSpPr>
                  <a:spLocks/>
                </p:cNvSpPr>
                <p:nvPr/>
              </p:nvSpPr>
              <p:spPr bwMode="auto">
                <a:xfrm>
                  <a:off x="-280988" y="2828926"/>
                  <a:ext cx="273050" cy="201613"/>
                </a:xfrm>
                <a:custGeom>
                  <a:avLst/>
                  <a:gdLst/>
                  <a:ahLst/>
                  <a:cxnLst>
                    <a:cxn ang="0">
                      <a:pos x="0" y="127"/>
                    </a:cxn>
                    <a:cxn ang="0">
                      <a:pos x="172" y="127"/>
                    </a:cxn>
                    <a:cxn ang="0">
                      <a:pos x="149" y="0"/>
                    </a:cxn>
                    <a:cxn ang="0">
                      <a:pos x="21" y="0"/>
                    </a:cxn>
                    <a:cxn ang="0">
                      <a:pos x="0" y="127"/>
                    </a:cxn>
                    <a:cxn ang="0">
                      <a:pos x="0" y="127"/>
                    </a:cxn>
                  </a:cxnLst>
                  <a:rect l="0" t="0" r="r" b="b"/>
                  <a:pathLst>
                    <a:path w="172" h="127">
                      <a:moveTo>
                        <a:pt x="0" y="127"/>
                      </a:moveTo>
                      <a:lnTo>
                        <a:pt x="172" y="127"/>
                      </a:lnTo>
                      <a:lnTo>
                        <a:pt x="149" y="0"/>
                      </a:lnTo>
                      <a:lnTo>
                        <a:pt x="21" y="0"/>
                      </a:lnTo>
                      <a:lnTo>
                        <a:pt x="0" y="127"/>
                      </a:lnTo>
                      <a:lnTo>
                        <a:pt x="0" y="127"/>
                      </a:lnTo>
                      <a:close/>
                    </a:path>
                  </a:pathLst>
                </a:custGeom>
                <a:noFill/>
                <a:ln w="12700"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grpSp>
        </p:grpSp>
        <p:sp>
          <p:nvSpPr>
            <p:cNvPr id="16" name="Content Placeholder 18442"/>
            <p:cNvSpPr txBox="1">
              <a:spLocks/>
            </p:cNvSpPr>
            <p:nvPr/>
          </p:nvSpPr>
          <p:spPr>
            <a:xfrm>
              <a:off x="2353985" y="1357507"/>
              <a:ext cx="4019265" cy="1290097"/>
            </a:xfrm>
            <a:prstGeom prst="rect">
              <a:avLst/>
            </a:prstGeom>
          </p:spPr>
          <p:txBody>
            <a:bodyPr wrap="square" lIns="0" tIns="0" rIns="0" bIns="0">
              <a:spAutoFit/>
            </a:bodyPr>
            <a:lstStyle>
              <a:lvl1pPr marL="194813" indent="-194813" algn="l" defTabSz="779202" rtl="0" eaLnBrk="1" latinLnBrk="0" hangingPunct="1">
                <a:spcBef>
                  <a:spcPts val="0"/>
                </a:spcBef>
                <a:spcAft>
                  <a:spcPts val="511"/>
                </a:spcAft>
                <a:buClr>
                  <a:schemeClr val="accent3"/>
                </a:buClr>
                <a:buFont typeface="Wingdings" pitchFamily="2" charset="2"/>
                <a:buChar char="§"/>
                <a:defRPr sz="1400" b="0" kern="1200">
                  <a:solidFill>
                    <a:schemeClr val="tx1"/>
                  </a:solidFill>
                  <a:latin typeface="+mn-lt"/>
                  <a:ea typeface="+mn-ea"/>
                  <a:cs typeface="+mn-cs"/>
                </a:defRPr>
              </a:lvl1pPr>
              <a:lvl2pPr marL="389626" indent="-194813" algn="l" defTabSz="779202" rtl="0" eaLnBrk="1" latinLnBrk="0" hangingPunct="1">
                <a:spcBef>
                  <a:spcPts val="0"/>
                </a:spcBef>
                <a:spcAft>
                  <a:spcPts val="511"/>
                </a:spcAft>
                <a:buClr>
                  <a:schemeClr val="accent3"/>
                </a:buClr>
                <a:buFont typeface="Arial" pitchFamily="34" charset="0"/>
                <a:buChar char="•"/>
                <a:defRPr sz="1200" b="0" kern="1200">
                  <a:solidFill>
                    <a:schemeClr val="tx1"/>
                  </a:solidFill>
                  <a:latin typeface="+mn-lt"/>
                  <a:ea typeface="+mn-ea"/>
                  <a:cs typeface="+mn-cs"/>
                </a:defRPr>
              </a:lvl2pPr>
              <a:lvl3pPr marL="584439" indent="-194813" algn="l" defTabSz="779202" rtl="0" eaLnBrk="1" latinLnBrk="0" hangingPunct="1">
                <a:spcBef>
                  <a:spcPts val="0"/>
                </a:spcBef>
                <a:spcAft>
                  <a:spcPts val="511"/>
                </a:spcAft>
                <a:buClr>
                  <a:schemeClr val="accent3"/>
                </a:buClr>
                <a:buFont typeface="Arial" pitchFamily="34" charset="0"/>
                <a:buChar char="–"/>
                <a:defRPr sz="1100" kern="1200">
                  <a:solidFill>
                    <a:schemeClr val="tx1"/>
                  </a:solidFill>
                  <a:latin typeface="+mn-lt"/>
                  <a:ea typeface="+mn-ea"/>
                  <a:cs typeface="+mn-cs"/>
                </a:defRPr>
              </a:lvl3pPr>
              <a:lvl4pPr marL="779252" marR="0" indent="-194813" algn="l" defTabSz="779202" rtl="0" eaLnBrk="1" fontAlgn="auto" latinLnBrk="0" hangingPunct="1">
                <a:lnSpc>
                  <a:spcPct val="100000"/>
                </a:lnSpc>
                <a:spcBef>
                  <a:spcPts val="0"/>
                </a:spcBef>
                <a:spcAft>
                  <a:spcPts val="0"/>
                </a:spcAft>
                <a:buClr>
                  <a:schemeClr val="accent3"/>
                </a:buClr>
                <a:buSzTx/>
                <a:buFont typeface="Courier New" pitchFamily="49" charset="0"/>
                <a:buChar char="o"/>
                <a:tabLst/>
                <a:defRPr sz="1000" kern="1200">
                  <a:solidFill>
                    <a:schemeClr val="tx1"/>
                  </a:solidFill>
                  <a:latin typeface="+mn-lt"/>
                  <a:ea typeface="+mn-ea"/>
                  <a:cs typeface="+mn-cs"/>
                </a:defRPr>
              </a:lvl4pPr>
              <a:lvl5pPr marL="1371722" indent="-165040" algn="l" defTabSz="779202" rtl="0" eaLnBrk="1" latinLnBrk="0" hangingPunct="1">
                <a:spcBef>
                  <a:spcPts val="0"/>
                </a:spcBef>
                <a:buClr>
                  <a:srgbClr val="B1B1B1"/>
                </a:buClr>
                <a:buFont typeface="Arial" pitchFamily="34" charset="0"/>
                <a:buChar char="–"/>
                <a:defRPr sz="1400" kern="1200">
                  <a:solidFill>
                    <a:srgbClr val="494949"/>
                  </a:solidFill>
                  <a:latin typeface="+mn-lt"/>
                  <a:ea typeface="+mn-ea"/>
                  <a:cs typeface="+mn-cs"/>
                </a:defRPr>
              </a:lvl5pPr>
              <a:lvl6pPr marL="2142807"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408"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009"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610"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spcAft>
                  <a:spcPts val="300"/>
                </a:spcAft>
                <a:buNone/>
              </a:pPr>
              <a:r>
                <a:rPr lang="en-US" sz="1300" b="1" dirty="0">
                  <a:solidFill>
                    <a:schemeClr val="accent3"/>
                  </a:solidFill>
                </a:rPr>
                <a:t>Purpose</a:t>
              </a:r>
            </a:p>
            <a:p>
              <a:pPr lvl="0"/>
              <a:r>
                <a:rPr lang="en-GB" sz="1200" dirty="0"/>
                <a:t>The </a:t>
              </a:r>
              <a:r>
                <a:rPr lang="en-GB" sz="1200" b="1" dirty="0"/>
                <a:t>EM Handbook </a:t>
              </a:r>
              <a:r>
                <a:rPr lang="en-GB" sz="1200" dirty="0"/>
                <a:t>defines the Capgemini way of managing projects.</a:t>
              </a:r>
            </a:p>
            <a:p>
              <a:r>
                <a:rPr lang="en-GB" sz="1200" dirty="0"/>
                <a:t>Provides guidance by stream in terms of what an EM needs to be doing in their day to day life</a:t>
              </a:r>
              <a:endParaRPr lang="en-US" sz="1200" dirty="0"/>
            </a:p>
            <a:p>
              <a:pPr lvl="0"/>
              <a:endParaRPr lang="en-US" sz="1200" dirty="0"/>
            </a:p>
          </p:txBody>
        </p:sp>
        <p:sp>
          <p:nvSpPr>
            <p:cNvPr id="17" name="Rounded Rectangle 16"/>
            <p:cNvSpPr/>
            <p:nvPr/>
          </p:nvSpPr>
          <p:spPr bwMode="auto">
            <a:xfrm>
              <a:off x="1566069" y="2849086"/>
              <a:ext cx="5037411" cy="2827179"/>
            </a:xfrm>
            <a:prstGeom prst="roundRect">
              <a:avLst>
                <a:gd name="adj" fmla="val 6889"/>
              </a:avLst>
            </a:prstGeom>
            <a:solidFill>
              <a:schemeClr val="bg1">
                <a:alpha val="63000"/>
              </a:schemeClr>
            </a:solidFill>
            <a:ln w="6350" cap="flat" cmpd="sng" algn="ctr">
              <a:solidFill>
                <a:schemeClr val="accent6">
                  <a:lumMod val="75000"/>
                </a:schemeClr>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cs typeface="Arial" charset="0"/>
              </a:endParaRPr>
            </a:p>
          </p:txBody>
        </p:sp>
        <p:sp>
          <p:nvSpPr>
            <p:cNvPr id="18" name="Content Placeholder 18442"/>
            <p:cNvSpPr txBox="1">
              <a:spLocks/>
            </p:cNvSpPr>
            <p:nvPr/>
          </p:nvSpPr>
          <p:spPr>
            <a:xfrm>
              <a:off x="2263952" y="3146569"/>
              <a:ext cx="4061146" cy="2317957"/>
            </a:xfrm>
            <a:prstGeom prst="rect">
              <a:avLst/>
            </a:prstGeom>
          </p:spPr>
          <p:txBody>
            <a:bodyPr wrap="square" lIns="0" tIns="0" rIns="0" bIns="0">
              <a:spAutoFit/>
            </a:bodyPr>
            <a:lstStyle>
              <a:lvl1pPr marL="194813" indent="-194813" algn="l" defTabSz="779202" rtl="0" eaLnBrk="1" latinLnBrk="0" hangingPunct="1">
                <a:spcBef>
                  <a:spcPts val="0"/>
                </a:spcBef>
                <a:spcAft>
                  <a:spcPts val="511"/>
                </a:spcAft>
                <a:buClr>
                  <a:schemeClr val="accent3"/>
                </a:buClr>
                <a:buFont typeface="Wingdings" pitchFamily="2" charset="2"/>
                <a:buChar char="§"/>
                <a:defRPr sz="1400" b="0" kern="1200">
                  <a:solidFill>
                    <a:schemeClr val="tx1"/>
                  </a:solidFill>
                  <a:latin typeface="+mn-lt"/>
                  <a:ea typeface="+mn-ea"/>
                  <a:cs typeface="+mn-cs"/>
                </a:defRPr>
              </a:lvl1pPr>
              <a:lvl2pPr marL="389626" indent="-194813" algn="l" defTabSz="779202" rtl="0" eaLnBrk="1" latinLnBrk="0" hangingPunct="1">
                <a:spcBef>
                  <a:spcPts val="0"/>
                </a:spcBef>
                <a:spcAft>
                  <a:spcPts val="511"/>
                </a:spcAft>
                <a:buClr>
                  <a:schemeClr val="accent3"/>
                </a:buClr>
                <a:buFont typeface="Arial" pitchFamily="34" charset="0"/>
                <a:buChar char="•"/>
                <a:defRPr sz="1200" b="0" kern="1200">
                  <a:solidFill>
                    <a:schemeClr val="tx1"/>
                  </a:solidFill>
                  <a:latin typeface="+mn-lt"/>
                  <a:ea typeface="+mn-ea"/>
                  <a:cs typeface="+mn-cs"/>
                </a:defRPr>
              </a:lvl2pPr>
              <a:lvl3pPr marL="584439" indent="-194813" algn="l" defTabSz="779202" rtl="0" eaLnBrk="1" latinLnBrk="0" hangingPunct="1">
                <a:spcBef>
                  <a:spcPts val="0"/>
                </a:spcBef>
                <a:spcAft>
                  <a:spcPts val="511"/>
                </a:spcAft>
                <a:buClr>
                  <a:schemeClr val="accent3"/>
                </a:buClr>
                <a:buFont typeface="Arial" pitchFamily="34" charset="0"/>
                <a:buChar char="–"/>
                <a:defRPr sz="1100" kern="1200">
                  <a:solidFill>
                    <a:schemeClr val="tx1"/>
                  </a:solidFill>
                  <a:latin typeface="+mn-lt"/>
                  <a:ea typeface="+mn-ea"/>
                  <a:cs typeface="+mn-cs"/>
                </a:defRPr>
              </a:lvl3pPr>
              <a:lvl4pPr marL="779252" marR="0" indent="-194813" algn="l" defTabSz="779202" rtl="0" eaLnBrk="1" fontAlgn="auto" latinLnBrk="0" hangingPunct="1">
                <a:lnSpc>
                  <a:spcPct val="100000"/>
                </a:lnSpc>
                <a:spcBef>
                  <a:spcPts val="0"/>
                </a:spcBef>
                <a:spcAft>
                  <a:spcPts val="0"/>
                </a:spcAft>
                <a:buClr>
                  <a:schemeClr val="accent3"/>
                </a:buClr>
                <a:buSzTx/>
                <a:buFont typeface="Courier New" pitchFamily="49" charset="0"/>
                <a:buChar char="o"/>
                <a:tabLst/>
                <a:defRPr sz="1000" kern="1200">
                  <a:solidFill>
                    <a:schemeClr val="tx1"/>
                  </a:solidFill>
                  <a:latin typeface="+mn-lt"/>
                  <a:ea typeface="+mn-ea"/>
                  <a:cs typeface="+mn-cs"/>
                </a:defRPr>
              </a:lvl4pPr>
              <a:lvl5pPr marL="1371722" indent="-165040" algn="l" defTabSz="779202" rtl="0" eaLnBrk="1" latinLnBrk="0" hangingPunct="1">
                <a:spcBef>
                  <a:spcPts val="0"/>
                </a:spcBef>
                <a:buClr>
                  <a:srgbClr val="B1B1B1"/>
                </a:buClr>
                <a:buFont typeface="Arial" pitchFamily="34" charset="0"/>
                <a:buChar char="–"/>
                <a:defRPr sz="1400" kern="1200">
                  <a:solidFill>
                    <a:srgbClr val="494949"/>
                  </a:solidFill>
                  <a:latin typeface="+mn-lt"/>
                  <a:ea typeface="+mn-ea"/>
                  <a:cs typeface="+mn-cs"/>
                </a:defRPr>
              </a:lvl5pPr>
              <a:lvl6pPr marL="2142807"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32408"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22009"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11610" indent="-194801" algn="l" defTabSz="779202" rtl="0" eaLnBrk="1" latinLnBrk="0" hangingPunct="1">
                <a:spcBef>
                  <a:spcPct val="20000"/>
                </a:spcBef>
                <a:buFont typeface="Arial" pitchFamily="34" charset="0"/>
                <a:buChar char="•"/>
                <a:defRPr sz="1700" kern="1200">
                  <a:solidFill>
                    <a:schemeClr val="tx1"/>
                  </a:solidFill>
                  <a:latin typeface="+mn-lt"/>
                  <a:ea typeface="+mn-ea"/>
                  <a:cs typeface="+mn-cs"/>
                </a:defRPr>
              </a:lvl9pPr>
            </a:lstStyle>
            <a:p>
              <a:pPr marL="0" indent="0">
                <a:spcAft>
                  <a:spcPts val="300"/>
                </a:spcAft>
                <a:buNone/>
              </a:pPr>
              <a:r>
                <a:rPr lang="en-US" sz="1300" b="1" dirty="0">
                  <a:solidFill>
                    <a:schemeClr val="accent6">
                      <a:lumMod val="75000"/>
                    </a:schemeClr>
                  </a:solidFill>
                </a:rPr>
                <a:t>Key Content</a:t>
              </a:r>
            </a:p>
            <a:p>
              <a:pPr lvl="0"/>
              <a:r>
                <a:rPr lang="en-GB" sz="1200" dirty="0"/>
                <a:t>Explains step by step, day in the life of an Engagement Manager.</a:t>
              </a:r>
              <a:endParaRPr lang="en-US" sz="1200" dirty="0"/>
            </a:p>
            <a:p>
              <a:pPr lvl="0"/>
              <a:r>
                <a:rPr lang="en-GB" sz="1200" dirty="0"/>
                <a:t>Aligns to all Group principles and walks a PM through the various activity and events as outlined in UPM in terms of managing a project from start to finish</a:t>
              </a:r>
              <a:endParaRPr lang="en-US" sz="1200" dirty="0"/>
            </a:p>
            <a:p>
              <a:pPr lvl="0"/>
              <a:r>
                <a:rPr lang="en-GB" sz="1200" dirty="0"/>
                <a:t>Be sure to refer to local UPM (FS) to see the standard templates for your region and standard financial tools.</a:t>
              </a:r>
              <a:endParaRPr lang="en-US" sz="1200" dirty="0"/>
            </a:p>
            <a:p>
              <a:pPr lvl="0"/>
              <a:r>
                <a:rPr lang="en-GB" sz="1200" dirty="0"/>
                <a:t>Structured by Stream</a:t>
              </a:r>
              <a:endParaRPr lang="en-US" sz="1200" dirty="0"/>
            </a:p>
          </p:txBody>
        </p:sp>
        <p:grpSp>
          <p:nvGrpSpPr>
            <p:cNvPr id="19" name="Group 18"/>
            <p:cNvGrpSpPr/>
            <p:nvPr/>
          </p:nvGrpSpPr>
          <p:grpSpPr>
            <a:xfrm>
              <a:off x="1066800" y="3146569"/>
              <a:ext cx="1000456" cy="1108066"/>
              <a:chOff x="3974587" y="3385965"/>
              <a:chExt cx="1000456" cy="1000472"/>
            </a:xfrm>
          </p:grpSpPr>
          <p:grpSp>
            <p:nvGrpSpPr>
              <p:cNvPr id="20" name="Group 19"/>
              <p:cNvGrpSpPr/>
              <p:nvPr/>
            </p:nvGrpSpPr>
            <p:grpSpPr>
              <a:xfrm>
                <a:off x="3974587" y="3385965"/>
                <a:ext cx="1000456" cy="1000472"/>
                <a:chOff x="434843" y="2756350"/>
                <a:chExt cx="978394" cy="978408"/>
              </a:xfrm>
            </p:grpSpPr>
            <p:sp>
              <p:nvSpPr>
                <p:cNvPr id="28" name="Oval 27"/>
                <p:cNvSpPr/>
                <p:nvPr/>
              </p:nvSpPr>
              <p:spPr>
                <a:xfrm>
                  <a:off x="434843" y="2756350"/>
                  <a:ext cx="978394" cy="97840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grpSp>
              <p:nvGrpSpPr>
                <p:cNvPr id="29" name="Group 120"/>
                <p:cNvGrpSpPr/>
                <p:nvPr/>
              </p:nvGrpSpPr>
              <p:grpSpPr>
                <a:xfrm>
                  <a:off x="697720" y="3016129"/>
                  <a:ext cx="452640" cy="458850"/>
                  <a:chOff x="-1846263" y="3328988"/>
                  <a:chExt cx="600076" cy="731838"/>
                </a:xfrm>
              </p:grpSpPr>
              <p:sp>
                <p:nvSpPr>
                  <p:cNvPr id="30" name="Freeform 25"/>
                  <p:cNvSpPr>
                    <a:spLocks/>
                  </p:cNvSpPr>
                  <p:nvPr/>
                </p:nvSpPr>
                <p:spPr bwMode="auto">
                  <a:xfrm>
                    <a:off x="-1846263" y="3498851"/>
                    <a:ext cx="173038" cy="561975"/>
                  </a:xfrm>
                  <a:custGeom>
                    <a:avLst/>
                    <a:gdLst/>
                    <a:ahLst/>
                    <a:cxnLst>
                      <a:cxn ang="0">
                        <a:pos x="46" y="149"/>
                      </a:cxn>
                      <a:cxn ang="0">
                        <a:pos x="46" y="75"/>
                      </a:cxn>
                      <a:cxn ang="0">
                        <a:pos x="34" y="63"/>
                      </a:cxn>
                      <a:cxn ang="0">
                        <a:pos x="34" y="6"/>
                      </a:cxn>
                      <a:cxn ang="0">
                        <a:pos x="35" y="0"/>
                      </a:cxn>
                      <a:cxn ang="0">
                        <a:pos x="11" y="0"/>
                      </a:cxn>
                      <a:cxn ang="0">
                        <a:pos x="0" y="12"/>
                      </a:cxn>
                      <a:cxn ang="0">
                        <a:pos x="0" y="52"/>
                      </a:cxn>
                      <a:cxn ang="0">
                        <a:pos x="11" y="63"/>
                      </a:cxn>
                      <a:cxn ang="0">
                        <a:pos x="11" y="150"/>
                      </a:cxn>
                    </a:cxnLst>
                    <a:rect l="0" t="0" r="r" b="b"/>
                    <a:pathLst>
                      <a:path w="46" h="150">
                        <a:moveTo>
                          <a:pt x="46" y="149"/>
                        </a:moveTo>
                        <a:cubicBezTo>
                          <a:pt x="46" y="75"/>
                          <a:pt x="46" y="75"/>
                          <a:pt x="46" y="75"/>
                        </a:cubicBezTo>
                        <a:cubicBezTo>
                          <a:pt x="46" y="75"/>
                          <a:pt x="34" y="75"/>
                          <a:pt x="34" y="63"/>
                        </a:cubicBezTo>
                        <a:cubicBezTo>
                          <a:pt x="34" y="52"/>
                          <a:pt x="34" y="6"/>
                          <a:pt x="34" y="6"/>
                        </a:cubicBezTo>
                        <a:cubicBezTo>
                          <a:pt x="34" y="6"/>
                          <a:pt x="34" y="4"/>
                          <a:pt x="35" y="0"/>
                        </a:cubicBezTo>
                        <a:cubicBezTo>
                          <a:pt x="24" y="0"/>
                          <a:pt x="11" y="0"/>
                          <a:pt x="11" y="0"/>
                        </a:cubicBezTo>
                        <a:cubicBezTo>
                          <a:pt x="11" y="0"/>
                          <a:pt x="0" y="0"/>
                          <a:pt x="0" y="12"/>
                        </a:cubicBezTo>
                        <a:cubicBezTo>
                          <a:pt x="0" y="52"/>
                          <a:pt x="0" y="52"/>
                          <a:pt x="0" y="52"/>
                        </a:cubicBezTo>
                        <a:cubicBezTo>
                          <a:pt x="0" y="63"/>
                          <a:pt x="11" y="63"/>
                          <a:pt x="11" y="63"/>
                        </a:cubicBezTo>
                        <a:cubicBezTo>
                          <a:pt x="11" y="150"/>
                          <a:pt x="11" y="150"/>
                          <a:pt x="11" y="150"/>
                        </a:cubicBezTo>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1" name="Freeform 26"/>
                  <p:cNvSpPr>
                    <a:spLocks/>
                  </p:cNvSpPr>
                  <p:nvPr/>
                </p:nvSpPr>
                <p:spPr bwMode="auto">
                  <a:xfrm>
                    <a:off x="-1782763" y="3328988"/>
                    <a:ext cx="128588" cy="128588"/>
                  </a:xfrm>
                  <a:custGeom>
                    <a:avLst/>
                    <a:gdLst/>
                    <a:ahLst/>
                    <a:cxnLst>
                      <a:cxn ang="0">
                        <a:pos x="17" y="34"/>
                      </a:cxn>
                      <a:cxn ang="0">
                        <a:pos x="25" y="32"/>
                      </a:cxn>
                      <a:cxn ang="0">
                        <a:pos x="26" y="31"/>
                      </a:cxn>
                      <a:cxn ang="0">
                        <a:pos x="34" y="17"/>
                      </a:cxn>
                      <a:cxn ang="0">
                        <a:pos x="17" y="0"/>
                      </a:cxn>
                      <a:cxn ang="0">
                        <a:pos x="0" y="17"/>
                      </a:cxn>
                      <a:cxn ang="0">
                        <a:pos x="17" y="34"/>
                      </a:cxn>
                    </a:cxnLst>
                    <a:rect l="0" t="0" r="r" b="b"/>
                    <a:pathLst>
                      <a:path w="34" h="34">
                        <a:moveTo>
                          <a:pt x="17" y="34"/>
                        </a:moveTo>
                        <a:cubicBezTo>
                          <a:pt x="20" y="34"/>
                          <a:pt x="23" y="33"/>
                          <a:pt x="25" y="32"/>
                        </a:cubicBezTo>
                        <a:cubicBezTo>
                          <a:pt x="26" y="32"/>
                          <a:pt x="26" y="31"/>
                          <a:pt x="26" y="31"/>
                        </a:cubicBezTo>
                        <a:cubicBezTo>
                          <a:pt x="31" y="28"/>
                          <a:pt x="34" y="23"/>
                          <a:pt x="34" y="17"/>
                        </a:cubicBezTo>
                        <a:cubicBezTo>
                          <a:pt x="34" y="7"/>
                          <a:pt x="27" y="0"/>
                          <a:pt x="17" y="0"/>
                        </a:cubicBezTo>
                        <a:cubicBezTo>
                          <a:pt x="8" y="0"/>
                          <a:pt x="0" y="7"/>
                          <a:pt x="0" y="17"/>
                        </a:cubicBezTo>
                        <a:cubicBezTo>
                          <a:pt x="0" y="26"/>
                          <a:pt x="8" y="34"/>
                          <a:pt x="17" y="34"/>
                        </a:cubicBezTo>
                        <a:close/>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2" name="Freeform 27"/>
                  <p:cNvSpPr>
                    <a:spLocks/>
                  </p:cNvSpPr>
                  <p:nvPr/>
                </p:nvSpPr>
                <p:spPr bwMode="auto">
                  <a:xfrm>
                    <a:off x="-1419225" y="3498851"/>
                    <a:ext cx="173038" cy="558800"/>
                  </a:xfrm>
                  <a:custGeom>
                    <a:avLst/>
                    <a:gdLst/>
                    <a:ahLst/>
                    <a:cxnLst>
                      <a:cxn ang="0">
                        <a:pos x="35" y="149"/>
                      </a:cxn>
                      <a:cxn ang="0">
                        <a:pos x="35" y="63"/>
                      </a:cxn>
                      <a:cxn ang="0">
                        <a:pos x="46" y="52"/>
                      </a:cxn>
                      <a:cxn ang="0">
                        <a:pos x="46" y="12"/>
                      </a:cxn>
                      <a:cxn ang="0">
                        <a:pos x="35" y="0"/>
                      </a:cxn>
                      <a:cxn ang="0">
                        <a:pos x="10" y="0"/>
                      </a:cxn>
                      <a:cxn ang="0">
                        <a:pos x="12" y="6"/>
                      </a:cxn>
                      <a:cxn ang="0">
                        <a:pos x="12" y="63"/>
                      </a:cxn>
                      <a:cxn ang="0">
                        <a:pos x="0" y="75"/>
                      </a:cxn>
                      <a:cxn ang="0">
                        <a:pos x="0" y="149"/>
                      </a:cxn>
                    </a:cxnLst>
                    <a:rect l="0" t="0" r="r" b="b"/>
                    <a:pathLst>
                      <a:path w="46" h="149">
                        <a:moveTo>
                          <a:pt x="35" y="149"/>
                        </a:moveTo>
                        <a:cubicBezTo>
                          <a:pt x="35" y="63"/>
                          <a:pt x="35" y="63"/>
                          <a:pt x="35" y="63"/>
                        </a:cubicBezTo>
                        <a:cubicBezTo>
                          <a:pt x="35" y="63"/>
                          <a:pt x="46" y="63"/>
                          <a:pt x="46" y="52"/>
                        </a:cubicBezTo>
                        <a:cubicBezTo>
                          <a:pt x="46" y="41"/>
                          <a:pt x="46" y="12"/>
                          <a:pt x="46" y="12"/>
                        </a:cubicBezTo>
                        <a:cubicBezTo>
                          <a:pt x="46" y="12"/>
                          <a:pt x="46" y="0"/>
                          <a:pt x="35" y="0"/>
                        </a:cubicBezTo>
                        <a:cubicBezTo>
                          <a:pt x="10" y="0"/>
                          <a:pt x="10" y="0"/>
                          <a:pt x="10" y="0"/>
                        </a:cubicBezTo>
                        <a:cubicBezTo>
                          <a:pt x="12" y="4"/>
                          <a:pt x="12" y="6"/>
                          <a:pt x="12" y="6"/>
                        </a:cubicBezTo>
                        <a:cubicBezTo>
                          <a:pt x="12" y="6"/>
                          <a:pt x="12" y="52"/>
                          <a:pt x="12" y="63"/>
                        </a:cubicBezTo>
                        <a:cubicBezTo>
                          <a:pt x="12" y="75"/>
                          <a:pt x="0" y="75"/>
                          <a:pt x="0" y="75"/>
                        </a:cubicBezTo>
                        <a:cubicBezTo>
                          <a:pt x="0" y="149"/>
                          <a:pt x="0" y="149"/>
                          <a:pt x="0" y="149"/>
                        </a:cubicBezTo>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3" name="Freeform 28"/>
                  <p:cNvSpPr>
                    <a:spLocks/>
                  </p:cNvSpPr>
                  <p:nvPr/>
                </p:nvSpPr>
                <p:spPr bwMode="auto">
                  <a:xfrm>
                    <a:off x="-1436688" y="3328988"/>
                    <a:ext cx="127000" cy="128588"/>
                  </a:xfrm>
                  <a:custGeom>
                    <a:avLst/>
                    <a:gdLst/>
                    <a:ahLst/>
                    <a:cxnLst>
                      <a:cxn ang="0">
                        <a:pos x="7" y="31"/>
                      </a:cxn>
                      <a:cxn ang="0">
                        <a:pos x="9" y="32"/>
                      </a:cxn>
                      <a:cxn ang="0">
                        <a:pos x="17" y="34"/>
                      </a:cxn>
                      <a:cxn ang="0">
                        <a:pos x="34" y="17"/>
                      </a:cxn>
                      <a:cxn ang="0">
                        <a:pos x="17" y="0"/>
                      </a:cxn>
                      <a:cxn ang="0">
                        <a:pos x="0" y="17"/>
                      </a:cxn>
                      <a:cxn ang="0">
                        <a:pos x="7" y="31"/>
                      </a:cxn>
                    </a:cxnLst>
                    <a:rect l="0" t="0" r="r" b="b"/>
                    <a:pathLst>
                      <a:path w="34" h="34">
                        <a:moveTo>
                          <a:pt x="7" y="31"/>
                        </a:moveTo>
                        <a:cubicBezTo>
                          <a:pt x="8" y="31"/>
                          <a:pt x="8" y="32"/>
                          <a:pt x="9" y="32"/>
                        </a:cubicBezTo>
                        <a:cubicBezTo>
                          <a:pt x="11" y="33"/>
                          <a:pt x="14" y="34"/>
                          <a:pt x="17" y="34"/>
                        </a:cubicBezTo>
                        <a:cubicBezTo>
                          <a:pt x="26" y="34"/>
                          <a:pt x="34" y="26"/>
                          <a:pt x="34" y="17"/>
                        </a:cubicBezTo>
                        <a:cubicBezTo>
                          <a:pt x="34" y="7"/>
                          <a:pt x="26" y="0"/>
                          <a:pt x="17" y="0"/>
                        </a:cubicBezTo>
                        <a:cubicBezTo>
                          <a:pt x="7" y="0"/>
                          <a:pt x="0" y="7"/>
                          <a:pt x="0" y="17"/>
                        </a:cubicBezTo>
                        <a:cubicBezTo>
                          <a:pt x="0" y="23"/>
                          <a:pt x="3" y="28"/>
                          <a:pt x="7" y="31"/>
                        </a:cubicBezTo>
                        <a:close/>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4" name="Oval 29"/>
                  <p:cNvSpPr>
                    <a:spLocks noChangeArrowheads="1"/>
                  </p:cNvSpPr>
                  <p:nvPr/>
                </p:nvSpPr>
                <p:spPr bwMode="auto">
                  <a:xfrm>
                    <a:off x="-1609725" y="3328988"/>
                    <a:ext cx="127000" cy="128588"/>
                  </a:xfrm>
                  <a:prstGeom prst="ellipse">
                    <a:avLst/>
                  </a:pr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5" name="Freeform 30"/>
                  <p:cNvSpPr>
                    <a:spLocks/>
                  </p:cNvSpPr>
                  <p:nvPr/>
                </p:nvSpPr>
                <p:spPr bwMode="auto">
                  <a:xfrm>
                    <a:off x="-1673225" y="3498851"/>
                    <a:ext cx="254000" cy="558800"/>
                  </a:xfrm>
                  <a:custGeom>
                    <a:avLst/>
                    <a:gdLst/>
                    <a:ahLst/>
                    <a:cxnLst>
                      <a:cxn ang="0">
                        <a:pos x="57" y="149"/>
                      </a:cxn>
                      <a:cxn ang="0">
                        <a:pos x="57" y="63"/>
                      </a:cxn>
                      <a:cxn ang="0">
                        <a:pos x="68" y="52"/>
                      </a:cxn>
                      <a:cxn ang="0">
                        <a:pos x="68" y="12"/>
                      </a:cxn>
                      <a:cxn ang="0">
                        <a:pos x="57" y="0"/>
                      </a:cxn>
                      <a:cxn ang="0">
                        <a:pos x="11" y="0"/>
                      </a:cxn>
                      <a:cxn ang="0">
                        <a:pos x="0" y="12"/>
                      </a:cxn>
                      <a:cxn ang="0">
                        <a:pos x="0" y="52"/>
                      </a:cxn>
                      <a:cxn ang="0">
                        <a:pos x="11" y="63"/>
                      </a:cxn>
                      <a:cxn ang="0">
                        <a:pos x="11" y="149"/>
                      </a:cxn>
                    </a:cxnLst>
                    <a:rect l="0" t="0" r="r" b="b"/>
                    <a:pathLst>
                      <a:path w="68" h="149">
                        <a:moveTo>
                          <a:pt x="57" y="149"/>
                        </a:moveTo>
                        <a:cubicBezTo>
                          <a:pt x="57" y="63"/>
                          <a:pt x="57" y="63"/>
                          <a:pt x="57" y="63"/>
                        </a:cubicBezTo>
                        <a:cubicBezTo>
                          <a:pt x="57" y="63"/>
                          <a:pt x="68" y="63"/>
                          <a:pt x="68" y="52"/>
                        </a:cubicBezTo>
                        <a:cubicBezTo>
                          <a:pt x="68" y="41"/>
                          <a:pt x="68" y="12"/>
                          <a:pt x="68" y="12"/>
                        </a:cubicBezTo>
                        <a:cubicBezTo>
                          <a:pt x="68" y="12"/>
                          <a:pt x="68" y="0"/>
                          <a:pt x="57" y="0"/>
                        </a:cubicBezTo>
                        <a:cubicBezTo>
                          <a:pt x="54" y="0"/>
                          <a:pt x="11" y="0"/>
                          <a:pt x="11" y="0"/>
                        </a:cubicBezTo>
                        <a:cubicBezTo>
                          <a:pt x="11" y="0"/>
                          <a:pt x="0" y="0"/>
                          <a:pt x="0" y="12"/>
                        </a:cubicBezTo>
                        <a:cubicBezTo>
                          <a:pt x="0" y="52"/>
                          <a:pt x="0" y="52"/>
                          <a:pt x="0" y="52"/>
                        </a:cubicBezTo>
                        <a:cubicBezTo>
                          <a:pt x="0" y="63"/>
                          <a:pt x="11" y="63"/>
                          <a:pt x="11" y="63"/>
                        </a:cubicBezTo>
                        <a:cubicBezTo>
                          <a:pt x="11" y="149"/>
                          <a:pt x="11" y="149"/>
                          <a:pt x="11" y="149"/>
                        </a:cubicBezTo>
                      </a:path>
                    </a:pathLst>
                  </a:custGeom>
                  <a:noFill/>
                  <a:ln w="12700" cap="rnd">
                    <a:solidFill>
                      <a:schemeClr val="accent6">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6" name="Line 31"/>
                  <p:cNvSpPr>
                    <a:spLocks noChangeShapeType="1"/>
                  </p:cNvSpPr>
                  <p:nvPr/>
                </p:nvSpPr>
                <p:spPr bwMode="auto">
                  <a:xfrm>
                    <a:off x="-1460500" y="4057651"/>
                    <a:ext cx="41275" cy="1588"/>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sp>
                <p:nvSpPr>
                  <p:cNvPr id="37" name="Line 32"/>
                  <p:cNvSpPr>
                    <a:spLocks noChangeShapeType="1"/>
                  </p:cNvSpPr>
                  <p:nvPr/>
                </p:nvSpPr>
                <p:spPr bwMode="auto">
                  <a:xfrm flipH="1">
                    <a:off x="-1673225" y="4057651"/>
                    <a:ext cx="41275" cy="1588"/>
                  </a:xfrm>
                  <a:prstGeom prst="line">
                    <a:avLst/>
                  </a:prstGeom>
                  <a:noFill/>
                  <a:ln w="1270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defTabSz="914103"/>
                    <a:endParaRPr lang="en-US" dirty="0">
                      <a:solidFill>
                        <a:srgbClr val="263147"/>
                      </a:solidFill>
                    </a:endParaRPr>
                  </a:p>
                </p:txBody>
              </p:sp>
            </p:grpSp>
          </p:grpSp>
          <p:sp>
            <p:nvSpPr>
              <p:cNvPr id="21" name="Oval 20"/>
              <p:cNvSpPr/>
              <p:nvPr/>
            </p:nvSpPr>
            <p:spPr>
              <a:xfrm>
                <a:off x="4068837" y="3470117"/>
                <a:ext cx="828849" cy="83216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3"/>
                <a:endParaRPr lang="en-US" sz="1200" dirty="0">
                  <a:solidFill>
                    <a:prstClr val="white"/>
                  </a:solidFill>
                  <a:cs typeface="Arial" pitchFamily="34" charset="0"/>
                </a:endParaRPr>
              </a:p>
            </p:txBody>
          </p:sp>
          <p:grpSp>
            <p:nvGrpSpPr>
              <p:cNvPr id="22" name="Group 21"/>
              <p:cNvGrpSpPr/>
              <p:nvPr/>
            </p:nvGrpSpPr>
            <p:grpSpPr>
              <a:xfrm>
                <a:off x="4214056" y="3543777"/>
                <a:ext cx="538410" cy="615042"/>
                <a:chOff x="8850313" y="1485900"/>
                <a:chExt cx="1050925" cy="1500187"/>
              </a:xfrm>
            </p:grpSpPr>
            <p:sp>
              <p:nvSpPr>
                <p:cNvPr id="23" name="Freeform 5"/>
                <p:cNvSpPr>
                  <a:spLocks noEditPoints="1"/>
                </p:cNvSpPr>
                <p:nvPr/>
              </p:nvSpPr>
              <p:spPr bwMode="auto">
                <a:xfrm>
                  <a:off x="8850313" y="1485900"/>
                  <a:ext cx="1050925" cy="1500187"/>
                </a:xfrm>
                <a:custGeom>
                  <a:avLst/>
                  <a:gdLst/>
                  <a:ahLst/>
                  <a:cxnLst>
                    <a:cxn ang="0">
                      <a:pos x="216" y="400"/>
                    </a:cxn>
                    <a:cxn ang="0">
                      <a:pos x="252" y="400"/>
                    </a:cxn>
                    <a:cxn ang="0">
                      <a:pos x="280" y="372"/>
                    </a:cxn>
                    <a:cxn ang="0">
                      <a:pos x="280" y="68"/>
                    </a:cxn>
                    <a:cxn ang="0">
                      <a:pos x="252" y="40"/>
                    </a:cxn>
                    <a:cxn ang="0">
                      <a:pos x="228" y="100"/>
                    </a:cxn>
                    <a:cxn ang="0">
                      <a:pos x="52" y="100"/>
                    </a:cxn>
                    <a:cxn ang="0">
                      <a:pos x="28" y="40"/>
                    </a:cxn>
                    <a:cxn ang="0">
                      <a:pos x="0" y="68"/>
                    </a:cxn>
                    <a:cxn ang="0">
                      <a:pos x="0" y="372"/>
                    </a:cxn>
                    <a:cxn ang="0">
                      <a:pos x="28" y="400"/>
                    </a:cxn>
                    <a:cxn ang="0">
                      <a:pos x="164" y="400"/>
                    </a:cxn>
                    <a:cxn ang="0">
                      <a:pos x="212" y="80"/>
                    </a:cxn>
                    <a:cxn ang="0">
                      <a:pos x="230" y="40"/>
                    </a:cxn>
                    <a:cxn ang="0">
                      <a:pos x="187" y="40"/>
                    </a:cxn>
                    <a:cxn ang="0">
                      <a:pos x="172" y="0"/>
                    </a:cxn>
                    <a:cxn ang="0">
                      <a:pos x="108" y="0"/>
                    </a:cxn>
                    <a:cxn ang="0">
                      <a:pos x="94" y="40"/>
                    </a:cxn>
                    <a:cxn ang="0">
                      <a:pos x="50" y="40"/>
                    </a:cxn>
                    <a:cxn ang="0">
                      <a:pos x="68" y="80"/>
                    </a:cxn>
                    <a:cxn ang="0">
                      <a:pos x="212" y="80"/>
                    </a:cxn>
                  </a:cxnLst>
                  <a:rect l="0" t="0" r="r" b="b"/>
                  <a:pathLst>
                    <a:path w="280" h="400">
                      <a:moveTo>
                        <a:pt x="216" y="400"/>
                      </a:moveTo>
                      <a:cubicBezTo>
                        <a:pt x="252" y="400"/>
                        <a:pt x="252" y="400"/>
                        <a:pt x="252" y="400"/>
                      </a:cubicBezTo>
                      <a:cubicBezTo>
                        <a:pt x="268" y="400"/>
                        <a:pt x="280" y="387"/>
                        <a:pt x="280" y="372"/>
                      </a:cubicBezTo>
                      <a:cubicBezTo>
                        <a:pt x="280" y="68"/>
                        <a:pt x="280" y="68"/>
                        <a:pt x="280" y="68"/>
                      </a:cubicBezTo>
                      <a:cubicBezTo>
                        <a:pt x="280" y="52"/>
                        <a:pt x="268" y="40"/>
                        <a:pt x="252" y="40"/>
                      </a:cubicBezTo>
                      <a:cubicBezTo>
                        <a:pt x="228" y="100"/>
                        <a:pt x="228" y="100"/>
                        <a:pt x="228" y="100"/>
                      </a:cubicBezTo>
                      <a:cubicBezTo>
                        <a:pt x="52" y="100"/>
                        <a:pt x="52" y="100"/>
                        <a:pt x="52" y="100"/>
                      </a:cubicBezTo>
                      <a:cubicBezTo>
                        <a:pt x="28" y="40"/>
                        <a:pt x="28" y="40"/>
                        <a:pt x="28" y="40"/>
                      </a:cubicBezTo>
                      <a:cubicBezTo>
                        <a:pt x="13" y="40"/>
                        <a:pt x="0" y="52"/>
                        <a:pt x="0" y="68"/>
                      </a:cubicBezTo>
                      <a:cubicBezTo>
                        <a:pt x="0" y="372"/>
                        <a:pt x="0" y="372"/>
                        <a:pt x="0" y="372"/>
                      </a:cubicBezTo>
                      <a:cubicBezTo>
                        <a:pt x="0" y="387"/>
                        <a:pt x="13" y="400"/>
                        <a:pt x="28" y="400"/>
                      </a:cubicBezTo>
                      <a:cubicBezTo>
                        <a:pt x="164" y="400"/>
                        <a:pt x="164" y="400"/>
                        <a:pt x="164" y="400"/>
                      </a:cubicBezTo>
                      <a:moveTo>
                        <a:pt x="212" y="80"/>
                      </a:moveTo>
                      <a:cubicBezTo>
                        <a:pt x="230" y="40"/>
                        <a:pt x="230" y="40"/>
                        <a:pt x="230" y="40"/>
                      </a:cubicBezTo>
                      <a:cubicBezTo>
                        <a:pt x="187" y="40"/>
                        <a:pt x="187" y="40"/>
                        <a:pt x="187" y="40"/>
                      </a:cubicBezTo>
                      <a:cubicBezTo>
                        <a:pt x="172" y="0"/>
                        <a:pt x="172" y="0"/>
                        <a:pt x="172" y="0"/>
                      </a:cubicBezTo>
                      <a:cubicBezTo>
                        <a:pt x="108" y="0"/>
                        <a:pt x="108" y="0"/>
                        <a:pt x="108" y="0"/>
                      </a:cubicBezTo>
                      <a:cubicBezTo>
                        <a:pt x="94" y="40"/>
                        <a:pt x="94" y="40"/>
                        <a:pt x="94" y="40"/>
                      </a:cubicBezTo>
                      <a:cubicBezTo>
                        <a:pt x="50" y="40"/>
                        <a:pt x="50" y="40"/>
                        <a:pt x="50" y="40"/>
                      </a:cubicBezTo>
                      <a:cubicBezTo>
                        <a:pt x="68" y="80"/>
                        <a:pt x="68" y="80"/>
                        <a:pt x="68" y="80"/>
                      </a:cubicBezTo>
                      <a:lnTo>
                        <a:pt x="212" y="80"/>
                      </a:lnTo>
                      <a:close/>
                    </a:path>
                  </a:pathLst>
                </a:custGeom>
                <a:no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4" name="Freeform 6"/>
                <p:cNvSpPr>
                  <a:spLocks/>
                </p:cNvSpPr>
                <p:nvPr/>
              </p:nvSpPr>
              <p:spPr bwMode="auto">
                <a:xfrm>
                  <a:off x="9042401" y="271621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5"/>
                        <a:pt x="174" y="0"/>
                        <a:pt x="168" y="0"/>
                      </a:cubicBezTo>
                      <a:cubicBezTo>
                        <a:pt x="12" y="0"/>
                        <a:pt x="12" y="0"/>
                        <a:pt x="12" y="0"/>
                      </a:cubicBezTo>
                      <a:cubicBezTo>
                        <a:pt x="5" y="0"/>
                        <a:pt x="0" y="5"/>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5" name="Freeform 7"/>
                <p:cNvSpPr>
                  <a:spLocks/>
                </p:cNvSpPr>
                <p:nvPr/>
              </p:nvSpPr>
              <p:spPr bwMode="auto">
                <a:xfrm>
                  <a:off x="9042401" y="2460625"/>
                  <a:ext cx="674688" cy="177800"/>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5"/>
                        <a:pt x="174" y="0"/>
                        <a:pt x="168" y="0"/>
                      </a:cubicBezTo>
                      <a:cubicBezTo>
                        <a:pt x="12" y="0"/>
                        <a:pt x="12" y="0"/>
                        <a:pt x="12" y="0"/>
                      </a:cubicBezTo>
                      <a:cubicBezTo>
                        <a:pt x="5" y="0"/>
                        <a:pt x="0" y="5"/>
                        <a:pt x="0" y="12"/>
                      </a:cubicBezTo>
                      <a:cubicBezTo>
                        <a:pt x="0" y="35"/>
                        <a:pt x="0" y="35"/>
                        <a:pt x="0" y="35"/>
                      </a:cubicBezTo>
                      <a:cubicBezTo>
                        <a:pt x="0" y="41"/>
                        <a:pt x="5" y="47"/>
                        <a:pt x="12" y="47"/>
                      </a:cubicBezTo>
                      <a:cubicBezTo>
                        <a:pt x="168" y="47"/>
                        <a:pt x="168" y="47"/>
                        <a:pt x="168" y="47"/>
                      </a:cubicBezTo>
                      <a:cubicBezTo>
                        <a:pt x="174" y="47"/>
                        <a:pt x="180" y="41"/>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6" name="Freeform 8"/>
                <p:cNvSpPr>
                  <a:spLocks/>
                </p:cNvSpPr>
                <p:nvPr/>
              </p:nvSpPr>
              <p:spPr bwMode="auto">
                <a:xfrm>
                  <a:off x="9042401" y="220186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6"/>
                        <a:pt x="174" y="0"/>
                        <a:pt x="168" y="0"/>
                      </a:cubicBezTo>
                      <a:cubicBezTo>
                        <a:pt x="12" y="0"/>
                        <a:pt x="12" y="0"/>
                        <a:pt x="12" y="0"/>
                      </a:cubicBezTo>
                      <a:cubicBezTo>
                        <a:pt x="5" y="0"/>
                        <a:pt x="0" y="6"/>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sp>
              <p:nvSpPr>
                <p:cNvPr id="27" name="Freeform 9"/>
                <p:cNvSpPr>
                  <a:spLocks/>
                </p:cNvSpPr>
                <p:nvPr/>
              </p:nvSpPr>
              <p:spPr bwMode="auto">
                <a:xfrm>
                  <a:off x="9042401" y="1947863"/>
                  <a:ext cx="674688" cy="176212"/>
                </a:xfrm>
                <a:custGeom>
                  <a:avLst/>
                  <a:gdLst/>
                  <a:ahLst/>
                  <a:cxnLst>
                    <a:cxn ang="0">
                      <a:pos x="180" y="12"/>
                    </a:cxn>
                    <a:cxn ang="0">
                      <a:pos x="168" y="0"/>
                    </a:cxn>
                    <a:cxn ang="0">
                      <a:pos x="12" y="0"/>
                    </a:cxn>
                    <a:cxn ang="0">
                      <a:pos x="0" y="12"/>
                    </a:cxn>
                    <a:cxn ang="0">
                      <a:pos x="0" y="35"/>
                    </a:cxn>
                    <a:cxn ang="0">
                      <a:pos x="12" y="47"/>
                    </a:cxn>
                    <a:cxn ang="0">
                      <a:pos x="168" y="47"/>
                    </a:cxn>
                    <a:cxn ang="0">
                      <a:pos x="180" y="35"/>
                    </a:cxn>
                    <a:cxn ang="0">
                      <a:pos x="180" y="12"/>
                    </a:cxn>
                  </a:cxnLst>
                  <a:rect l="0" t="0" r="r" b="b"/>
                  <a:pathLst>
                    <a:path w="180" h="47">
                      <a:moveTo>
                        <a:pt x="180" y="12"/>
                      </a:moveTo>
                      <a:cubicBezTo>
                        <a:pt x="180" y="6"/>
                        <a:pt x="174" y="0"/>
                        <a:pt x="168" y="0"/>
                      </a:cubicBezTo>
                      <a:cubicBezTo>
                        <a:pt x="12" y="0"/>
                        <a:pt x="12" y="0"/>
                        <a:pt x="12" y="0"/>
                      </a:cubicBezTo>
                      <a:cubicBezTo>
                        <a:pt x="5" y="0"/>
                        <a:pt x="0" y="6"/>
                        <a:pt x="0" y="12"/>
                      </a:cubicBezTo>
                      <a:cubicBezTo>
                        <a:pt x="0" y="35"/>
                        <a:pt x="0" y="35"/>
                        <a:pt x="0" y="35"/>
                      </a:cubicBezTo>
                      <a:cubicBezTo>
                        <a:pt x="0" y="42"/>
                        <a:pt x="5" y="47"/>
                        <a:pt x="12" y="47"/>
                      </a:cubicBezTo>
                      <a:cubicBezTo>
                        <a:pt x="168" y="47"/>
                        <a:pt x="168" y="47"/>
                        <a:pt x="168" y="47"/>
                      </a:cubicBezTo>
                      <a:cubicBezTo>
                        <a:pt x="174" y="47"/>
                        <a:pt x="180" y="42"/>
                        <a:pt x="180" y="35"/>
                      </a:cubicBezTo>
                      <a:lnTo>
                        <a:pt x="180" y="12"/>
                      </a:lnTo>
                      <a:close/>
                    </a:path>
                  </a:pathLst>
                </a:custGeom>
                <a:solidFill>
                  <a:schemeClr val="bg1"/>
                </a:solidFill>
                <a:ln w="12700" cap="rnd">
                  <a:solidFill>
                    <a:schemeClr val="tx1">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429"/>
                  <a:endParaRPr lang="en-US" dirty="0">
                    <a:solidFill>
                      <a:srgbClr val="00234B"/>
                    </a:solidFill>
                  </a:endParaRPr>
                </a:p>
              </p:txBody>
            </p:sp>
          </p:grpSp>
        </p:grpSp>
      </p:grpSp>
    </p:spTree>
    <p:extLst>
      <p:ext uri="{BB962C8B-B14F-4D97-AF65-F5344CB8AC3E}">
        <p14:creationId xmlns:p14="http://schemas.microsoft.com/office/powerpoint/2010/main" val="78867600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1"/>
          </p:nvPr>
        </p:nvSpPr>
        <p:spPr/>
        <p:txBody>
          <a:bodyPr anchor="ctr">
            <a:normAutofit fontScale="85000" lnSpcReduction="10000"/>
          </a:bodyPr>
          <a:lstStyle/>
          <a:p>
            <a:pPr algn="ctr">
              <a:lnSpc>
                <a:spcPct val="100000"/>
              </a:lnSpc>
            </a:pPr>
            <a:r>
              <a:rPr lang="en-US" sz="4000" dirty="0"/>
              <a:t>Let’s Break Into Teams</a:t>
            </a:r>
          </a:p>
        </p:txBody>
      </p:sp>
      <p:sp>
        <p:nvSpPr>
          <p:cNvPr id="3" name="Text Placeholder 2">
            <a:extLst>
              <a:ext uri="{FF2B5EF4-FFF2-40B4-BE49-F238E27FC236}">
                <a16:creationId xmlns:a16="http://schemas.microsoft.com/office/drawing/2014/main" id="{026467BF-B73C-4A91-8F57-08FD6C0B2233}"/>
              </a:ext>
            </a:extLst>
          </p:cNvPr>
          <p:cNvSpPr>
            <a:spLocks noGrp="1"/>
          </p:cNvSpPr>
          <p:nvPr>
            <p:ph type="body" sz="quarter" idx="12"/>
          </p:nvPr>
        </p:nvSpPr>
        <p:spPr/>
        <p:txBody>
          <a:bodyPr>
            <a:normAutofit/>
          </a:bodyPr>
          <a:lstStyle/>
          <a:p>
            <a:pPr algn="ctr">
              <a:lnSpc>
                <a:spcPct val="100000"/>
              </a:lnSpc>
            </a:pPr>
            <a:r>
              <a:rPr lang="en-US" sz="3200" i="1" dirty="0">
                <a:solidFill>
                  <a:schemeClr val="accent4"/>
                </a:solidFill>
              </a:rPr>
              <a:t>It’s time for an exercise</a:t>
            </a:r>
          </a:p>
          <a:p>
            <a:pPr algn="ctr">
              <a:lnSpc>
                <a:spcPct val="100000"/>
              </a:lnSpc>
            </a:pPr>
            <a:endParaRPr lang="en-US" sz="4800" dirty="0">
              <a:solidFill>
                <a:schemeClr val="accent4"/>
              </a:solidFill>
            </a:endParaRPr>
          </a:p>
        </p:txBody>
      </p:sp>
      <p:pic>
        <p:nvPicPr>
          <p:cNvPr id="4" name="Image 12">
            <a:extLst>
              <a:ext uri="{FF2B5EF4-FFF2-40B4-BE49-F238E27FC236}">
                <a16:creationId xmlns:a16="http://schemas.microsoft.com/office/drawing/2014/main" id="{BAF32B08-1DB3-47A7-BAAE-78CD2B8B9D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20000" y="-75990"/>
            <a:ext cx="4102065" cy="5182969"/>
          </a:xfrm>
          <a:prstGeom prst="rect">
            <a:avLst/>
          </a:prstGeom>
        </p:spPr>
      </p:pic>
      <p:pic>
        <p:nvPicPr>
          <p:cNvPr id="5" name="Image 7">
            <a:extLst>
              <a:ext uri="{FF2B5EF4-FFF2-40B4-BE49-F238E27FC236}">
                <a16:creationId xmlns:a16="http://schemas.microsoft.com/office/drawing/2014/main" id="{13854AAF-5DD1-4FAE-A642-338336A6C7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0898" y="3429000"/>
            <a:ext cx="3871933" cy="3443729"/>
          </a:xfrm>
          <a:prstGeom prst="rect">
            <a:avLst/>
          </a:prstGeom>
        </p:spPr>
      </p:pic>
    </p:spTree>
    <p:extLst>
      <p:ext uri="{BB962C8B-B14F-4D97-AF65-F5344CB8AC3E}">
        <p14:creationId xmlns:p14="http://schemas.microsoft.com/office/powerpoint/2010/main" val="2081804551"/>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5954" name="think-cell Slide" r:id="rId5" imgW="270" imgH="270" progId="TCLayout.ActiveDocument.1">
                  <p:embed/>
                </p:oleObj>
              </mc:Choice>
              <mc:Fallback>
                <p:oleObj name="think-cell Slide" r:id="rId5" imgW="270" imgH="270" progId="TCLayout.ActiveDocument.1">
                  <p:embed/>
                  <p:pic>
                    <p:nvPicPr>
                      <p:cNvPr id="9" name="Object 8"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7" name="Picture Placeholder 4">
            <a:extLst>
              <a:ext uri="{FF2B5EF4-FFF2-40B4-BE49-F238E27FC236}">
                <a16:creationId xmlns:a16="http://schemas.microsoft.com/office/drawing/2014/main" id="{48CC8497-9445-44DA-BBF1-5ADA8B728F8F}"/>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flipH="1">
            <a:off x="0" y="0"/>
            <a:ext cx="8249124" cy="6858000"/>
          </a:xfrm>
          <a:prstGeom prst="rect">
            <a:avLst/>
          </a:prstGeom>
        </p:spPr>
      </p:pic>
      <p:sp>
        <p:nvSpPr>
          <p:cNvPr id="14" name="Freeform: Shape 8">
            <a:extLst>
              <a:ext uri="{FF2B5EF4-FFF2-40B4-BE49-F238E27FC236}">
                <a16:creationId xmlns:a16="http://schemas.microsoft.com/office/drawing/2014/main" id="{45848EA7-8D7C-4A7B-9182-7C1202EDBFB1}"/>
              </a:ext>
            </a:extLst>
          </p:cNvPr>
          <p:cNvSpPr/>
          <p:nvPr/>
        </p:nvSpPr>
        <p:spPr>
          <a:xfrm>
            <a:off x="6168000" y="1302770"/>
            <a:ext cx="6024000" cy="5555230"/>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Ubuntu Light"/>
            </a:endParaRPr>
          </a:p>
        </p:txBody>
      </p:sp>
      <p:sp>
        <p:nvSpPr>
          <p:cNvPr id="15" name="Retângulo 37"/>
          <p:cNvSpPr/>
          <p:nvPr/>
        </p:nvSpPr>
        <p:spPr>
          <a:xfrm>
            <a:off x="685800" y="187385"/>
            <a:ext cx="11887200" cy="822789"/>
          </a:xfrm>
          <a:prstGeom prst="rect">
            <a:avLst/>
          </a:prstGeom>
        </p:spPr>
        <p:txBody>
          <a:bodyPr wrap="square">
            <a:spAutoFit/>
          </a:bodyPr>
          <a:lstStyle/>
          <a:p>
            <a:pPr>
              <a:spcAft>
                <a:spcPts val="800"/>
              </a:spcAft>
            </a:pPr>
            <a:r>
              <a:rPr lang="en-US" dirty="0"/>
              <a:t>Objective</a:t>
            </a:r>
          </a:p>
          <a:p>
            <a:pPr lvl="1" algn="l">
              <a:spcAft>
                <a:spcPts val="800"/>
              </a:spcAft>
            </a:pPr>
            <a:r>
              <a:rPr lang="en-US" b="0" dirty="0"/>
              <a:t>Construct the tallest freestanding structure with the provided materials.</a:t>
            </a:r>
          </a:p>
        </p:txBody>
      </p:sp>
      <p:sp>
        <p:nvSpPr>
          <p:cNvPr id="16" name="Retângulo 38"/>
          <p:cNvSpPr/>
          <p:nvPr/>
        </p:nvSpPr>
        <p:spPr>
          <a:xfrm>
            <a:off x="8534400" y="2286000"/>
            <a:ext cx="3449378" cy="4093428"/>
          </a:xfrm>
          <a:prstGeom prst="rect">
            <a:avLst/>
          </a:prstGeom>
        </p:spPr>
        <p:txBody>
          <a:bodyPr wrap="square">
            <a:spAutoFit/>
          </a:bodyPr>
          <a:lstStyle/>
          <a:p>
            <a:pPr>
              <a:lnSpc>
                <a:spcPct val="100000"/>
              </a:lnSpc>
            </a:pPr>
            <a:r>
              <a:rPr lang="en-US" sz="2000" dirty="0">
                <a:solidFill>
                  <a:schemeClr val="bg1"/>
                </a:solidFill>
                <a:latin typeface="+mn-lt"/>
              </a:rPr>
              <a:t>         Instructions</a:t>
            </a:r>
          </a:p>
          <a:p>
            <a:pPr>
              <a:lnSpc>
                <a:spcPct val="100000"/>
              </a:lnSpc>
            </a:pPr>
            <a:endParaRPr lang="en-US" sz="2000" dirty="0">
              <a:latin typeface="+mn-lt"/>
            </a:endParaRPr>
          </a:p>
          <a:p>
            <a:pPr>
              <a:lnSpc>
                <a:spcPct val="100000"/>
              </a:lnSpc>
            </a:pPr>
            <a:r>
              <a:rPr lang="en-US" sz="2000" b="0" dirty="0">
                <a:solidFill>
                  <a:schemeClr val="bg1"/>
                </a:solidFill>
                <a:latin typeface="+mn-lt"/>
              </a:rPr>
              <a:t>With the people at your table, take 15 minutes to:</a:t>
            </a:r>
          </a:p>
          <a:p>
            <a:pPr>
              <a:lnSpc>
                <a:spcPct val="100000"/>
              </a:lnSpc>
            </a:pPr>
            <a:endParaRPr lang="en-US" sz="2000" b="0" dirty="0">
              <a:solidFill>
                <a:schemeClr val="bg1"/>
              </a:solidFill>
              <a:latin typeface="+mn-lt"/>
            </a:endParaRPr>
          </a:p>
          <a:p>
            <a:pPr>
              <a:lnSpc>
                <a:spcPct val="100000"/>
              </a:lnSpc>
            </a:pPr>
            <a:r>
              <a:rPr lang="en-US" sz="2000" b="0" dirty="0">
                <a:solidFill>
                  <a:schemeClr val="bg1"/>
                </a:solidFill>
                <a:latin typeface="+mn-lt"/>
              </a:rPr>
              <a:t>Create the tallest tower using </a:t>
            </a:r>
            <a:r>
              <a:rPr lang="en-US" sz="2000" b="0" i="1" dirty="0">
                <a:solidFill>
                  <a:schemeClr val="bg1"/>
                </a:solidFill>
                <a:latin typeface="+mn-lt"/>
              </a:rPr>
              <a:t>only</a:t>
            </a:r>
            <a:r>
              <a:rPr lang="en-US" sz="2000" b="0" dirty="0">
                <a:solidFill>
                  <a:schemeClr val="bg1"/>
                </a:solidFill>
                <a:latin typeface="+mn-lt"/>
              </a:rPr>
              <a:t> spaghetti, tape, string, marshmallow.</a:t>
            </a:r>
          </a:p>
          <a:p>
            <a:pPr>
              <a:lnSpc>
                <a:spcPct val="100000"/>
              </a:lnSpc>
            </a:pPr>
            <a:endParaRPr lang="en-US" sz="2000" b="0" dirty="0">
              <a:solidFill>
                <a:schemeClr val="bg1"/>
              </a:solidFill>
              <a:latin typeface="+mn-lt"/>
            </a:endParaRPr>
          </a:p>
          <a:p>
            <a:pPr>
              <a:lnSpc>
                <a:spcPct val="100000"/>
              </a:lnSpc>
            </a:pPr>
            <a:r>
              <a:rPr lang="en-US" sz="2000" b="0" dirty="0">
                <a:solidFill>
                  <a:schemeClr val="bg1"/>
                </a:solidFill>
                <a:latin typeface="+mn-lt"/>
              </a:rPr>
              <a:t>The marshmallow needs to be on top.</a:t>
            </a:r>
          </a:p>
        </p:txBody>
      </p:sp>
    </p:spTree>
    <p:extLst>
      <p:ext uri="{BB962C8B-B14F-4D97-AF65-F5344CB8AC3E}">
        <p14:creationId xmlns:p14="http://schemas.microsoft.com/office/powerpoint/2010/main" val="3942505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	Methods</a:t>
            </a:r>
          </a:p>
        </p:txBody>
      </p:sp>
    </p:spTree>
    <p:extLst>
      <p:ext uri="{BB962C8B-B14F-4D97-AF65-F5344CB8AC3E}">
        <p14:creationId xmlns:p14="http://schemas.microsoft.com/office/powerpoint/2010/main" val="203851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C3FD53-748E-4F04-9550-3268A39463FD}"/>
              </a:ext>
            </a:extLst>
          </p:cNvPr>
          <p:cNvSpPr>
            <a:spLocks noGrp="1"/>
          </p:cNvSpPr>
          <p:nvPr>
            <p:ph type="body" sz="quarter" idx="4294967295"/>
          </p:nvPr>
        </p:nvSpPr>
        <p:spPr>
          <a:xfrm>
            <a:off x="-1333720" y="5334000"/>
            <a:ext cx="5543996" cy="1656184"/>
          </a:xfrm>
        </p:spPr>
        <p:txBody>
          <a:bodyPr/>
          <a:lstStyle/>
          <a:p>
            <a:pPr lvl="0" algn="ctr">
              <a:lnSpc>
                <a:spcPct val="100000"/>
              </a:lnSpc>
              <a:spcBef>
                <a:spcPts val="0"/>
              </a:spcBef>
            </a:pPr>
            <a:r>
              <a:rPr lang="en-US" b="1" dirty="0">
                <a:solidFill>
                  <a:srgbClr val="C2CF00"/>
                </a:solidFill>
                <a:latin typeface="Verdana"/>
                <a:ea typeface="+mn-ea"/>
                <a:cs typeface="+mn-cs"/>
              </a:rPr>
              <a:t>What is </a:t>
            </a:r>
            <a:r>
              <a:rPr lang="en-US" b="1" dirty="0">
                <a:solidFill>
                  <a:srgbClr val="0070AD"/>
                </a:solidFill>
                <a:latin typeface="Verdana"/>
                <a:ea typeface="+mn-ea"/>
                <a:cs typeface="+mn-cs"/>
              </a:rPr>
              <a:t>DELIVER?</a:t>
            </a:r>
            <a:br>
              <a:rPr lang="en-US" b="1" dirty="0">
                <a:solidFill>
                  <a:srgbClr val="0070AD"/>
                </a:solidFill>
                <a:latin typeface="Verdana"/>
                <a:ea typeface="+mn-ea"/>
                <a:cs typeface="+mn-cs"/>
              </a:rPr>
            </a:br>
            <a:endParaRPr lang="en-US" sz="1100" b="1" dirty="0">
              <a:solidFill>
                <a:srgbClr val="0070AD"/>
              </a:solidFill>
              <a:latin typeface="Verdana"/>
              <a:ea typeface="+mn-ea"/>
              <a:cs typeface="+mn-cs"/>
            </a:endParaRPr>
          </a:p>
          <a:p>
            <a:br>
              <a:rPr lang="en-US" dirty="0"/>
            </a:br>
            <a:endParaRPr lang="en-US" dirty="0"/>
          </a:p>
        </p:txBody>
      </p:sp>
      <p:sp>
        <p:nvSpPr>
          <p:cNvPr id="4" name="Title 3">
            <a:extLst>
              <a:ext uri="{FF2B5EF4-FFF2-40B4-BE49-F238E27FC236}">
                <a16:creationId xmlns:a16="http://schemas.microsoft.com/office/drawing/2014/main" id="{C2D12B61-5947-42E3-AF6D-7EFBF69618CD}"/>
              </a:ext>
            </a:extLst>
          </p:cNvPr>
          <p:cNvSpPr>
            <a:spLocks noGrp="1"/>
          </p:cNvSpPr>
          <p:nvPr>
            <p:ph type="title"/>
          </p:nvPr>
        </p:nvSpPr>
        <p:spPr>
          <a:xfrm>
            <a:off x="407988" y="404813"/>
            <a:ext cx="9574212" cy="863600"/>
          </a:xfrm>
        </p:spPr>
        <p:txBody>
          <a:bodyPr/>
          <a:lstStyle/>
          <a:p>
            <a:r>
              <a:rPr lang="en-US" dirty="0"/>
              <a:t>DELIVER – Capgemini Global Methods Environment</a:t>
            </a:r>
            <a:endParaRPr lang="pt-PT" dirty="0"/>
          </a:p>
        </p:txBody>
      </p:sp>
      <p:grpSp>
        <p:nvGrpSpPr>
          <p:cNvPr id="9" name="Group 8">
            <a:extLst>
              <a:ext uri="{FF2B5EF4-FFF2-40B4-BE49-F238E27FC236}">
                <a16:creationId xmlns:a16="http://schemas.microsoft.com/office/drawing/2014/main" id="{193D1C38-AC9A-4E5E-A40C-E189A14A239D}"/>
              </a:ext>
            </a:extLst>
          </p:cNvPr>
          <p:cNvGrpSpPr/>
          <p:nvPr/>
        </p:nvGrpSpPr>
        <p:grpSpPr>
          <a:xfrm>
            <a:off x="407988" y="3352800"/>
            <a:ext cx="1030290" cy="958850"/>
            <a:chOff x="-3076576" y="4076701"/>
            <a:chExt cx="1465263" cy="1363663"/>
          </a:xfrm>
        </p:grpSpPr>
        <p:sp>
          <p:nvSpPr>
            <p:cNvPr id="10" name="Freeform 5">
              <a:extLst>
                <a:ext uri="{FF2B5EF4-FFF2-40B4-BE49-F238E27FC236}">
                  <a16:creationId xmlns:a16="http://schemas.microsoft.com/office/drawing/2014/main" id="{038B2AC1-7039-42DF-8BFF-907E36B9B705}"/>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580961AC-3102-4E7C-91DD-CD3BF0F6C5F4}"/>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7E39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6" name="Graphic 15">
            <a:extLst>
              <a:ext uri="{FF2B5EF4-FFF2-40B4-BE49-F238E27FC236}">
                <a16:creationId xmlns:a16="http://schemas.microsoft.com/office/drawing/2014/main" id="{E879757A-0C5B-454A-8D81-937E222F7E6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81836" t="-4713" b="16530"/>
          <a:stretch/>
        </p:blipFill>
        <p:spPr>
          <a:xfrm>
            <a:off x="11665917" y="164829"/>
            <a:ext cx="424356" cy="459624"/>
          </a:xfrm>
          <a:prstGeom prst="rect">
            <a:avLst/>
          </a:prstGeom>
        </p:spPr>
      </p:pic>
      <p:cxnSp>
        <p:nvCxnSpPr>
          <p:cNvPr id="28" name="Conector reto 49">
            <a:extLst>
              <a:ext uri="{FF2B5EF4-FFF2-40B4-BE49-F238E27FC236}">
                <a16:creationId xmlns:a16="http://schemas.microsoft.com/office/drawing/2014/main" id="{B24CB8AF-46AC-455D-8122-E42F0897FF83}"/>
              </a:ext>
            </a:extLst>
          </p:cNvPr>
          <p:cNvCxnSpPr>
            <a:cxnSpLocks/>
          </p:cNvCxnSpPr>
          <p:nvPr/>
        </p:nvCxnSpPr>
        <p:spPr>
          <a:xfrm>
            <a:off x="3657600" y="6162092"/>
            <a:ext cx="1445892" cy="0"/>
          </a:xfrm>
          <a:prstGeom prst="line">
            <a:avLst/>
          </a:prstGeom>
          <a:solidFill>
            <a:schemeClr val="tx1"/>
          </a:solidFill>
          <a:ln w="47625" cap="flat">
            <a:solidFill>
              <a:srgbClr val="0070AD"/>
            </a:solidFill>
            <a:round/>
          </a:ln>
        </p:spPr>
        <p:style>
          <a:lnRef idx="1">
            <a:schemeClr val="accent1"/>
          </a:lnRef>
          <a:fillRef idx="0">
            <a:schemeClr val="accent1"/>
          </a:fillRef>
          <a:effectRef idx="0">
            <a:schemeClr val="accent1"/>
          </a:effectRef>
          <a:fontRef idx="minor">
            <a:schemeClr val="tx1"/>
          </a:fontRef>
        </p:style>
      </p:cxnSp>
      <p:cxnSp>
        <p:nvCxnSpPr>
          <p:cNvPr id="29" name="Conector reto 49">
            <a:extLst>
              <a:ext uri="{FF2B5EF4-FFF2-40B4-BE49-F238E27FC236}">
                <a16:creationId xmlns:a16="http://schemas.microsoft.com/office/drawing/2014/main" id="{F17687FD-99B5-4B72-9DFC-457C3922A1C4}"/>
              </a:ext>
            </a:extLst>
          </p:cNvPr>
          <p:cNvCxnSpPr>
            <a:cxnSpLocks/>
          </p:cNvCxnSpPr>
          <p:nvPr/>
        </p:nvCxnSpPr>
        <p:spPr>
          <a:xfrm>
            <a:off x="6530923" y="6169190"/>
            <a:ext cx="1445892" cy="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30" name="Conector reto 49">
            <a:extLst>
              <a:ext uri="{FF2B5EF4-FFF2-40B4-BE49-F238E27FC236}">
                <a16:creationId xmlns:a16="http://schemas.microsoft.com/office/drawing/2014/main" id="{97CC4FC7-46E1-46F0-A644-A72F52997BBF}"/>
              </a:ext>
            </a:extLst>
          </p:cNvPr>
          <p:cNvCxnSpPr>
            <a:cxnSpLocks/>
          </p:cNvCxnSpPr>
          <p:nvPr/>
        </p:nvCxnSpPr>
        <p:spPr>
          <a:xfrm>
            <a:off x="9860483" y="6186121"/>
            <a:ext cx="1445892" cy="0"/>
          </a:xfrm>
          <a:prstGeom prst="line">
            <a:avLst/>
          </a:prstGeom>
          <a:solidFill>
            <a:schemeClr val="tx1"/>
          </a:solidFill>
          <a:ln w="47625" cap="flat">
            <a:solidFill>
              <a:srgbClr val="95E616"/>
            </a:solidFill>
            <a:round/>
          </a:ln>
        </p:spPr>
        <p:style>
          <a:lnRef idx="1">
            <a:schemeClr val="accent1"/>
          </a:lnRef>
          <a:fillRef idx="0">
            <a:schemeClr val="accent1"/>
          </a:fillRef>
          <a:effectRef idx="0">
            <a:schemeClr val="accent1"/>
          </a:effectRef>
          <a:fontRef idx="minor">
            <a:schemeClr val="tx1"/>
          </a:fontRef>
        </p:style>
      </p:cxnSp>
      <p:sp>
        <p:nvSpPr>
          <p:cNvPr id="34" name="Text Placeholder 5">
            <a:extLst>
              <a:ext uri="{FF2B5EF4-FFF2-40B4-BE49-F238E27FC236}">
                <a16:creationId xmlns:a16="http://schemas.microsoft.com/office/drawing/2014/main" id="{6EA9DB1E-7539-46A1-9A03-6542333AAC84}"/>
              </a:ext>
            </a:extLst>
          </p:cNvPr>
          <p:cNvSpPr txBox="1">
            <a:spLocks/>
          </p:cNvSpPr>
          <p:nvPr/>
        </p:nvSpPr>
        <p:spPr>
          <a:xfrm>
            <a:off x="3402750" y="3746967"/>
            <a:ext cx="2736850" cy="6477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79114">
              <a:spcAft>
                <a:spcPts val="511"/>
              </a:spcAft>
              <a:buClr>
                <a:schemeClr val="accent6">
                  <a:lumMod val="75000"/>
                </a:schemeClr>
              </a:buClr>
              <a:defRPr/>
            </a:pPr>
            <a:r>
              <a:rPr lang="en-US" dirty="0"/>
              <a:t>our </a:t>
            </a:r>
            <a:r>
              <a:rPr lang="en-US" b="1" dirty="0"/>
              <a:t>global quality and delivery system </a:t>
            </a:r>
            <a:r>
              <a:rPr lang="en-US" dirty="0"/>
              <a:t>providing a </a:t>
            </a:r>
            <a:r>
              <a:rPr lang="en-US" b="1" i="1" dirty="0">
                <a:solidFill>
                  <a:srgbClr val="FF0000"/>
                </a:solidFill>
              </a:rPr>
              <a:t>common, consistent and transnational approach</a:t>
            </a:r>
            <a:r>
              <a:rPr lang="en-US" i="1" dirty="0"/>
              <a:t> </a:t>
            </a:r>
            <a:r>
              <a:rPr lang="en-US" dirty="0"/>
              <a:t>to </a:t>
            </a:r>
            <a:r>
              <a:rPr lang="en-US" b="1" dirty="0"/>
              <a:t>selling, managing and delivering</a:t>
            </a:r>
            <a:endParaRPr lang="en-US" dirty="0">
              <a:solidFill>
                <a:schemeClr val="accent6"/>
              </a:solidFill>
            </a:endParaRPr>
          </a:p>
        </p:txBody>
      </p:sp>
      <p:sp>
        <p:nvSpPr>
          <p:cNvPr id="35" name="Text Placeholder 6">
            <a:extLst>
              <a:ext uri="{FF2B5EF4-FFF2-40B4-BE49-F238E27FC236}">
                <a16:creationId xmlns:a16="http://schemas.microsoft.com/office/drawing/2014/main" id="{75274B2E-8793-4B8B-A3DB-BFA011A97CBB}"/>
              </a:ext>
            </a:extLst>
          </p:cNvPr>
          <p:cNvSpPr txBox="1">
            <a:spLocks/>
          </p:cNvSpPr>
          <p:nvPr/>
        </p:nvSpPr>
        <p:spPr>
          <a:xfrm>
            <a:off x="6400800" y="3791872"/>
            <a:ext cx="2736850" cy="6477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79114">
              <a:spcAft>
                <a:spcPts val="511"/>
              </a:spcAft>
              <a:buClr>
                <a:schemeClr val="accent6">
                  <a:lumMod val="75000"/>
                </a:schemeClr>
              </a:buClr>
              <a:defRPr/>
            </a:pPr>
            <a:r>
              <a:rPr lang="en-GB" dirty="0"/>
              <a:t>provides </a:t>
            </a:r>
            <a:r>
              <a:rPr lang="en-GB" b="1" dirty="0"/>
              <a:t>frameworks, methods, techniques and tools </a:t>
            </a:r>
            <a:r>
              <a:rPr lang="en-GB" dirty="0"/>
              <a:t>for managing and delivering all types of programs, projects and services </a:t>
            </a:r>
            <a:endParaRPr lang="en-US" dirty="0">
              <a:solidFill>
                <a:schemeClr val="accent6"/>
              </a:solidFill>
            </a:endParaRPr>
          </a:p>
        </p:txBody>
      </p:sp>
      <p:sp>
        <p:nvSpPr>
          <p:cNvPr id="40" name="Text Placeholder 6">
            <a:extLst>
              <a:ext uri="{FF2B5EF4-FFF2-40B4-BE49-F238E27FC236}">
                <a16:creationId xmlns:a16="http://schemas.microsoft.com/office/drawing/2014/main" id="{75274B2E-8793-4B8B-A3DB-BFA011A97CBB}"/>
              </a:ext>
            </a:extLst>
          </p:cNvPr>
          <p:cNvSpPr txBox="1">
            <a:spLocks/>
          </p:cNvSpPr>
          <p:nvPr/>
        </p:nvSpPr>
        <p:spPr>
          <a:xfrm>
            <a:off x="9176078" y="3663950"/>
            <a:ext cx="2787322" cy="6477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covers our range of offerings, facilitating business development, architecture design, application development, package implementation, and support services</a:t>
            </a:r>
            <a:endParaRPr lang="en-US" dirty="0"/>
          </a:p>
        </p:txBody>
      </p:sp>
      <p:sp>
        <p:nvSpPr>
          <p:cNvPr id="41" name="Oval 20">
            <a:extLst>
              <a:ext uri="{FF2B5EF4-FFF2-40B4-BE49-F238E27FC236}">
                <a16:creationId xmlns:a16="http://schemas.microsoft.com/office/drawing/2014/main" id="{41ACABC2-6590-4E4B-9507-376785C34C7E}"/>
              </a:ext>
            </a:extLst>
          </p:cNvPr>
          <p:cNvSpPr/>
          <p:nvPr/>
        </p:nvSpPr>
        <p:spPr>
          <a:xfrm>
            <a:off x="3324225" y="154566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42" name="Oval 20">
            <a:extLst>
              <a:ext uri="{FF2B5EF4-FFF2-40B4-BE49-F238E27FC236}">
                <a16:creationId xmlns:a16="http://schemas.microsoft.com/office/drawing/2014/main" id="{2F532516-8DF9-44A4-935A-3131E96D437E}"/>
              </a:ext>
            </a:extLst>
          </p:cNvPr>
          <p:cNvSpPr/>
          <p:nvPr/>
        </p:nvSpPr>
        <p:spPr>
          <a:xfrm>
            <a:off x="6280478" y="14362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C5DBDB28-88AB-4F14-9F73-9D7C1E6EE4B1}"/>
              </a:ext>
            </a:extLst>
          </p:cNvPr>
          <p:cNvSpPr/>
          <p:nvPr/>
        </p:nvSpPr>
        <p:spPr>
          <a:xfrm>
            <a:off x="9296400" y="14362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47" name="Groupe 851"/>
          <p:cNvGrpSpPr/>
          <p:nvPr/>
        </p:nvGrpSpPr>
        <p:grpSpPr>
          <a:xfrm>
            <a:off x="3886200" y="1981200"/>
            <a:ext cx="811663" cy="908051"/>
            <a:chOff x="1184251" y="4892477"/>
            <a:chExt cx="349250" cy="279400"/>
          </a:xfrm>
        </p:grpSpPr>
        <p:sp>
          <p:nvSpPr>
            <p:cNvPr id="48" name="Freeform 667"/>
            <p:cNvSpPr>
              <a:spLocks/>
            </p:cNvSpPr>
            <p:nvPr/>
          </p:nvSpPr>
          <p:spPr bwMode="auto">
            <a:xfrm>
              <a:off x="1184251" y="4987727"/>
              <a:ext cx="349250" cy="184150"/>
            </a:xfrm>
            <a:custGeom>
              <a:avLst/>
              <a:gdLst/>
              <a:ahLst/>
              <a:cxnLst>
                <a:cxn ang="0">
                  <a:pos x="220" y="116"/>
                </a:cxn>
                <a:cxn ang="0">
                  <a:pos x="195" y="30"/>
                </a:cxn>
                <a:cxn ang="0">
                  <a:pos x="143" y="0"/>
                </a:cxn>
                <a:cxn ang="0">
                  <a:pos x="85" y="29"/>
                </a:cxn>
                <a:cxn ang="0">
                  <a:pos x="25" y="12"/>
                </a:cxn>
                <a:cxn ang="0">
                  <a:pos x="0" y="92"/>
                </a:cxn>
                <a:cxn ang="0">
                  <a:pos x="77" y="114"/>
                </a:cxn>
                <a:cxn ang="0">
                  <a:pos x="153" y="77"/>
                </a:cxn>
                <a:cxn ang="0">
                  <a:pos x="199" y="102"/>
                </a:cxn>
              </a:cxnLst>
              <a:rect l="0" t="0" r="r" b="b"/>
              <a:pathLst>
                <a:path w="220" h="116">
                  <a:moveTo>
                    <a:pt x="220" y="116"/>
                  </a:moveTo>
                  <a:lnTo>
                    <a:pt x="195" y="30"/>
                  </a:lnTo>
                  <a:lnTo>
                    <a:pt x="143" y="0"/>
                  </a:lnTo>
                  <a:lnTo>
                    <a:pt x="85" y="29"/>
                  </a:lnTo>
                  <a:lnTo>
                    <a:pt x="25" y="12"/>
                  </a:lnTo>
                  <a:lnTo>
                    <a:pt x="0" y="92"/>
                  </a:lnTo>
                  <a:lnTo>
                    <a:pt x="77" y="114"/>
                  </a:lnTo>
                  <a:lnTo>
                    <a:pt x="153" y="77"/>
                  </a:lnTo>
                  <a:lnTo>
                    <a:pt x="199" y="102"/>
                  </a:lnTo>
                </a:path>
              </a:pathLst>
            </a:custGeom>
            <a:no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6"/>
                </a:solidFill>
              </a:endParaRPr>
            </a:p>
          </p:txBody>
        </p:sp>
        <p:sp>
          <p:nvSpPr>
            <p:cNvPr id="49" name="Freeform 668"/>
            <p:cNvSpPr>
              <a:spLocks/>
            </p:cNvSpPr>
            <p:nvPr/>
          </p:nvSpPr>
          <p:spPr bwMode="auto">
            <a:xfrm>
              <a:off x="1336651" y="5063927"/>
              <a:ext cx="44450" cy="26988"/>
            </a:xfrm>
            <a:custGeom>
              <a:avLst/>
              <a:gdLst/>
              <a:ahLst/>
              <a:cxnLst>
                <a:cxn ang="0">
                  <a:pos x="27" y="3"/>
                </a:cxn>
                <a:cxn ang="0">
                  <a:pos x="27" y="3"/>
                </a:cxn>
                <a:cxn ang="0">
                  <a:pos x="28" y="6"/>
                </a:cxn>
                <a:cxn ang="0">
                  <a:pos x="25" y="10"/>
                </a:cxn>
                <a:cxn ang="0">
                  <a:pos x="22" y="14"/>
                </a:cxn>
                <a:cxn ang="0">
                  <a:pos x="17" y="16"/>
                </a:cxn>
                <a:cxn ang="0">
                  <a:pos x="17" y="16"/>
                </a:cxn>
                <a:cxn ang="0">
                  <a:pos x="11" y="17"/>
                </a:cxn>
                <a:cxn ang="0">
                  <a:pos x="6" y="17"/>
                </a:cxn>
                <a:cxn ang="0">
                  <a:pos x="3" y="16"/>
                </a:cxn>
                <a:cxn ang="0">
                  <a:pos x="0" y="14"/>
                </a:cxn>
                <a:cxn ang="0">
                  <a:pos x="0" y="14"/>
                </a:cxn>
                <a:cxn ang="0">
                  <a:pos x="0" y="10"/>
                </a:cxn>
                <a:cxn ang="0">
                  <a:pos x="3" y="6"/>
                </a:cxn>
                <a:cxn ang="0">
                  <a:pos x="5" y="3"/>
                </a:cxn>
                <a:cxn ang="0">
                  <a:pos x="10" y="1"/>
                </a:cxn>
                <a:cxn ang="0">
                  <a:pos x="10" y="1"/>
                </a:cxn>
                <a:cxn ang="0">
                  <a:pos x="17" y="0"/>
                </a:cxn>
                <a:cxn ang="0">
                  <a:pos x="22" y="0"/>
                </a:cxn>
                <a:cxn ang="0">
                  <a:pos x="25" y="1"/>
                </a:cxn>
                <a:cxn ang="0">
                  <a:pos x="27" y="3"/>
                </a:cxn>
                <a:cxn ang="0">
                  <a:pos x="27" y="3"/>
                </a:cxn>
              </a:cxnLst>
              <a:rect l="0" t="0" r="r" b="b"/>
              <a:pathLst>
                <a:path w="28" h="17">
                  <a:moveTo>
                    <a:pt x="27" y="3"/>
                  </a:moveTo>
                  <a:lnTo>
                    <a:pt x="27" y="3"/>
                  </a:lnTo>
                  <a:lnTo>
                    <a:pt x="28" y="6"/>
                  </a:lnTo>
                  <a:lnTo>
                    <a:pt x="25" y="10"/>
                  </a:lnTo>
                  <a:lnTo>
                    <a:pt x="22" y="14"/>
                  </a:lnTo>
                  <a:lnTo>
                    <a:pt x="17" y="16"/>
                  </a:lnTo>
                  <a:lnTo>
                    <a:pt x="17" y="16"/>
                  </a:lnTo>
                  <a:lnTo>
                    <a:pt x="11" y="17"/>
                  </a:lnTo>
                  <a:lnTo>
                    <a:pt x="6" y="17"/>
                  </a:lnTo>
                  <a:lnTo>
                    <a:pt x="3" y="16"/>
                  </a:lnTo>
                  <a:lnTo>
                    <a:pt x="0" y="14"/>
                  </a:lnTo>
                  <a:lnTo>
                    <a:pt x="0" y="14"/>
                  </a:lnTo>
                  <a:lnTo>
                    <a:pt x="0" y="10"/>
                  </a:lnTo>
                  <a:lnTo>
                    <a:pt x="3" y="6"/>
                  </a:lnTo>
                  <a:lnTo>
                    <a:pt x="5" y="3"/>
                  </a:lnTo>
                  <a:lnTo>
                    <a:pt x="10" y="1"/>
                  </a:lnTo>
                  <a:lnTo>
                    <a:pt x="10" y="1"/>
                  </a:lnTo>
                  <a:lnTo>
                    <a:pt x="17" y="0"/>
                  </a:lnTo>
                  <a:lnTo>
                    <a:pt x="22" y="0"/>
                  </a:lnTo>
                  <a:lnTo>
                    <a:pt x="25" y="1"/>
                  </a:lnTo>
                  <a:lnTo>
                    <a:pt x="27" y="3"/>
                  </a:lnTo>
                  <a:lnTo>
                    <a:pt x="27" y="3"/>
                  </a:lnTo>
                  <a:close/>
                </a:path>
              </a:pathLst>
            </a:custGeom>
            <a:no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6"/>
                </a:solidFill>
              </a:endParaRPr>
            </a:p>
          </p:txBody>
        </p:sp>
        <p:sp>
          <p:nvSpPr>
            <p:cNvPr id="50" name="Freeform 669"/>
            <p:cNvSpPr>
              <a:spLocks/>
            </p:cNvSpPr>
            <p:nvPr/>
          </p:nvSpPr>
          <p:spPr bwMode="auto">
            <a:xfrm>
              <a:off x="1311251" y="5048052"/>
              <a:ext cx="100013" cy="65088"/>
            </a:xfrm>
            <a:custGeom>
              <a:avLst/>
              <a:gdLst/>
              <a:ahLst/>
              <a:cxnLst>
                <a:cxn ang="0">
                  <a:pos x="62" y="8"/>
                </a:cxn>
                <a:cxn ang="0">
                  <a:pos x="62" y="8"/>
                </a:cxn>
                <a:cxn ang="0">
                  <a:pos x="63" y="12"/>
                </a:cxn>
                <a:cxn ang="0">
                  <a:pos x="62" y="16"/>
                </a:cxn>
                <a:cxn ang="0">
                  <a:pos x="60" y="20"/>
                </a:cxn>
                <a:cxn ang="0">
                  <a:pos x="58" y="24"/>
                </a:cxn>
                <a:cxn ang="0">
                  <a:pos x="54" y="27"/>
                </a:cxn>
                <a:cxn ang="0">
                  <a:pos x="49" y="31"/>
                </a:cxn>
                <a:cxn ang="0">
                  <a:pos x="44" y="35"/>
                </a:cxn>
                <a:cxn ang="0">
                  <a:pos x="38" y="38"/>
                </a:cxn>
                <a:cxn ang="0">
                  <a:pos x="38" y="38"/>
                </a:cxn>
                <a:cxn ang="0">
                  <a:pos x="31" y="40"/>
                </a:cxn>
                <a:cxn ang="0">
                  <a:pos x="26" y="41"/>
                </a:cxn>
                <a:cxn ang="0">
                  <a:pos x="20" y="41"/>
                </a:cxn>
                <a:cxn ang="0">
                  <a:pos x="15" y="41"/>
                </a:cxn>
                <a:cxn ang="0">
                  <a:pos x="10" y="40"/>
                </a:cxn>
                <a:cxn ang="0">
                  <a:pos x="6" y="38"/>
                </a:cxn>
                <a:cxn ang="0">
                  <a:pos x="3" y="35"/>
                </a:cxn>
                <a:cxn ang="0">
                  <a:pos x="1" y="32"/>
                </a:cxn>
                <a:cxn ang="0">
                  <a:pos x="1" y="32"/>
                </a:cxn>
                <a:cxn ang="0">
                  <a:pos x="0" y="29"/>
                </a:cxn>
                <a:cxn ang="0">
                  <a:pos x="1" y="25"/>
                </a:cxn>
                <a:cxn ang="0">
                  <a:pos x="2" y="20"/>
                </a:cxn>
                <a:cxn ang="0">
                  <a:pos x="5" y="16"/>
                </a:cxn>
                <a:cxn ang="0">
                  <a:pos x="8" y="12"/>
                </a:cxn>
                <a:cxn ang="0">
                  <a:pos x="14" y="8"/>
                </a:cxn>
                <a:cxn ang="0">
                  <a:pos x="19" y="6"/>
                </a:cxn>
                <a:cxn ang="0">
                  <a:pos x="25" y="3"/>
                </a:cxn>
                <a:cxn ang="0">
                  <a:pos x="25" y="3"/>
                </a:cxn>
                <a:cxn ang="0">
                  <a:pos x="31" y="1"/>
                </a:cxn>
                <a:cxn ang="0">
                  <a:pos x="38" y="0"/>
                </a:cxn>
                <a:cxn ang="0">
                  <a:pos x="43" y="0"/>
                </a:cxn>
                <a:cxn ang="0">
                  <a:pos x="48" y="0"/>
                </a:cxn>
                <a:cxn ang="0">
                  <a:pos x="53" y="1"/>
                </a:cxn>
                <a:cxn ang="0">
                  <a:pos x="57" y="2"/>
                </a:cxn>
                <a:cxn ang="0">
                  <a:pos x="60" y="5"/>
                </a:cxn>
                <a:cxn ang="0">
                  <a:pos x="62" y="8"/>
                </a:cxn>
                <a:cxn ang="0">
                  <a:pos x="62" y="8"/>
                </a:cxn>
              </a:cxnLst>
              <a:rect l="0" t="0" r="r" b="b"/>
              <a:pathLst>
                <a:path w="63" h="41">
                  <a:moveTo>
                    <a:pt x="62" y="8"/>
                  </a:moveTo>
                  <a:lnTo>
                    <a:pt x="62" y="8"/>
                  </a:lnTo>
                  <a:lnTo>
                    <a:pt x="63" y="12"/>
                  </a:lnTo>
                  <a:lnTo>
                    <a:pt x="62" y="16"/>
                  </a:lnTo>
                  <a:lnTo>
                    <a:pt x="60" y="20"/>
                  </a:lnTo>
                  <a:lnTo>
                    <a:pt x="58" y="24"/>
                  </a:lnTo>
                  <a:lnTo>
                    <a:pt x="54" y="27"/>
                  </a:lnTo>
                  <a:lnTo>
                    <a:pt x="49" y="31"/>
                  </a:lnTo>
                  <a:lnTo>
                    <a:pt x="44" y="35"/>
                  </a:lnTo>
                  <a:lnTo>
                    <a:pt x="38" y="38"/>
                  </a:lnTo>
                  <a:lnTo>
                    <a:pt x="38" y="38"/>
                  </a:lnTo>
                  <a:lnTo>
                    <a:pt x="31" y="40"/>
                  </a:lnTo>
                  <a:lnTo>
                    <a:pt x="26" y="41"/>
                  </a:lnTo>
                  <a:lnTo>
                    <a:pt x="20" y="41"/>
                  </a:lnTo>
                  <a:lnTo>
                    <a:pt x="15" y="41"/>
                  </a:lnTo>
                  <a:lnTo>
                    <a:pt x="10" y="40"/>
                  </a:lnTo>
                  <a:lnTo>
                    <a:pt x="6" y="38"/>
                  </a:lnTo>
                  <a:lnTo>
                    <a:pt x="3" y="35"/>
                  </a:lnTo>
                  <a:lnTo>
                    <a:pt x="1" y="32"/>
                  </a:lnTo>
                  <a:lnTo>
                    <a:pt x="1" y="32"/>
                  </a:lnTo>
                  <a:lnTo>
                    <a:pt x="0" y="29"/>
                  </a:lnTo>
                  <a:lnTo>
                    <a:pt x="1" y="25"/>
                  </a:lnTo>
                  <a:lnTo>
                    <a:pt x="2" y="20"/>
                  </a:lnTo>
                  <a:lnTo>
                    <a:pt x="5" y="16"/>
                  </a:lnTo>
                  <a:lnTo>
                    <a:pt x="8" y="12"/>
                  </a:lnTo>
                  <a:lnTo>
                    <a:pt x="14" y="8"/>
                  </a:lnTo>
                  <a:lnTo>
                    <a:pt x="19" y="6"/>
                  </a:lnTo>
                  <a:lnTo>
                    <a:pt x="25" y="3"/>
                  </a:lnTo>
                  <a:lnTo>
                    <a:pt x="25" y="3"/>
                  </a:lnTo>
                  <a:lnTo>
                    <a:pt x="31" y="1"/>
                  </a:lnTo>
                  <a:lnTo>
                    <a:pt x="38" y="0"/>
                  </a:lnTo>
                  <a:lnTo>
                    <a:pt x="43" y="0"/>
                  </a:lnTo>
                  <a:lnTo>
                    <a:pt x="48" y="0"/>
                  </a:lnTo>
                  <a:lnTo>
                    <a:pt x="53" y="1"/>
                  </a:lnTo>
                  <a:lnTo>
                    <a:pt x="57" y="2"/>
                  </a:lnTo>
                  <a:lnTo>
                    <a:pt x="60" y="5"/>
                  </a:lnTo>
                  <a:lnTo>
                    <a:pt x="62" y="8"/>
                  </a:lnTo>
                  <a:lnTo>
                    <a:pt x="62" y="8"/>
                  </a:lnTo>
                  <a:close/>
                </a:path>
              </a:pathLst>
            </a:custGeom>
            <a:no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6"/>
                </a:solidFill>
              </a:endParaRPr>
            </a:p>
          </p:txBody>
        </p:sp>
        <p:sp>
          <p:nvSpPr>
            <p:cNvPr id="51" name="Line 670"/>
            <p:cNvSpPr>
              <a:spLocks noChangeShapeType="1"/>
            </p:cNvSpPr>
            <p:nvPr/>
          </p:nvSpPr>
          <p:spPr bwMode="auto">
            <a:xfrm flipV="1">
              <a:off x="1358876" y="4908352"/>
              <a:ext cx="1588" cy="173038"/>
            </a:xfrm>
            <a:prstGeom prst="line">
              <a:avLst/>
            </a:prstGeom>
            <a:no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6"/>
                </a:solidFill>
              </a:endParaRPr>
            </a:p>
          </p:txBody>
        </p:sp>
        <p:sp>
          <p:nvSpPr>
            <p:cNvPr id="52" name="Freeform 671"/>
            <p:cNvSpPr>
              <a:spLocks/>
            </p:cNvSpPr>
            <p:nvPr/>
          </p:nvSpPr>
          <p:spPr bwMode="auto">
            <a:xfrm>
              <a:off x="1358876" y="4892477"/>
              <a:ext cx="114300" cy="55563"/>
            </a:xfrm>
            <a:custGeom>
              <a:avLst/>
              <a:gdLst/>
              <a:ahLst/>
              <a:cxnLst>
                <a:cxn ang="0">
                  <a:pos x="0" y="10"/>
                </a:cxn>
                <a:cxn ang="0">
                  <a:pos x="0" y="10"/>
                </a:cxn>
                <a:cxn ang="0">
                  <a:pos x="1" y="9"/>
                </a:cxn>
                <a:cxn ang="0">
                  <a:pos x="5" y="5"/>
                </a:cxn>
                <a:cxn ang="0">
                  <a:pos x="11" y="1"/>
                </a:cxn>
                <a:cxn ang="0">
                  <a:pos x="15" y="0"/>
                </a:cxn>
                <a:cxn ang="0">
                  <a:pos x="19" y="0"/>
                </a:cxn>
                <a:cxn ang="0">
                  <a:pos x="19" y="0"/>
                </a:cxn>
                <a:cxn ang="0">
                  <a:pos x="24" y="0"/>
                </a:cxn>
                <a:cxn ang="0">
                  <a:pos x="28" y="3"/>
                </a:cxn>
                <a:cxn ang="0">
                  <a:pos x="33" y="9"/>
                </a:cxn>
                <a:cxn ang="0">
                  <a:pos x="41" y="14"/>
                </a:cxn>
                <a:cxn ang="0">
                  <a:pos x="44" y="16"/>
                </a:cxn>
                <a:cxn ang="0">
                  <a:pos x="48" y="18"/>
                </a:cxn>
                <a:cxn ang="0">
                  <a:pos x="48" y="18"/>
                </a:cxn>
                <a:cxn ang="0">
                  <a:pos x="72" y="20"/>
                </a:cxn>
                <a:cxn ang="0">
                  <a:pos x="72" y="20"/>
                </a:cxn>
                <a:cxn ang="0">
                  <a:pos x="70" y="23"/>
                </a:cxn>
                <a:cxn ang="0">
                  <a:pos x="65" y="28"/>
                </a:cxn>
                <a:cxn ang="0">
                  <a:pos x="61" y="30"/>
                </a:cxn>
                <a:cxn ang="0">
                  <a:pos x="56" y="33"/>
                </a:cxn>
                <a:cxn ang="0">
                  <a:pos x="51" y="34"/>
                </a:cxn>
                <a:cxn ang="0">
                  <a:pos x="43" y="35"/>
                </a:cxn>
                <a:cxn ang="0">
                  <a:pos x="43" y="35"/>
                </a:cxn>
                <a:cxn ang="0">
                  <a:pos x="37" y="34"/>
                </a:cxn>
                <a:cxn ang="0">
                  <a:pos x="32" y="33"/>
                </a:cxn>
                <a:cxn ang="0">
                  <a:pos x="28" y="32"/>
                </a:cxn>
                <a:cxn ang="0">
                  <a:pos x="25" y="29"/>
                </a:cxn>
                <a:cxn ang="0">
                  <a:pos x="22" y="25"/>
                </a:cxn>
                <a:cxn ang="0">
                  <a:pos x="19" y="24"/>
                </a:cxn>
                <a:cxn ang="0">
                  <a:pos x="15" y="24"/>
                </a:cxn>
                <a:cxn ang="0">
                  <a:pos x="15" y="24"/>
                </a:cxn>
                <a:cxn ang="0">
                  <a:pos x="9" y="27"/>
                </a:cxn>
                <a:cxn ang="0">
                  <a:pos x="4" y="30"/>
                </a:cxn>
                <a:cxn ang="0">
                  <a:pos x="0" y="35"/>
                </a:cxn>
              </a:cxnLst>
              <a:rect l="0" t="0" r="r" b="b"/>
              <a:pathLst>
                <a:path w="72" h="35">
                  <a:moveTo>
                    <a:pt x="0" y="10"/>
                  </a:moveTo>
                  <a:lnTo>
                    <a:pt x="0" y="10"/>
                  </a:lnTo>
                  <a:lnTo>
                    <a:pt x="1" y="9"/>
                  </a:lnTo>
                  <a:lnTo>
                    <a:pt x="5" y="5"/>
                  </a:lnTo>
                  <a:lnTo>
                    <a:pt x="11" y="1"/>
                  </a:lnTo>
                  <a:lnTo>
                    <a:pt x="15" y="0"/>
                  </a:lnTo>
                  <a:lnTo>
                    <a:pt x="19" y="0"/>
                  </a:lnTo>
                  <a:lnTo>
                    <a:pt x="19" y="0"/>
                  </a:lnTo>
                  <a:lnTo>
                    <a:pt x="24" y="0"/>
                  </a:lnTo>
                  <a:lnTo>
                    <a:pt x="28" y="3"/>
                  </a:lnTo>
                  <a:lnTo>
                    <a:pt x="33" y="9"/>
                  </a:lnTo>
                  <a:lnTo>
                    <a:pt x="41" y="14"/>
                  </a:lnTo>
                  <a:lnTo>
                    <a:pt x="44" y="16"/>
                  </a:lnTo>
                  <a:lnTo>
                    <a:pt x="48" y="18"/>
                  </a:lnTo>
                  <a:lnTo>
                    <a:pt x="48" y="18"/>
                  </a:lnTo>
                  <a:lnTo>
                    <a:pt x="72" y="20"/>
                  </a:lnTo>
                  <a:lnTo>
                    <a:pt x="72" y="20"/>
                  </a:lnTo>
                  <a:lnTo>
                    <a:pt x="70" y="23"/>
                  </a:lnTo>
                  <a:lnTo>
                    <a:pt x="65" y="28"/>
                  </a:lnTo>
                  <a:lnTo>
                    <a:pt x="61" y="30"/>
                  </a:lnTo>
                  <a:lnTo>
                    <a:pt x="56" y="33"/>
                  </a:lnTo>
                  <a:lnTo>
                    <a:pt x="51" y="34"/>
                  </a:lnTo>
                  <a:lnTo>
                    <a:pt x="43" y="35"/>
                  </a:lnTo>
                  <a:lnTo>
                    <a:pt x="43" y="35"/>
                  </a:lnTo>
                  <a:lnTo>
                    <a:pt x="37" y="34"/>
                  </a:lnTo>
                  <a:lnTo>
                    <a:pt x="32" y="33"/>
                  </a:lnTo>
                  <a:lnTo>
                    <a:pt x="28" y="32"/>
                  </a:lnTo>
                  <a:lnTo>
                    <a:pt x="25" y="29"/>
                  </a:lnTo>
                  <a:lnTo>
                    <a:pt x="22" y="25"/>
                  </a:lnTo>
                  <a:lnTo>
                    <a:pt x="19" y="24"/>
                  </a:lnTo>
                  <a:lnTo>
                    <a:pt x="15" y="24"/>
                  </a:lnTo>
                  <a:lnTo>
                    <a:pt x="15" y="24"/>
                  </a:lnTo>
                  <a:lnTo>
                    <a:pt x="9" y="27"/>
                  </a:lnTo>
                  <a:lnTo>
                    <a:pt x="4" y="30"/>
                  </a:lnTo>
                  <a:lnTo>
                    <a:pt x="0" y="35"/>
                  </a:lnTo>
                </a:path>
              </a:pathLst>
            </a:custGeom>
            <a:no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6"/>
                </a:solidFill>
              </a:endParaRPr>
            </a:p>
          </p:txBody>
        </p:sp>
        <p:sp>
          <p:nvSpPr>
            <p:cNvPr id="53" name="Line 688"/>
            <p:cNvSpPr>
              <a:spLocks noChangeShapeType="1"/>
            </p:cNvSpPr>
            <p:nvPr/>
          </p:nvSpPr>
          <p:spPr bwMode="auto">
            <a:xfrm>
              <a:off x="1411264" y="4987727"/>
              <a:ext cx="15875" cy="122238"/>
            </a:xfrm>
            <a:prstGeom prst="line">
              <a:avLst/>
            </a:prstGeom>
            <a:no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6"/>
                </a:solidFill>
              </a:endParaRPr>
            </a:p>
          </p:txBody>
        </p:sp>
        <p:sp>
          <p:nvSpPr>
            <p:cNvPr id="54" name="Line 689"/>
            <p:cNvSpPr>
              <a:spLocks noChangeShapeType="1"/>
            </p:cNvSpPr>
            <p:nvPr/>
          </p:nvSpPr>
          <p:spPr bwMode="auto">
            <a:xfrm flipH="1">
              <a:off x="1306489" y="5033764"/>
              <a:ext cx="12700" cy="134938"/>
            </a:xfrm>
            <a:prstGeom prst="line">
              <a:avLst/>
            </a:prstGeom>
            <a:no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accent6"/>
                </a:solidFill>
              </a:endParaRPr>
            </a:p>
          </p:txBody>
        </p:sp>
      </p:grpSp>
      <p:grpSp>
        <p:nvGrpSpPr>
          <p:cNvPr id="55" name="Groupe 562"/>
          <p:cNvGrpSpPr/>
          <p:nvPr/>
        </p:nvGrpSpPr>
        <p:grpSpPr>
          <a:xfrm>
            <a:off x="6776884" y="1958366"/>
            <a:ext cx="835216" cy="920566"/>
            <a:chOff x="5503864" y="906463"/>
            <a:chExt cx="355600" cy="341313"/>
          </a:xfrm>
        </p:grpSpPr>
        <p:sp>
          <p:nvSpPr>
            <p:cNvPr id="56" name="Freeform 343"/>
            <p:cNvSpPr>
              <a:spLocks/>
            </p:cNvSpPr>
            <p:nvPr/>
          </p:nvSpPr>
          <p:spPr bwMode="auto">
            <a:xfrm>
              <a:off x="5613401" y="906463"/>
              <a:ext cx="200025" cy="314325"/>
            </a:xfrm>
            <a:custGeom>
              <a:avLst/>
              <a:gdLst/>
              <a:ahLst/>
              <a:cxnLst>
                <a:cxn ang="0">
                  <a:pos x="38" y="35"/>
                </a:cxn>
                <a:cxn ang="0">
                  <a:pos x="44" y="50"/>
                </a:cxn>
                <a:cxn ang="0">
                  <a:pos x="44" y="154"/>
                </a:cxn>
                <a:cxn ang="0">
                  <a:pos x="50" y="162"/>
                </a:cxn>
                <a:cxn ang="0">
                  <a:pos x="65" y="162"/>
                </a:cxn>
                <a:cxn ang="0">
                  <a:pos x="71" y="154"/>
                </a:cxn>
                <a:cxn ang="0">
                  <a:pos x="71" y="50"/>
                </a:cxn>
                <a:cxn ang="0">
                  <a:pos x="77" y="35"/>
                </a:cxn>
                <a:cxn ang="0">
                  <a:pos x="86" y="35"/>
                </a:cxn>
                <a:cxn ang="0">
                  <a:pos x="86" y="42"/>
                </a:cxn>
                <a:cxn ang="0">
                  <a:pos x="103" y="42"/>
                </a:cxn>
                <a:cxn ang="0">
                  <a:pos x="103" y="0"/>
                </a:cxn>
                <a:cxn ang="0">
                  <a:pos x="86" y="0"/>
                </a:cxn>
                <a:cxn ang="0">
                  <a:pos x="86" y="7"/>
                </a:cxn>
                <a:cxn ang="0">
                  <a:pos x="0" y="28"/>
                </a:cxn>
                <a:cxn ang="0">
                  <a:pos x="0" y="35"/>
                </a:cxn>
                <a:cxn ang="0">
                  <a:pos x="25" y="35"/>
                </a:cxn>
              </a:cxnLst>
              <a:rect l="0" t="0" r="r" b="b"/>
              <a:pathLst>
                <a:path w="103" h="162">
                  <a:moveTo>
                    <a:pt x="38" y="35"/>
                  </a:moveTo>
                  <a:cubicBezTo>
                    <a:pt x="44" y="50"/>
                    <a:pt x="44" y="50"/>
                    <a:pt x="44" y="50"/>
                  </a:cubicBezTo>
                  <a:cubicBezTo>
                    <a:pt x="44" y="154"/>
                    <a:pt x="44" y="154"/>
                    <a:pt x="44" y="154"/>
                  </a:cubicBezTo>
                  <a:cubicBezTo>
                    <a:pt x="44" y="157"/>
                    <a:pt x="47" y="162"/>
                    <a:pt x="50" y="162"/>
                  </a:cubicBezTo>
                  <a:cubicBezTo>
                    <a:pt x="65" y="162"/>
                    <a:pt x="65" y="162"/>
                    <a:pt x="65" y="162"/>
                  </a:cubicBezTo>
                  <a:cubicBezTo>
                    <a:pt x="69" y="161"/>
                    <a:pt x="71" y="157"/>
                    <a:pt x="71" y="154"/>
                  </a:cubicBezTo>
                  <a:cubicBezTo>
                    <a:pt x="71" y="50"/>
                    <a:pt x="71" y="50"/>
                    <a:pt x="71" y="50"/>
                  </a:cubicBezTo>
                  <a:cubicBezTo>
                    <a:pt x="77" y="35"/>
                    <a:pt x="77" y="35"/>
                    <a:pt x="77" y="35"/>
                  </a:cubicBezTo>
                  <a:cubicBezTo>
                    <a:pt x="80" y="34"/>
                    <a:pt x="83" y="34"/>
                    <a:pt x="86" y="35"/>
                  </a:cubicBezTo>
                  <a:cubicBezTo>
                    <a:pt x="86" y="42"/>
                    <a:pt x="86" y="42"/>
                    <a:pt x="86" y="42"/>
                  </a:cubicBezTo>
                  <a:cubicBezTo>
                    <a:pt x="103" y="42"/>
                    <a:pt x="103" y="42"/>
                    <a:pt x="103" y="42"/>
                  </a:cubicBezTo>
                  <a:cubicBezTo>
                    <a:pt x="103" y="0"/>
                    <a:pt x="103" y="0"/>
                    <a:pt x="103" y="0"/>
                  </a:cubicBezTo>
                  <a:cubicBezTo>
                    <a:pt x="86" y="0"/>
                    <a:pt x="86" y="0"/>
                    <a:pt x="86" y="0"/>
                  </a:cubicBezTo>
                  <a:cubicBezTo>
                    <a:pt x="86" y="7"/>
                    <a:pt x="86" y="7"/>
                    <a:pt x="86" y="7"/>
                  </a:cubicBezTo>
                  <a:cubicBezTo>
                    <a:pt x="51" y="8"/>
                    <a:pt x="26" y="11"/>
                    <a:pt x="0" y="28"/>
                  </a:cubicBezTo>
                  <a:cubicBezTo>
                    <a:pt x="0" y="35"/>
                    <a:pt x="0" y="35"/>
                    <a:pt x="0" y="35"/>
                  </a:cubicBezTo>
                  <a:cubicBezTo>
                    <a:pt x="25" y="35"/>
                    <a:pt x="25" y="35"/>
                    <a:pt x="25" y="35"/>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57" name="Freeform 344"/>
            <p:cNvSpPr>
              <a:spLocks/>
            </p:cNvSpPr>
            <p:nvPr/>
          </p:nvSpPr>
          <p:spPr bwMode="auto">
            <a:xfrm>
              <a:off x="5772151" y="1008063"/>
              <a:ext cx="87313" cy="223838"/>
            </a:xfrm>
            <a:custGeom>
              <a:avLst/>
              <a:gdLst/>
              <a:ahLst/>
              <a:cxnLst>
                <a:cxn ang="0">
                  <a:pos x="8" y="63"/>
                </a:cxn>
                <a:cxn ang="0">
                  <a:pos x="7" y="57"/>
                </a:cxn>
                <a:cxn ang="0">
                  <a:pos x="16" y="56"/>
                </a:cxn>
                <a:cxn ang="0">
                  <a:pos x="7" y="22"/>
                </a:cxn>
                <a:cxn ang="0">
                  <a:pos x="2" y="18"/>
                </a:cxn>
                <a:cxn ang="0">
                  <a:pos x="0" y="3"/>
                </a:cxn>
                <a:cxn ang="0">
                  <a:pos x="12" y="0"/>
                </a:cxn>
                <a:cxn ang="0">
                  <a:pos x="18" y="14"/>
                </a:cxn>
                <a:cxn ang="0">
                  <a:pos x="14" y="20"/>
                </a:cxn>
                <a:cxn ang="0">
                  <a:pos x="23" y="54"/>
                </a:cxn>
                <a:cxn ang="0">
                  <a:pos x="31" y="51"/>
                </a:cxn>
                <a:cxn ang="0">
                  <a:pos x="33" y="57"/>
                </a:cxn>
                <a:cxn ang="0">
                  <a:pos x="27" y="63"/>
                </a:cxn>
                <a:cxn ang="0">
                  <a:pos x="29" y="70"/>
                </a:cxn>
                <a:cxn ang="0">
                  <a:pos x="37" y="76"/>
                </a:cxn>
                <a:cxn ang="0">
                  <a:pos x="44" y="106"/>
                </a:cxn>
                <a:cxn ang="0">
                  <a:pos x="42" y="112"/>
                </a:cxn>
                <a:cxn ang="0">
                  <a:pos x="25" y="116"/>
                </a:cxn>
                <a:cxn ang="0">
                  <a:pos x="20" y="112"/>
                </a:cxn>
                <a:cxn ang="0">
                  <a:pos x="13" y="82"/>
                </a:cxn>
                <a:cxn ang="0">
                  <a:pos x="17" y="73"/>
                </a:cxn>
                <a:cxn ang="0">
                  <a:pos x="16" y="66"/>
                </a:cxn>
              </a:cxnLst>
              <a:rect l="0" t="0" r="r" b="b"/>
              <a:pathLst>
                <a:path w="45" h="116">
                  <a:moveTo>
                    <a:pt x="8" y="63"/>
                  </a:moveTo>
                  <a:cubicBezTo>
                    <a:pt x="7" y="57"/>
                    <a:pt x="7" y="57"/>
                    <a:pt x="7" y="57"/>
                  </a:cubicBezTo>
                  <a:cubicBezTo>
                    <a:pt x="10" y="57"/>
                    <a:pt x="13" y="57"/>
                    <a:pt x="16" y="56"/>
                  </a:cubicBezTo>
                  <a:cubicBezTo>
                    <a:pt x="13" y="45"/>
                    <a:pt x="10" y="33"/>
                    <a:pt x="7" y="22"/>
                  </a:cubicBezTo>
                  <a:cubicBezTo>
                    <a:pt x="2" y="18"/>
                    <a:pt x="2" y="18"/>
                    <a:pt x="2" y="18"/>
                  </a:cubicBezTo>
                  <a:cubicBezTo>
                    <a:pt x="1" y="13"/>
                    <a:pt x="2" y="8"/>
                    <a:pt x="0" y="3"/>
                  </a:cubicBezTo>
                  <a:cubicBezTo>
                    <a:pt x="4" y="2"/>
                    <a:pt x="8" y="1"/>
                    <a:pt x="12" y="0"/>
                  </a:cubicBezTo>
                  <a:cubicBezTo>
                    <a:pt x="13" y="5"/>
                    <a:pt x="16" y="9"/>
                    <a:pt x="18" y="14"/>
                  </a:cubicBezTo>
                  <a:cubicBezTo>
                    <a:pt x="14" y="20"/>
                    <a:pt x="14" y="20"/>
                    <a:pt x="14" y="20"/>
                  </a:cubicBezTo>
                  <a:cubicBezTo>
                    <a:pt x="17" y="31"/>
                    <a:pt x="20" y="43"/>
                    <a:pt x="23" y="54"/>
                  </a:cubicBezTo>
                  <a:cubicBezTo>
                    <a:pt x="26" y="53"/>
                    <a:pt x="28" y="53"/>
                    <a:pt x="31" y="51"/>
                  </a:cubicBezTo>
                  <a:cubicBezTo>
                    <a:pt x="32" y="53"/>
                    <a:pt x="32" y="55"/>
                    <a:pt x="33" y="57"/>
                  </a:cubicBezTo>
                  <a:cubicBezTo>
                    <a:pt x="27" y="63"/>
                    <a:pt x="27" y="63"/>
                    <a:pt x="27" y="63"/>
                  </a:cubicBezTo>
                  <a:cubicBezTo>
                    <a:pt x="29" y="70"/>
                    <a:pt x="29" y="70"/>
                    <a:pt x="29" y="70"/>
                  </a:cubicBezTo>
                  <a:cubicBezTo>
                    <a:pt x="37" y="76"/>
                    <a:pt x="37" y="76"/>
                    <a:pt x="37" y="76"/>
                  </a:cubicBezTo>
                  <a:cubicBezTo>
                    <a:pt x="40" y="86"/>
                    <a:pt x="42" y="96"/>
                    <a:pt x="44" y="106"/>
                  </a:cubicBezTo>
                  <a:cubicBezTo>
                    <a:pt x="45" y="109"/>
                    <a:pt x="44" y="111"/>
                    <a:pt x="42" y="112"/>
                  </a:cubicBezTo>
                  <a:cubicBezTo>
                    <a:pt x="25" y="116"/>
                    <a:pt x="25" y="116"/>
                    <a:pt x="25" y="116"/>
                  </a:cubicBezTo>
                  <a:cubicBezTo>
                    <a:pt x="23" y="116"/>
                    <a:pt x="21" y="114"/>
                    <a:pt x="20" y="112"/>
                  </a:cubicBezTo>
                  <a:cubicBezTo>
                    <a:pt x="18" y="102"/>
                    <a:pt x="15" y="92"/>
                    <a:pt x="13" y="82"/>
                  </a:cubicBezTo>
                  <a:cubicBezTo>
                    <a:pt x="17" y="73"/>
                    <a:pt x="17" y="73"/>
                    <a:pt x="17" y="73"/>
                  </a:cubicBezTo>
                  <a:cubicBezTo>
                    <a:pt x="16" y="66"/>
                    <a:pt x="16" y="66"/>
                    <a:pt x="16" y="66"/>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58" name="Freeform 345"/>
            <p:cNvSpPr>
              <a:spLocks/>
            </p:cNvSpPr>
            <p:nvPr/>
          </p:nvSpPr>
          <p:spPr bwMode="auto">
            <a:xfrm>
              <a:off x="5503864" y="1008063"/>
              <a:ext cx="169863" cy="239713"/>
            </a:xfrm>
            <a:custGeom>
              <a:avLst/>
              <a:gdLst/>
              <a:ahLst/>
              <a:cxnLst>
                <a:cxn ang="0">
                  <a:pos x="72" y="16"/>
                </a:cxn>
                <a:cxn ang="0">
                  <a:pos x="83" y="0"/>
                </a:cxn>
                <a:cxn ang="0">
                  <a:pos x="88" y="2"/>
                </a:cxn>
                <a:cxn ang="0">
                  <a:pos x="76" y="29"/>
                </a:cxn>
                <a:cxn ang="0">
                  <a:pos x="70" y="52"/>
                </a:cxn>
                <a:cxn ang="0">
                  <a:pos x="82" y="85"/>
                </a:cxn>
                <a:cxn ang="0">
                  <a:pos x="79" y="116"/>
                </a:cxn>
                <a:cxn ang="0">
                  <a:pos x="64" y="112"/>
                </a:cxn>
                <a:cxn ang="0">
                  <a:pos x="57" y="57"/>
                </a:cxn>
                <a:cxn ang="0">
                  <a:pos x="51" y="55"/>
                </a:cxn>
                <a:cxn ang="0">
                  <a:pos x="18" y="101"/>
                </a:cxn>
                <a:cxn ang="0">
                  <a:pos x="3" y="97"/>
                </a:cxn>
                <a:cxn ang="0">
                  <a:pos x="16" y="68"/>
                </a:cxn>
                <a:cxn ang="0">
                  <a:pos x="35" y="48"/>
                </a:cxn>
              </a:cxnLst>
              <a:rect l="0" t="0" r="r" b="b"/>
              <a:pathLst>
                <a:path w="88" h="124">
                  <a:moveTo>
                    <a:pt x="72" y="16"/>
                  </a:moveTo>
                  <a:cubicBezTo>
                    <a:pt x="83" y="0"/>
                    <a:pt x="83" y="0"/>
                    <a:pt x="83" y="0"/>
                  </a:cubicBezTo>
                  <a:cubicBezTo>
                    <a:pt x="88" y="2"/>
                    <a:pt x="88" y="2"/>
                    <a:pt x="88" y="2"/>
                  </a:cubicBezTo>
                  <a:cubicBezTo>
                    <a:pt x="76" y="29"/>
                    <a:pt x="76" y="29"/>
                    <a:pt x="76" y="29"/>
                  </a:cubicBezTo>
                  <a:cubicBezTo>
                    <a:pt x="75" y="38"/>
                    <a:pt x="73" y="45"/>
                    <a:pt x="70" y="52"/>
                  </a:cubicBezTo>
                  <a:cubicBezTo>
                    <a:pt x="78" y="63"/>
                    <a:pt x="83" y="73"/>
                    <a:pt x="82" y="85"/>
                  </a:cubicBezTo>
                  <a:cubicBezTo>
                    <a:pt x="79" y="116"/>
                    <a:pt x="79" y="116"/>
                    <a:pt x="79" y="116"/>
                  </a:cubicBezTo>
                  <a:cubicBezTo>
                    <a:pt x="78" y="124"/>
                    <a:pt x="62" y="119"/>
                    <a:pt x="64" y="112"/>
                  </a:cubicBezTo>
                  <a:cubicBezTo>
                    <a:pt x="69" y="93"/>
                    <a:pt x="71" y="76"/>
                    <a:pt x="57" y="57"/>
                  </a:cubicBezTo>
                  <a:cubicBezTo>
                    <a:pt x="51" y="55"/>
                    <a:pt x="51" y="55"/>
                    <a:pt x="51" y="55"/>
                  </a:cubicBezTo>
                  <a:cubicBezTo>
                    <a:pt x="29" y="64"/>
                    <a:pt x="22" y="82"/>
                    <a:pt x="18" y="101"/>
                  </a:cubicBezTo>
                  <a:cubicBezTo>
                    <a:pt x="17" y="107"/>
                    <a:pt x="0" y="104"/>
                    <a:pt x="3" y="97"/>
                  </a:cubicBezTo>
                  <a:cubicBezTo>
                    <a:pt x="16" y="68"/>
                    <a:pt x="16" y="68"/>
                    <a:pt x="16" y="68"/>
                  </a:cubicBezTo>
                  <a:cubicBezTo>
                    <a:pt x="19" y="61"/>
                    <a:pt x="26" y="52"/>
                    <a:pt x="35" y="48"/>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59" name="Freeform 346"/>
            <p:cNvSpPr>
              <a:spLocks/>
            </p:cNvSpPr>
            <p:nvPr/>
          </p:nvSpPr>
          <p:spPr bwMode="auto">
            <a:xfrm>
              <a:off x="5583239" y="992188"/>
              <a:ext cx="55563" cy="115888"/>
            </a:xfrm>
            <a:custGeom>
              <a:avLst/>
              <a:gdLst/>
              <a:ahLst/>
              <a:cxnLst>
                <a:cxn ang="0">
                  <a:pos x="29" y="38"/>
                </a:cxn>
                <a:cxn ang="0">
                  <a:pos x="17" y="32"/>
                </a:cxn>
                <a:cxn ang="0">
                  <a:pos x="13" y="1"/>
                </a:cxn>
                <a:cxn ang="0">
                  <a:pos x="8" y="0"/>
                </a:cxn>
                <a:cxn ang="0">
                  <a:pos x="6" y="30"/>
                </a:cxn>
                <a:cxn ang="0">
                  <a:pos x="3" y="50"/>
                </a:cxn>
                <a:cxn ang="0">
                  <a:pos x="23" y="59"/>
                </a:cxn>
              </a:cxnLst>
              <a:rect l="0" t="0" r="r" b="b"/>
              <a:pathLst>
                <a:path w="29" h="60">
                  <a:moveTo>
                    <a:pt x="29" y="38"/>
                  </a:moveTo>
                  <a:cubicBezTo>
                    <a:pt x="27" y="35"/>
                    <a:pt x="24" y="33"/>
                    <a:pt x="17" y="32"/>
                  </a:cubicBezTo>
                  <a:cubicBezTo>
                    <a:pt x="13" y="1"/>
                    <a:pt x="13" y="1"/>
                    <a:pt x="13" y="1"/>
                  </a:cubicBezTo>
                  <a:cubicBezTo>
                    <a:pt x="8" y="0"/>
                    <a:pt x="8" y="0"/>
                    <a:pt x="8" y="0"/>
                  </a:cubicBezTo>
                  <a:cubicBezTo>
                    <a:pt x="6" y="30"/>
                    <a:pt x="6" y="30"/>
                    <a:pt x="6" y="30"/>
                  </a:cubicBezTo>
                  <a:cubicBezTo>
                    <a:pt x="3" y="36"/>
                    <a:pt x="0" y="45"/>
                    <a:pt x="3" y="50"/>
                  </a:cubicBezTo>
                  <a:cubicBezTo>
                    <a:pt x="7" y="57"/>
                    <a:pt x="15" y="60"/>
                    <a:pt x="23" y="5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60" name="Freeform 347"/>
            <p:cNvSpPr>
              <a:spLocks/>
            </p:cNvSpPr>
            <p:nvPr/>
          </p:nvSpPr>
          <p:spPr bwMode="auto">
            <a:xfrm>
              <a:off x="5610226" y="1073151"/>
              <a:ext cx="12700" cy="14288"/>
            </a:xfrm>
            <a:custGeom>
              <a:avLst/>
              <a:gdLst/>
              <a:ahLst/>
              <a:cxnLst>
                <a:cxn ang="0">
                  <a:pos x="0" y="2"/>
                </a:cxn>
                <a:cxn ang="0">
                  <a:pos x="4" y="0"/>
                </a:cxn>
                <a:cxn ang="0">
                  <a:pos x="4" y="0"/>
                </a:cxn>
                <a:cxn ang="0">
                  <a:pos x="4" y="0"/>
                </a:cxn>
                <a:cxn ang="0">
                  <a:pos x="6" y="4"/>
                </a:cxn>
                <a:cxn ang="0">
                  <a:pos x="6" y="4"/>
                </a:cxn>
                <a:cxn ang="0">
                  <a:pos x="6" y="4"/>
                </a:cxn>
                <a:cxn ang="0">
                  <a:pos x="3" y="6"/>
                </a:cxn>
                <a:cxn ang="0">
                  <a:pos x="3" y="6"/>
                </a:cxn>
                <a:cxn ang="0">
                  <a:pos x="3" y="6"/>
                </a:cxn>
                <a:cxn ang="0">
                  <a:pos x="0" y="2"/>
                </a:cxn>
                <a:cxn ang="0">
                  <a:pos x="0" y="2"/>
                </a:cxn>
              </a:cxnLst>
              <a:rect l="0" t="0" r="r" b="b"/>
              <a:pathLst>
                <a:path w="7" h="7">
                  <a:moveTo>
                    <a:pt x="0" y="2"/>
                  </a:moveTo>
                  <a:cubicBezTo>
                    <a:pt x="1" y="1"/>
                    <a:pt x="3" y="0"/>
                    <a:pt x="4" y="0"/>
                  </a:cubicBezTo>
                  <a:cubicBezTo>
                    <a:pt x="4" y="0"/>
                    <a:pt x="4" y="0"/>
                    <a:pt x="4" y="0"/>
                  </a:cubicBezTo>
                  <a:cubicBezTo>
                    <a:pt x="4" y="0"/>
                    <a:pt x="4" y="0"/>
                    <a:pt x="4" y="0"/>
                  </a:cubicBezTo>
                  <a:cubicBezTo>
                    <a:pt x="6" y="1"/>
                    <a:pt x="7" y="2"/>
                    <a:pt x="6" y="4"/>
                  </a:cubicBezTo>
                  <a:cubicBezTo>
                    <a:pt x="6" y="4"/>
                    <a:pt x="6" y="4"/>
                    <a:pt x="6" y="4"/>
                  </a:cubicBezTo>
                  <a:cubicBezTo>
                    <a:pt x="6" y="4"/>
                    <a:pt x="6" y="4"/>
                    <a:pt x="6" y="4"/>
                  </a:cubicBezTo>
                  <a:cubicBezTo>
                    <a:pt x="6" y="6"/>
                    <a:pt x="4" y="7"/>
                    <a:pt x="3" y="6"/>
                  </a:cubicBezTo>
                  <a:cubicBezTo>
                    <a:pt x="3" y="6"/>
                    <a:pt x="3" y="6"/>
                    <a:pt x="3" y="6"/>
                  </a:cubicBezTo>
                  <a:cubicBezTo>
                    <a:pt x="3" y="6"/>
                    <a:pt x="3" y="6"/>
                    <a:pt x="3" y="6"/>
                  </a:cubicBezTo>
                  <a:cubicBezTo>
                    <a:pt x="1" y="6"/>
                    <a:pt x="0" y="4"/>
                    <a:pt x="0" y="2"/>
                  </a:cubicBezTo>
                  <a:cubicBezTo>
                    <a:pt x="0" y="2"/>
                    <a:pt x="0" y="2"/>
                    <a:pt x="0" y="2"/>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grpSp>
      <p:grpSp>
        <p:nvGrpSpPr>
          <p:cNvPr id="76" name="Groupe 275"/>
          <p:cNvGrpSpPr/>
          <p:nvPr/>
        </p:nvGrpSpPr>
        <p:grpSpPr>
          <a:xfrm>
            <a:off x="9906000" y="1981200"/>
            <a:ext cx="838200" cy="878053"/>
            <a:chOff x="485775" y="2794001"/>
            <a:chExt cx="346076" cy="388938"/>
          </a:xfrm>
        </p:grpSpPr>
        <p:sp>
          <p:nvSpPr>
            <p:cNvPr id="77" name="Freeform 814"/>
            <p:cNvSpPr>
              <a:spLocks/>
            </p:cNvSpPr>
            <p:nvPr/>
          </p:nvSpPr>
          <p:spPr bwMode="auto">
            <a:xfrm>
              <a:off x="657225" y="2917826"/>
              <a:ext cx="77788" cy="141288"/>
            </a:xfrm>
            <a:custGeom>
              <a:avLst/>
              <a:gdLst/>
              <a:ahLst/>
              <a:cxnLst>
                <a:cxn ang="0">
                  <a:pos x="0" y="89"/>
                </a:cxn>
                <a:cxn ang="0">
                  <a:pos x="0" y="23"/>
                </a:cxn>
                <a:cxn ang="0">
                  <a:pos x="49" y="0"/>
                </a:cxn>
                <a:cxn ang="0">
                  <a:pos x="49" y="66"/>
                </a:cxn>
                <a:cxn ang="0">
                  <a:pos x="0" y="89"/>
                </a:cxn>
                <a:cxn ang="0">
                  <a:pos x="0" y="89"/>
                </a:cxn>
                <a:cxn ang="0">
                  <a:pos x="0" y="89"/>
                </a:cxn>
              </a:cxnLst>
              <a:rect l="0" t="0" r="r" b="b"/>
              <a:pathLst>
                <a:path w="49" h="89">
                  <a:moveTo>
                    <a:pt x="0" y="89"/>
                  </a:moveTo>
                  <a:lnTo>
                    <a:pt x="0" y="23"/>
                  </a:lnTo>
                  <a:lnTo>
                    <a:pt x="49" y="0"/>
                  </a:lnTo>
                  <a:lnTo>
                    <a:pt x="49" y="66"/>
                  </a:lnTo>
                  <a:lnTo>
                    <a:pt x="0" y="89"/>
                  </a:lnTo>
                  <a:lnTo>
                    <a:pt x="0" y="89"/>
                  </a:lnTo>
                  <a:lnTo>
                    <a:pt x="0" y="89"/>
                  </a:ln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78" name="Freeform 815"/>
            <p:cNvSpPr>
              <a:spLocks/>
            </p:cNvSpPr>
            <p:nvPr/>
          </p:nvSpPr>
          <p:spPr bwMode="auto">
            <a:xfrm>
              <a:off x="755650" y="2874963"/>
              <a:ext cx="76200" cy="141288"/>
            </a:xfrm>
            <a:custGeom>
              <a:avLst/>
              <a:gdLst/>
              <a:ahLst/>
              <a:cxnLst>
                <a:cxn ang="0">
                  <a:pos x="0" y="89"/>
                </a:cxn>
                <a:cxn ang="0">
                  <a:pos x="0" y="21"/>
                </a:cxn>
                <a:cxn ang="0">
                  <a:pos x="48" y="0"/>
                </a:cxn>
                <a:cxn ang="0">
                  <a:pos x="48" y="66"/>
                </a:cxn>
                <a:cxn ang="0">
                  <a:pos x="0" y="89"/>
                </a:cxn>
                <a:cxn ang="0">
                  <a:pos x="0" y="89"/>
                </a:cxn>
                <a:cxn ang="0">
                  <a:pos x="0" y="89"/>
                </a:cxn>
              </a:cxnLst>
              <a:rect l="0" t="0" r="r" b="b"/>
              <a:pathLst>
                <a:path w="48" h="89">
                  <a:moveTo>
                    <a:pt x="0" y="89"/>
                  </a:moveTo>
                  <a:lnTo>
                    <a:pt x="0" y="21"/>
                  </a:lnTo>
                  <a:lnTo>
                    <a:pt x="48" y="0"/>
                  </a:lnTo>
                  <a:lnTo>
                    <a:pt x="48" y="66"/>
                  </a:lnTo>
                  <a:lnTo>
                    <a:pt x="0" y="89"/>
                  </a:lnTo>
                  <a:lnTo>
                    <a:pt x="0" y="89"/>
                  </a:lnTo>
                  <a:lnTo>
                    <a:pt x="0" y="89"/>
                  </a:ln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79" name="Freeform 816"/>
            <p:cNvSpPr>
              <a:spLocks/>
            </p:cNvSpPr>
            <p:nvPr/>
          </p:nvSpPr>
          <p:spPr bwMode="auto">
            <a:xfrm>
              <a:off x="485775" y="2876551"/>
              <a:ext cx="76200" cy="142875"/>
            </a:xfrm>
            <a:custGeom>
              <a:avLst/>
              <a:gdLst/>
              <a:ahLst/>
              <a:cxnLst>
                <a:cxn ang="0">
                  <a:pos x="0" y="0"/>
                </a:cxn>
                <a:cxn ang="0">
                  <a:pos x="48" y="22"/>
                </a:cxn>
                <a:cxn ang="0">
                  <a:pos x="48" y="90"/>
                </a:cxn>
                <a:cxn ang="0">
                  <a:pos x="0" y="68"/>
                </a:cxn>
                <a:cxn ang="0">
                  <a:pos x="0" y="0"/>
                </a:cxn>
                <a:cxn ang="0">
                  <a:pos x="0" y="0"/>
                </a:cxn>
                <a:cxn ang="0">
                  <a:pos x="0" y="0"/>
                </a:cxn>
              </a:cxnLst>
              <a:rect l="0" t="0" r="r" b="b"/>
              <a:pathLst>
                <a:path w="48" h="90">
                  <a:moveTo>
                    <a:pt x="0" y="0"/>
                  </a:moveTo>
                  <a:lnTo>
                    <a:pt x="48" y="22"/>
                  </a:lnTo>
                  <a:lnTo>
                    <a:pt x="48" y="90"/>
                  </a:lnTo>
                  <a:lnTo>
                    <a:pt x="0" y="68"/>
                  </a:lnTo>
                  <a:lnTo>
                    <a:pt x="0" y="0"/>
                  </a:lnTo>
                  <a:lnTo>
                    <a:pt x="0" y="0"/>
                  </a:lnTo>
                  <a:lnTo>
                    <a:pt x="0" y="0"/>
                  </a:ln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80" name="Freeform 817"/>
            <p:cNvSpPr>
              <a:spLocks/>
            </p:cNvSpPr>
            <p:nvPr/>
          </p:nvSpPr>
          <p:spPr bwMode="auto">
            <a:xfrm>
              <a:off x="657225" y="3044826"/>
              <a:ext cx="77788" cy="138113"/>
            </a:xfrm>
            <a:custGeom>
              <a:avLst/>
              <a:gdLst/>
              <a:ahLst/>
              <a:cxnLst>
                <a:cxn ang="0">
                  <a:pos x="0" y="87"/>
                </a:cxn>
                <a:cxn ang="0">
                  <a:pos x="0" y="22"/>
                </a:cxn>
                <a:cxn ang="0">
                  <a:pos x="49" y="0"/>
                </a:cxn>
                <a:cxn ang="0">
                  <a:pos x="49" y="66"/>
                </a:cxn>
                <a:cxn ang="0">
                  <a:pos x="0" y="87"/>
                </a:cxn>
                <a:cxn ang="0">
                  <a:pos x="0" y="87"/>
                </a:cxn>
                <a:cxn ang="0">
                  <a:pos x="0" y="87"/>
                </a:cxn>
              </a:cxnLst>
              <a:rect l="0" t="0" r="r" b="b"/>
              <a:pathLst>
                <a:path w="49" h="87">
                  <a:moveTo>
                    <a:pt x="0" y="87"/>
                  </a:moveTo>
                  <a:lnTo>
                    <a:pt x="0" y="22"/>
                  </a:lnTo>
                  <a:lnTo>
                    <a:pt x="49" y="0"/>
                  </a:lnTo>
                  <a:lnTo>
                    <a:pt x="49" y="66"/>
                  </a:lnTo>
                  <a:lnTo>
                    <a:pt x="0" y="87"/>
                  </a:lnTo>
                  <a:lnTo>
                    <a:pt x="0" y="87"/>
                  </a:lnTo>
                  <a:lnTo>
                    <a:pt x="0" y="87"/>
                  </a:ln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81" name="Freeform 818"/>
            <p:cNvSpPr>
              <a:spLocks/>
            </p:cNvSpPr>
            <p:nvPr/>
          </p:nvSpPr>
          <p:spPr bwMode="auto">
            <a:xfrm>
              <a:off x="581025" y="3044826"/>
              <a:ext cx="76200" cy="138113"/>
            </a:xfrm>
            <a:custGeom>
              <a:avLst/>
              <a:gdLst/>
              <a:ahLst/>
              <a:cxnLst>
                <a:cxn ang="0">
                  <a:pos x="0" y="0"/>
                </a:cxn>
                <a:cxn ang="0">
                  <a:pos x="48" y="22"/>
                </a:cxn>
                <a:cxn ang="0">
                  <a:pos x="48" y="87"/>
                </a:cxn>
                <a:cxn ang="0">
                  <a:pos x="0" y="66"/>
                </a:cxn>
                <a:cxn ang="0">
                  <a:pos x="0" y="0"/>
                </a:cxn>
                <a:cxn ang="0">
                  <a:pos x="0" y="0"/>
                </a:cxn>
                <a:cxn ang="0">
                  <a:pos x="0" y="0"/>
                </a:cxn>
              </a:cxnLst>
              <a:rect l="0" t="0" r="r" b="b"/>
              <a:pathLst>
                <a:path w="48" h="87">
                  <a:moveTo>
                    <a:pt x="0" y="0"/>
                  </a:moveTo>
                  <a:lnTo>
                    <a:pt x="48" y="22"/>
                  </a:lnTo>
                  <a:lnTo>
                    <a:pt x="48" y="87"/>
                  </a:lnTo>
                  <a:lnTo>
                    <a:pt x="0" y="66"/>
                  </a:lnTo>
                  <a:lnTo>
                    <a:pt x="0" y="0"/>
                  </a:lnTo>
                  <a:lnTo>
                    <a:pt x="0" y="0"/>
                  </a:lnTo>
                  <a:lnTo>
                    <a:pt x="0" y="0"/>
                  </a:ln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82" name="Freeform 819"/>
            <p:cNvSpPr>
              <a:spLocks/>
            </p:cNvSpPr>
            <p:nvPr/>
          </p:nvSpPr>
          <p:spPr bwMode="auto">
            <a:xfrm>
              <a:off x="755650" y="3000376"/>
              <a:ext cx="76200" cy="142875"/>
            </a:xfrm>
            <a:custGeom>
              <a:avLst/>
              <a:gdLst/>
              <a:ahLst/>
              <a:cxnLst>
                <a:cxn ang="0">
                  <a:pos x="0" y="90"/>
                </a:cxn>
                <a:cxn ang="0">
                  <a:pos x="0" y="22"/>
                </a:cxn>
                <a:cxn ang="0">
                  <a:pos x="48" y="0"/>
                </a:cxn>
                <a:cxn ang="0">
                  <a:pos x="48" y="67"/>
                </a:cxn>
                <a:cxn ang="0">
                  <a:pos x="0" y="90"/>
                </a:cxn>
                <a:cxn ang="0">
                  <a:pos x="0" y="90"/>
                </a:cxn>
                <a:cxn ang="0">
                  <a:pos x="0" y="90"/>
                </a:cxn>
              </a:cxnLst>
              <a:rect l="0" t="0" r="r" b="b"/>
              <a:pathLst>
                <a:path w="48" h="90">
                  <a:moveTo>
                    <a:pt x="0" y="90"/>
                  </a:moveTo>
                  <a:lnTo>
                    <a:pt x="0" y="22"/>
                  </a:lnTo>
                  <a:lnTo>
                    <a:pt x="48" y="0"/>
                  </a:lnTo>
                  <a:lnTo>
                    <a:pt x="48" y="67"/>
                  </a:lnTo>
                  <a:lnTo>
                    <a:pt x="0" y="90"/>
                  </a:lnTo>
                  <a:lnTo>
                    <a:pt x="0" y="90"/>
                  </a:lnTo>
                  <a:lnTo>
                    <a:pt x="0" y="90"/>
                  </a:ln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83" name="Freeform 820"/>
            <p:cNvSpPr>
              <a:spLocks/>
            </p:cNvSpPr>
            <p:nvPr/>
          </p:nvSpPr>
          <p:spPr bwMode="auto">
            <a:xfrm>
              <a:off x="485775" y="3001963"/>
              <a:ext cx="76200" cy="142875"/>
            </a:xfrm>
            <a:custGeom>
              <a:avLst/>
              <a:gdLst/>
              <a:ahLst/>
              <a:cxnLst>
                <a:cxn ang="0">
                  <a:pos x="0" y="0"/>
                </a:cxn>
                <a:cxn ang="0">
                  <a:pos x="48" y="23"/>
                </a:cxn>
                <a:cxn ang="0">
                  <a:pos x="48" y="90"/>
                </a:cxn>
                <a:cxn ang="0">
                  <a:pos x="0" y="67"/>
                </a:cxn>
                <a:cxn ang="0">
                  <a:pos x="0" y="0"/>
                </a:cxn>
                <a:cxn ang="0">
                  <a:pos x="0" y="0"/>
                </a:cxn>
                <a:cxn ang="0">
                  <a:pos x="0" y="0"/>
                </a:cxn>
              </a:cxnLst>
              <a:rect l="0" t="0" r="r" b="b"/>
              <a:pathLst>
                <a:path w="48" h="90">
                  <a:moveTo>
                    <a:pt x="0" y="0"/>
                  </a:moveTo>
                  <a:lnTo>
                    <a:pt x="48" y="23"/>
                  </a:lnTo>
                  <a:lnTo>
                    <a:pt x="48" y="90"/>
                  </a:lnTo>
                  <a:lnTo>
                    <a:pt x="0" y="67"/>
                  </a:lnTo>
                  <a:lnTo>
                    <a:pt x="0" y="0"/>
                  </a:lnTo>
                  <a:lnTo>
                    <a:pt x="0" y="0"/>
                  </a:lnTo>
                  <a:lnTo>
                    <a:pt x="0" y="0"/>
                  </a:ln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84" name="Freeform 821"/>
            <p:cNvSpPr>
              <a:spLocks/>
            </p:cNvSpPr>
            <p:nvPr/>
          </p:nvSpPr>
          <p:spPr bwMode="auto">
            <a:xfrm>
              <a:off x="677863" y="2841626"/>
              <a:ext cx="153988" cy="66675"/>
            </a:xfrm>
            <a:custGeom>
              <a:avLst/>
              <a:gdLst/>
              <a:ahLst/>
              <a:cxnLst>
                <a:cxn ang="0">
                  <a:pos x="49" y="42"/>
                </a:cxn>
                <a:cxn ang="0">
                  <a:pos x="0" y="21"/>
                </a:cxn>
                <a:cxn ang="0">
                  <a:pos x="49" y="0"/>
                </a:cxn>
                <a:cxn ang="0">
                  <a:pos x="97" y="21"/>
                </a:cxn>
                <a:cxn ang="0">
                  <a:pos x="49" y="42"/>
                </a:cxn>
                <a:cxn ang="0">
                  <a:pos x="49" y="42"/>
                </a:cxn>
                <a:cxn ang="0">
                  <a:pos x="49" y="42"/>
                </a:cxn>
              </a:cxnLst>
              <a:rect l="0" t="0" r="r" b="b"/>
              <a:pathLst>
                <a:path w="97" h="42">
                  <a:moveTo>
                    <a:pt x="49" y="42"/>
                  </a:moveTo>
                  <a:lnTo>
                    <a:pt x="0" y="21"/>
                  </a:lnTo>
                  <a:lnTo>
                    <a:pt x="49" y="0"/>
                  </a:lnTo>
                  <a:lnTo>
                    <a:pt x="97" y="21"/>
                  </a:lnTo>
                  <a:lnTo>
                    <a:pt x="49" y="42"/>
                  </a:lnTo>
                  <a:lnTo>
                    <a:pt x="49" y="42"/>
                  </a:lnTo>
                  <a:lnTo>
                    <a:pt x="49" y="42"/>
                  </a:ln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85" name="Freeform 822"/>
            <p:cNvSpPr>
              <a:spLocks/>
            </p:cNvSpPr>
            <p:nvPr/>
          </p:nvSpPr>
          <p:spPr bwMode="auto">
            <a:xfrm>
              <a:off x="485775" y="2841626"/>
              <a:ext cx="153988" cy="69850"/>
            </a:xfrm>
            <a:custGeom>
              <a:avLst/>
              <a:gdLst/>
              <a:ahLst/>
              <a:cxnLst>
                <a:cxn ang="0">
                  <a:pos x="48" y="44"/>
                </a:cxn>
                <a:cxn ang="0">
                  <a:pos x="0" y="22"/>
                </a:cxn>
                <a:cxn ang="0">
                  <a:pos x="48" y="0"/>
                </a:cxn>
                <a:cxn ang="0">
                  <a:pos x="97" y="22"/>
                </a:cxn>
                <a:cxn ang="0">
                  <a:pos x="48" y="44"/>
                </a:cxn>
                <a:cxn ang="0">
                  <a:pos x="48" y="44"/>
                </a:cxn>
                <a:cxn ang="0">
                  <a:pos x="48" y="44"/>
                </a:cxn>
              </a:cxnLst>
              <a:rect l="0" t="0" r="r" b="b"/>
              <a:pathLst>
                <a:path w="97" h="44">
                  <a:moveTo>
                    <a:pt x="48" y="44"/>
                  </a:moveTo>
                  <a:lnTo>
                    <a:pt x="0" y="22"/>
                  </a:lnTo>
                  <a:lnTo>
                    <a:pt x="48" y="0"/>
                  </a:lnTo>
                  <a:lnTo>
                    <a:pt x="97" y="22"/>
                  </a:lnTo>
                  <a:lnTo>
                    <a:pt x="48" y="44"/>
                  </a:lnTo>
                  <a:lnTo>
                    <a:pt x="48" y="44"/>
                  </a:lnTo>
                  <a:lnTo>
                    <a:pt x="48" y="44"/>
                  </a:ln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86" name="Freeform 823"/>
            <p:cNvSpPr>
              <a:spLocks/>
            </p:cNvSpPr>
            <p:nvPr/>
          </p:nvSpPr>
          <p:spPr bwMode="auto">
            <a:xfrm>
              <a:off x="581025" y="2794001"/>
              <a:ext cx="153988" cy="71438"/>
            </a:xfrm>
            <a:custGeom>
              <a:avLst/>
              <a:gdLst/>
              <a:ahLst/>
              <a:cxnLst>
                <a:cxn ang="0">
                  <a:pos x="48" y="45"/>
                </a:cxn>
                <a:cxn ang="0">
                  <a:pos x="0" y="22"/>
                </a:cxn>
                <a:cxn ang="0">
                  <a:pos x="48" y="0"/>
                </a:cxn>
                <a:cxn ang="0">
                  <a:pos x="97" y="22"/>
                </a:cxn>
                <a:cxn ang="0">
                  <a:pos x="48" y="45"/>
                </a:cxn>
                <a:cxn ang="0">
                  <a:pos x="48" y="45"/>
                </a:cxn>
                <a:cxn ang="0">
                  <a:pos x="48" y="45"/>
                </a:cxn>
              </a:cxnLst>
              <a:rect l="0" t="0" r="r" b="b"/>
              <a:pathLst>
                <a:path w="97" h="45">
                  <a:moveTo>
                    <a:pt x="48" y="45"/>
                  </a:moveTo>
                  <a:lnTo>
                    <a:pt x="0" y="22"/>
                  </a:lnTo>
                  <a:lnTo>
                    <a:pt x="48" y="0"/>
                  </a:lnTo>
                  <a:lnTo>
                    <a:pt x="97" y="22"/>
                  </a:lnTo>
                  <a:lnTo>
                    <a:pt x="48" y="45"/>
                  </a:lnTo>
                  <a:lnTo>
                    <a:pt x="48" y="45"/>
                  </a:lnTo>
                  <a:lnTo>
                    <a:pt x="48" y="45"/>
                  </a:ln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87" name="Freeform 824"/>
            <p:cNvSpPr>
              <a:spLocks/>
            </p:cNvSpPr>
            <p:nvPr/>
          </p:nvSpPr>
          <p:spPr bwMode="auto">
            <a:xfrm>
              <a:off x="581025" y="2884488"/>
              <a:ext cx="153988" cy="68263"/>
            </a:xfrm>
            <a:custGeom>
              <a:avLst/>
              <a:gdLst/>
              <a:ahLst/>
              <a:cxnLst>
                <a:cxn ang="0">
                  <a:pos x="0" y="21"/>
                </a:cxn>
                <a:cxn ang="0">
                  <a:pos x="48" y="0"/>
                </a:cxn>
                <a:cxn ang="0">
                  <a:pos x="97" y="21"/>
                </a:cxn>
                <a:cxn ang="0">
                  <a:pos x="48" y="43"/>
                </a:cxn>
                <a:cxn ang="0">
                  <a:pos x="14" y="28"/>
                </a:cxn>
              </a:cxnLst>
              <a:rect l="0" t="0" r="r" b="b"/>
              <a:pathLst>
                <a:path w="97" h="43">
                  <a:moveTo>
                    <a:pt x="0" y="21"/>
                  </a:moveTo>
                  <a:lnTo>
                    <a:pt x="48" y="0"/>
                  </a:lnTo>
                  <a:lnTo>
                    <a:pt x="97" y="21"/>
                  </a:lnTo>
                  <a:lnTo>
                    <a:pt x="48" y="43"/>
                  </a:lnTo>
                  <a:lnTo>
                    <a:pt x="14" y="28"/>
                  </a:lnTo>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sp>
          <p:nvSpPr>
            <p:cNvPr id="88" name="Freeform 825"/>
            <p:cNvSpPr>
              <a:spLocks/>
            </p:cNvSpPr>
            <p:nvPr/>
          </p:nvSpPr>
          <p:spPr bwMode="auto">
            <a:xfrm>
              <a:off x="581025" y="2952751"/>
              <a:ext cx="76200" cy="106363"/>
            </a:xfrm>
            <a:custGeom>
              <a:avLst/>
              <a:gdLst/>
              <a:ahLst/>
              <a:cxnLst>
                <a:cxn ang="0">
                  <a:pos x="48" y="0"/>
                </a:cxn>
                <a:cxn ang="0">
                  <a:pos x="48" y="67"/>
                </a:cxn>
                <a:cxn ang="0">
                  <a:pos x="0" y="44"/>
                </a:cxn>
                <a:cxn ang="0">
                  <a:pos x="0" y="0"/>
                </a:cxn>
              </a:cxnLst>
              <a:rect l="0" t="0" r="r" b="b"/>
              <a:pathLst>
                <a:path w="48" h="67">
                  <a:moveTo>
                    <a:pt x="48" y="0"/>
                  </a:moveTo>
                  <a:lnTo>
                    <a:pt x="48" y="67"/>
                  </a:lnTo>
                  <a:lnTo>
                    <a:pt x="0" y="44"/>
                  </a:lnTo>
                  <a:lnTo>
                    <a:pt x="0" y="0"/>
                  </a:lnTo>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cs typeface="Arial" pitchFamily="34" charset="0"/>
              </a:endParaRPr>
            </a:p>
          </p:txBody>
        </p:sp>
      </p:grpSp>
    </p:spTree>
    <p:extLst>
      <p:ext uri="{BB962C8B-B14F-4D97-AF65-F5344CB8AC3E}">
        <p14:creationId xmlns:p14="http://schemas.microsoft.com/office/powerpoint/2010/main" val="2840538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 Methods in scope for EM</a:t>
            </a:r>
          </a:p>
        </p:txBody>
      </p:sp>
      <p:grpSp>
        <p:nvGrpSpPr>
          <p:cNvPr id="3" name="Group 2"/>
          <p:cNvGrpSpPr/>
          <p:nvPr/>
        </p:nvGrpSpPr>
        <p:grpSpPr>
          <a:xfrm>
            <a:off x="1484804" y="1066800"/>
            <a:ext cx="9259396" cy="4419600"/>
            <a:chOff x="341804" y="1670782"/>
            <a:chExt cx="9296036" cy="3129237"/>
          </a:xfrm>
        </p:grpSpPr>
        <p:sp>
          <p:nvSpPr>
            <p:cNvPr id="4" name="TextBox 3"/>
            <p:cNvSpPr txBox="1"/>
            <p:nvPr/>
          </p:nvSpPr>
          <p:spPr>
            <a:xfrm>
              <a:off x="996951" y="2690872"/>
              <a:ext cx="2719439" cy="274249"/>
            </a:xfrm>
            <a:prstGeom prst="roundRect">
              <a:avLst/>
            </a:prstGeom>
            <a:solidFill>
              <a:schemeClr val="bg1"/>
            </a:solidFill>
          </p:spPr>
          <p:txBody>
            <a:bodyPr vert="horz" wrap="none" lIns="35941" tIns="35941" rIns="35941" bIns="35941" rtlCol="0" anchor="t">
              <a:noAutofit/>
            </a:bodyPr>
            <a:lstStyle/>
            <a:p>
              <a:pPr>
                <a:buClr>
                  <a:srgbClr val="E47E1A"/>
                </a:buClr>
                <a:buSzPct val="80000"/>
              </a:pPr>
              <a:r>
                <a:rPr lang="en-US" sz="1600" b="1" dirty="0">
                  <a:solidFill>
                    <a:srgbClr val="9F958F">
                      <a:lumMod val="50000"/>
                    </a:srgbClr>
                  </a:solidFill>
                </a:rPr>
                <a:t>Global Transition (GT)</a:t>
              </a:r>
            </a:p>
          </p:txBody>
        </p:sp>
        <p:pic>
          <p:nvPicPr>
            <p:cNvPr id="5" name="Picture 2"/>
            <p:cNvPicPr>
              <a:picLocks noChangeAspect="1" noChangeArrowheads="1"/>
            </p:cNvPicPr>
            <p:nvPr/>
          </p:nvPicPr>
          <p:blipFill>
            <a:blip r:embed="rId3" cstate="screen">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996951" y="3039198"/>
              <a:ext cx="6044339" cy="82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hevron 13"/>
            <p:cNvSpPr/>
            <p:nvPr/>
          </p:nvSpPr>
          <p:spPr>
            <a:xfrm>
              <a:off x="8547091" y="4194537"/>
              <a:ext cx="1090749" cy="605482"/>
            </a:xfrm>
            <a:prstGeom prst="rect">
              <a:avLst/>
            </a:prstGeom>
            <a:solidFill>
              <a:srgbClr val="95E6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buClr>
                  <a:srgbClr val="E47E1A"/>
                </a:buClr>
                <a:buSzPct val="80000"/>
              </a:pPr>
              <a:r>
                <a:rPr lang="en-US" sz="1200" b="1" dirty="0">
                  <a:solidFill>
                    <a:prstClr val="white"/>
                  </a:solidFill>
                </a:rPr>
                <a:t>Transition Handover </a:t>
              </a:r>
            </a:p>
            <a:p>
              <a:pPr algn="r">
                <a:buClr>
                  <a:srgbClr val="E47E1A"/>
                </a:buClr>
                <a:buSzPct val="80000"/>
              </a:pPr>
              <a:r>
                <a:rPr lang="en-US" sz="1200" b="1" dirty="0">
                  <a:solidFill>
                    <a:prstClr val="white"/>
                  </a:solidFill>
                </a:rPr>
                <a:t>Out</a:t>
              </a:r>
            </a:p>
          </p:txBody>
        </p:sp>
        <p:sp>
          <p:nvSpPr>
            <p:cNvPr id="9" name="Pentagon 8"/>
            <p:cNvSpPr/>
            <p:nvPr/>
          </p:nvSpPr>
          <p:spPr>
            <a:xfrm>
              <a:off x="5145915" y="4194537"/>
              <a:ext cx="1123656" cy="605482"/>
            </a:xfrm>
            <a:prstGeom prst="homePlate">
              <a:avLst/>
            </a:prstGeom>
            <a:solidFill>
              <a:srgbClr val="009AC8"/>
            </a:solidFill>
            <a:ln>
              <a:no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p>
              <a:pPr algn="ctr">
                <a:buClr>
                  <a:srgbClr val="E47E1A"/>
                </a:buClr>
                <a:buSzPct val="80000"/>
              </a:pPr>
              <a:r>
                <a:rPr lang="en-US" sz="1200" b="1" dirty="0">
                  <a:solidFill>
                    <a:prstClr val="white"/>
                  </a:solidFill>
                </a:rPr>
                <a:t>Transition Handover In</a:t>
              </a:r>
            </a:p>
          </p:txBody>
        </p:sp>
        <p:sp>
          <p:nvSpPr>
            <p:cNvPr id="10" name="TextBox 9"/>
            <p:cNvSpPr txBox="1"/>
            <p:nvPr/>
          </p:nvSpPr>
          <p:spPr>
            <a:xfrm>
              <a:off x="5108126" y="3859631"/>
              <a:ext cx="4188274" cy="260829"/>
            </a:xfrm>
            <a:prstGeom prst="roundRect">
              <a:avLst/>
            </a:prstGeom>
            <a:solidFill>
              <a:schemeClr val="bg1"/>
            </a:solidFill>
          </p:spPr>
          <p:txBody>
            <a:bodyPr vert="horz" wrap="none" lIns="35941" tIns="35941" rIns="35941" bIns="35941" rtlCol="0" anchor="t">
              <a:noAutofit/>
            </a:bodyPr>
            <a:lstStyle/>
            <a:p>
              <a:pPr>
                <a:buClr>
                  <a:srgbClr val="E47E1A"/>
                </a:buClr>
                <a:buSzPct val="80000"/>
              </a:pPr>
              <a:r>
                <a:rPr lang="en-US" sz="1600" b="1" dirty="0">
                  <a:solidFill>
                    <a:srgbClr val="9F958F">
                      <a:lumMod val="50000"/>
                    </a:srgbClr>
                  </a:solidFill>
                </a:rPr>
                <a:t>Unified Service Management</a:t>
              </a:r>
              <a:r>
                <a:rPr lang="pl-PL" sz="1600" b="1" dirty="0">
                  <a:solidFill>
                    <a:srgbClr val="9F958F">
                      <a:lumMod val="50000"/>
                    </a:srgbClr>
                  </a:solidFill>
                </a:rPr>
                <a:t> (USM)</a:t>
              </a:r>
              <a:endParaRPr lang="en-US" sz="1600" b="1" dirty="0">
                <a:solidFill>
                  <a:srgbClr val="9F958F">
                    <a:lumMod val="50000"/>
                  </a:srgbClr>
                </a:solidFill>
              </a:endParaRPr>
            </a:p>
          </p:txBody>
        </p:sp>
        <p:sp>
          <p:nvSpPr>
            <p:cNvPr id="11" name="Chevron 10"/>
            <p:cNvSpPr/>
            <p:nvPr/>
          </p:nvSpPr>
          <p:spPr>
            <a:xfrm>
              <a:off x="8121440" y="4194537"/>
              <a:ext cx="598764" cy="605482"/>
            </a:xfrm>
            <a:prstGeom prst="chevron">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9F958F">
                    <a:lumMod val="50000"/>
                  </a:srgbClr>
                </a:solidFill>
              </a:endParaRPr>
            </a:p>
          </p:txBody>
        </p:sp>
        <p:sp>
          <p:nvSpPr>
            <p:cNvPr id="12" name="Chevron 11"/>
            <p:cNvSpPr/>
            <p:nvPr/>
          </p:nvSpPr>
          <p:spPr>
            <a:xfrm>
              <a:off x="6042333" y="4194537"/>
              <a:ext cx="2598290" cy="605482"/>
            </a:xfrm>
            <a:prstGeom prst="chevron">
              <a:avLst/>
            </a:prstGeom>
            <a:solidFill>
              <a:srgbClr val="FF0000"/>
            </a:solidFill>
            <a:ln>
              <a:no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p>
              <a:pPr algn="ctr"/>
              <a:r>
                <a:rPr lang="en-US" sz="1200" b="1" dirty="0">
                  <a:solidFill>
                    <a:prstClr val="white"/>
                  </a:solidFill>
                </a:rPr>
                <a:t>Service Run</a:t>
              </a:r>
            </a:p>
          </p:txBody>
        </p:sp>
        <p:sp>
          <p:nvSpPr>
            <p:cNvPr id="14" name="Chevron 13"/>
            <p:cNvSpPr/>
            <p:nvPr/>
          </p:nvSpPr>
          <p:spPr>
            <a:xfrm>
              <a:off x="5809899" y="2001573"/>
              <a:ext cx="1226072" cy="605482"/>
            </a:xfrm>
            <a:prstGeom prst="rect">
              <a:avLst/>
            </a:prstGeom>
            <a:solidFill>
              <a:srgbClr val="95E6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buClr>
                  <a:srgbClr val="E47E1A"/>
                </a:buClr>
                <a:buSzPct val="80000"/>
              </a:pPr>
              <a:r>
                <a:rPr lang="en-US" sz="1200" b="1" dirty="0">
                  <a:solidFill>
                    <a:prstClr val="white"/>
                  </a:solidFill>
                </a:rPr>
                <a:t>Close - </a:t>
              </a:r>
            </a:p>
            <a:p>
              <a:pPr algn="r">
                <a:buClr>
                  <a:srgbClr val="E47E1A"/>
                </a:buClr>
                <a:buSzPct val="80000"/>
              </a:pPr>
              <a:r>
                <a:rPr lang="en-US" sz="1200" b="1" dirty="0">
                  <a:solidFill>
                    <a:prstClr val="white"/>
                  </a:solidFill>
                </a:rPr>
                <a:t>Down</a:t>
              </a:r>
            </a:p>
          </p:txBody>
        </p:sp>
        <p:sp>
          <p:nvSpPr>
            <p:cNvPr id="15" name="Pentagon 14"/>
            <p:cNvSpPr/>
            <p:nvPr/>
          </p:nvSpPr>
          <p:spPr>
            <a:xfrm>
              <a:off x="396808" y="2001573"/>
              <a:ext cx="1212702" cy="605482"/>
            </a:xfrm>
            <a:prstGeom prst="homePlate">
              <a:avLst/>
            </a:prstGeom>
            <a:solidFill>
              <a:srgbClr val="009AC8"/>
            </a:solidFill>
            <a:ln>
              <a:no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p>
              <a:pPr algn="ctr">
                <a:buClr>
                  <a:srgbClr val="E47E1A"/>
                </a:buClr>
                <a:buSzPct val="80000"/>
              </a:pPr>
              <a:r>
                <a:rPr lang="en-US" sz="1200" b="1" dirty="0">
                  <a:solidFill>
                    <a:prstClr val="white"/>
                  </a:solidFill>
                </a:rPr>
                <a:t>Start Up</a:t>
              </a:r>
            </a:p>
          </p:txBody>
        </p:sp>
        <p:sp>
          <p:nvSpPr>
            <p:cNvPr id="16" name="TextBox 15"/>
            <p:cNvSpPr txBox="1"/>
            <p:nvPr/>
          </p:nvSpPr>
          <p:spPr>
            <a:xfrm>
              <a:off x="341804" y="1670782"/>
              <a:ext cx="4971512" cy="256713"/>
            </a:xfrm>
            <a:prstGeom prst="roundRect">
              <a:avLst/>
            </a:prstGeom>
            <a:solidFill>
              <a:schemeClr val="bg1"/>
            </a:solidFill>
          </p:spPr>
          <p:txBody>
            <a:bodyPr vert="horz" wrap="none" lIns="35941" tIns="35941" rIns="35941" bIns="35941" rtlCol="0" anchor="t">
              <a:noAutofit/>
            </a:bodyPr>
            <a:lstStyle/>
            <a:p>
              <a:pPr>
                <a:buClr>
                  <a:srgbClr val="E47E1A"/>
                </a:buClr>
                <a:buSzPct val="80000"/>
              </a:pPr>
              <a:r>
                <a:rPr lang="en-US" sz="1600" b="1" dirty="0">
                  <a:solidFill>
                    <a:srgbClr val="9F958F">
                      <a:lumMod val="50000"/>
                    </a:srgbClr>
                  </a:solidFill>
                </a:rPr>
                <a:t>Unified Project Management (UPM) and iQ</a:t>
              </a:r>
            </a:p>
          </p:txBody>
        </p:sp>
        <p:sp>
          <p:nvSpPr>
            <p:cNvPr id="17" name="Chevron 16"/>
            <p:cNvSpPr/>
            <p:nvPr/>
          </p:nvSpPr>
          <p:spPr>
            <a:xfrm>
              <a:off x="5313316" y="2001573"/>
              <a:ext cx="871521" cy="605482"/>
            </a:xfrm>
            <a:prstGeom prst="chevron">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9F958F">
                    <a:lumMod val="50000"/>
                  </a:srgbClr>
                </a:solidFill>
              </a:endParaRPr>
            </a:p>
          </p:txBody>
        </p:sp>
        <p:sp>
          <p:nvSpPr>
            <p:cNvPr id="18" name="Chevron 17"/>
            <p:cNvSpPr/>
            <p:nvPr/>
          </p:nvSpPr>
          <p:spPr>
            <a:xfrm>
              <a:off x="1421519" y="2001573"/>
              <a:ext cx="4589741" cy="605482"/>
            </a:xfrm>
            <a:prstGeom prst="chevron">
              <a:avLst/>
            </a:prstGeom>
            <a:solidFill>
              <a:srgbClr val="FF0000"/>
            </a:solidFill>
            <a:ln>
              <a:no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p>
              <a:pPr algn="ctr"/>
              <a:r>
                <a:rPr lang="en-US" sz="1200" b="1" dirty="0">
                  <a:solidFill>
                    <a:prstClr val="white"/>
                  </a:solidFill>
                </a:rPr>
                <a:t>Execution</a:t>
              </a:r>
            </a:p>
          </p:txBody>
        </p:sp>
      </p:grpSp>
      <p:sp>
        <p:nvSpPr>
          <p:cNvPr id="19" name="Rectangle 18"/>
          <p:cNvSpPr/>
          <p:nvPr/>
        </p:nvSpPr>
        <p:spPr>
          <a:xfrm>
            <a:off x="1541647" y="6214956"/>
            <a:ext cx="9329798" cy="400110"/>
          </a:xfrm>
          <a:prstGeom prst="rect">
            <a:avLst/>
          </a:prstGeom>
          <a:solidFill>
            <a:schemeClr val="bg1"/>
          </a:solidFill>
        </p:spPr>
        <p:style>
          <a:lnRef idx="1">
            <a:schemeClr val="accent4"/>
          </a:lnRef>
          <a:fillRef idx="3">
            <a:schemeClr val="accent4"/>
          </a:fillRef>
          <a:effectRef idx="2">
            <a:schemeClr val="accent4"/>
          </a:effectRef>
          <a:fontRef idx="minor">
            <a:schemeClr val="lt1"/>
          </a:fontRef>
        </p:style>
        <p:txBody>
          <a:bodyPr wrap="none">
            <a:spAutoFit/>
          </a:bodyPr>
          <a:lstStyle/>
          <a:p>
            <a:r>
              <a:rPr lang="en-GB" dirty="0">
                <a:solidFill>
                  <a:schemeClr val="accent1"/>
                </a:solidFill>
              </a:rPr>
              <a:t> </a:t>
            </a:r>
            <a:r>
              <a:rPr lang="en-GB" sz="2000" b="1" dirty="0">
                <a:solidFill>
                  <a:schemeClr val="accent1"/>
                </a:solidFill>
              </a:rPr>
              <a:t>For FS specific methods: </a:t>
            </a:r>
            <a:r>
              <a:rPr lang="en-GB" sz="2000" dirty="0">
                <a:solidFill>
                  <a:schemeClr val="bg2"/>
                </a:solidFill>
                <a:hlinkClick r:id="rId5"/>
              </a:rPr>
              <a:t>https://km3.capgemini.com/book/708503</a:t>
            </a:r>
            <a:endParaRPr lang="en-GB" sz="2000" dirty="0">
              <a:solidFill>
                <a:schemeClr val="bg2"/>
              </a:solidFill>
              <a:hlinkClick r:id="rId6"/>
            </a:endParaRPr>
          </a:p>
        </p:txBody>
      </p:sp>
    </p:spTree>
    <p:extLst>
      <p:ext uri="{BB962C8B-B14F-4D97-AF65-F5344CB8AC3E}">
        <p14:creationId xmlns:p14="http://schemas.microsoft.com/office/powerpoint/2010/main" val="7554567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FSSBU </a:t>
            </a:r>
            <a:r>
              <a:rPr lang="en-US" dirty="0">
                <a:hlinkClick r:id="rId2"/>
              </a:rPr>
              <a:t>Quality Management System (iQ) </a:t>
            </a:r>
            <a:endParaRPr lang="en-GB" dirty="0"/>
          </a:p>
        </p:txBody>
      </p:sp>
      <p:grpSp>
        <p:nvGrpSpPr>
          <p:cNvPr id="51" name="Group 50"/>
          <p:cNvGrpSpPr/>
          <p:nvPr/>
        </p:nvGrpSpPr>
        <p:grpSpPr>
          <a:xfrm>
            <a:off x="2495500" y="914400"/>
            <a:ext cx="6696931" cy="5315831"/>
            <a:chOff x="2553055" y="1466850"/>
            <a:chExt cx="4777666" cy="4763379"/>
          </a:xfrm>
        </p:grpSpPr>
        <p:sp>
          <p:nvSpPr>
            <p:cNvPr id="52" name="Freeform 6"/>
            <p:cNvSpPr>
              <a:spLocks/>
            </p:cNvSpPr>
            <p:nvPr/>
          </p:nvSpPr>
          <p:spPr bwMode="auto">
            <a:xfrm>
              <a:off x="4075113" y="4924070"/>
              <a:ext cx="1800225" cy="1141413"/>
            </a:xfrm>
            <a:custGeom>
              <a:avLst/>
              <a:gdLst>
                <a:gd name="T0" fmla="*/ 805 w 1093"/>
                <a:gd name="T1" fmla="*/ 3 h 693"/>
                <a:gd name="T2" fmla="*/ 266 w 1093"/>
                <a:gd name="T3" fmla="*/ 3 h 693"/>
                <a:gd name="T4" fmla="*/ 266 w 1093"/>
                <a:gd name="T5" fmla="*/ 3 h 693"/>
                <a:gd name="T6" fmla="*/ 0 w 1093"/>
                <a:gd name="T7" fmla="*/ 671 h 693"/>
                <a:gd name="T8" fmla="*/ 107 w 1093"/>
                <a:gd name="T9" fmla="*/ 693 h 693"/>
                <a:gd name="T10" fmla="*/ 964 w 1093"/>
                <a:gd name="T11" fmla="*/ 693 h 693"/>
                <a:gd name="T12" fmla="*/ 1093 w 1093"/>
                <a:gd name="T13" fmla="*/ 661 h 693"/>
                <a:gd name="T14" fmla="*/ 809 w 1093"/>
                <a:gd name="T15" fmla="*/ 0 h 693"/>
                <a:gd name="T16" fmla="*/ 805 w 1093"/>
                <a:gd name="T17" fmla="*/ 3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3" h="693">
                  <a:moveTo>
                    <a:pt x="805" y="3"/>
                  </a:moveTo>
                  <a:cubicBezTo>
                    <a:pt x="266" y="3"/>
                    <a:pt x="266" y="3"/>
                    <a:pt x="266" y="3"/>
                  </a:cubicBezTo>
                  <a:cubicBezTo>
                    <a:pt x="266" y="3"/>
                    <a:pt x="266" y="3"/>
                    <a:pt x="266" y="3"/>
                  </a:cubicBezTo>
                  <a:cubicBezTo>
                    <a:pt x="0" y="671"/>
                    <a:pt x="0" y="671"/>
                    <a:pt x="0" y="671"/>
                  </a:cubicBezTo>
                  <a:cubicBezTo>
                    <a:pt x="37" y="685"/>
                    <a:pt x="75" y="693"/>
                    <a:pt x="107" y="693"/>
                  </a:cubicBezTo>
                  <a:cubicBezTo>
                    <a:pt x="964" y="693"/>
                    <a:pt x="964" y="693"/>
                    <a:pt x="964" y="693"/>
                  </a:cubicBezTo>
                  <a:cubicBezTo>
                    <a:pt x="1003" y="693"/>
                    <a:pt x="1050" y="681"/>
                    <a:pt x="1093" y="661"/>
                  </a:cubicBezTo>
                  <a:cubicBezTo>
                    <a:pt x="809" y="0"/>
                    <a:pt x="809" y="0"/>
                    <a:pt x="809" y="0"/>
                  </a:cubicBezTo>
                  <a:lnTo>
                    <a:pt x="805" y="3"/>
                  </a:lnTo>
                  <a:close/>
                </a:path>
              </a:pathLst>
            </a:custGeom>
            <a:solidFill>
              <a:srgbClr val="B70132"/>
            </a:solidFill>
            <a:ln>
              <a:noFill/>
            </a:ln>
          </p:spPr>
          <p:txBody>
            <a:bodyPr vert="horz" wrap="square" lIns="91440" tIns="45720" rIns="91440" bIns="45720" numCol="1" anchor="t" anchorCtr="0" compatLnSpc="1">
              <a:prstTxWarp prst="textNoShape">
                <a:avLst/>
              </a:prstTxWarp>
            </a:bodyPr>
            <a:lstStyle/>
            <a:p>
              <a:pPr>
                <a:defRPr/>
              </a:pPr>
              <a:endParaRPr lang="en-GB" kern="0" dirty="0">
                <a:solidFill>
                  <a:srgbClr val="00234B"/>
                </a:solidFill>
              </a:endParaRPr>
            </a:p>
          </p:txBody>
        </p:sp>
        <p:sp>
          <p:nvSpPr>
            <p:cNvPr id="53" name="Freeform 7"/>
            <p:cNvSpPr>
              <a:spLocks/>
            </p:cNvSpPr>
            <p:nvPr/>
          </p:nvSpPr>
          <p:spPr bwMode="auto">
            <a:xfrm>
              <a:off x="5408613" y="4301770"/>
              <a:ext cx="1720850" cy="1711325"/>
            </a:xfrm>
            <a:custGeom>
              <a:avLst/>
              <a:gdLst>
                <a:gd name="T0" fmla="*/ 978 w 1045"/>
                <a:gd name="T1" fmla="*/ 376 h 1039"/>
                <a:gd name="T2" fmla="*/ 1045 w 1045"/>
                <a:gd name="T3" fmla="*/ 265 h 1039"/>
                <a:gd name="T4" fmla="*/ 377 w 1045"/>
                <a:gd name="T5" fmla="*/ 0 h 1039"/>
                <a:gd name="T6" fmla="*/ 377 w 1045"/>
                <a:gd name="T7" fmla="*/ 0 h 1039"/>
                <a:gd name="T8" fmla="*/ 0 w 1045"/>
                <a:gd name="T9" fmla="*/ 378 h 1039"/>
                <a:gd name="T10" fmla="*/ 284 w 1045"/>
                <a:gd name="T11" fmla="*/ 1039 h 1039"/>
                <a:gd name="T12" fmla="*/ 372 w 1045"/>
                <a:gd name="T13" fmla="*/ 982 h 1039"/>
                <a:gd name="T14" fmla="*/ 978 w 1045"/>
                <a:gd name="T15" fmla="*/ 376 h 10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5" h="1039">
                  <a:moveTo>
                    <a:pt x="978" y="376"/>
                  </a:moveTo>
                  <a:cubicBezTo>
                    <a:pt x="1004" y="349"/>
                    <a:pt x="1028" y="308"/>
                    <a:pt x="1045" y="265"/>
                  </a:cubicBezTo>
                  <a:cubicBezTo>
                    <a:pt x="377" y="0"/>
                    <a:pt x="377" y="0"/>
                    <a:pt x="377" y="0"/>
                  </a:cubicBezTo>
                  <a:cubicBezTo>
                    <a:pt x="377" y="0"/>
                    <a:pt x="377" y="0"/>
                    <a:pt x="377" y="0"/>
                  </a:cubicBezTo>
                  <a:cubicBezTo>
                    <a:pt x="0" y="378"/>
                    <a:pt x="0" y="378"/>
                    <a:pt x="0" y="378"/>
                  </a:cubicBezTo>
                  <a:cubicBezTo>
                    <a:pt x="284" y="1039"/>
                    <a:pt x="284" y="1039"/>
                    <a:pt x="284" y="1039"/>
                  </a:cubicBezTo>
                  <a:cubicBezTo>
                    <a:pt x="319" y="1023"/>
                    <a:pt x="350" y="1003"/>
                    <a:pt x="372" y="982"/>
                  </a:cubicBezTo>
                  <a:lnTo>
                    <a:pt x="978" y="376"/>
                  </a:lnTo>
                  <a:close/>
                </a:path>
              </a:pathLst>
            </a:custGeom>
            <a:solidFill>
              <a:srgbClr val="691E7C"/>
            </a:solidFill>
            <a:ln>
              <a:noFill/>
            </a:ln>
          </p:spPr>
          <p:txBody>
            <a:bodyPr vert="horz" wrap="square" lIns="91440" tIns="45720" rIns="91440" bIns="45720" numCol="1" anchor="t" anchorCtr="0" compatLnSpc="1">
              <a:prstTxWarp prst="textNoShape">
                <a:avLst/>
              </a:prstTxWarp>
            </a:bodyPr>
            <a:lstStyle/>
            <a:p>
              <a:pPr>
                <a:defRPr/>
              </a:pPr>
              <a:endParaRPr lang="en-GB" kern="0" dirty="0">
                <a:solidFill>
                  <a:srgbClr val="00234B"/>
                </a:solidFill>
              </a:endParaRPr>
            </a:p>
          </p:txBody>
        </p:sp>
        <p:sp>
          <p:nvSpPr>
            <p:cNvPr id="54" name="Freeform 8"/>
            <p:cNvSpPr>
              <a:spLocks/>
            </p:cNvSpPr>
            <p:nvPr/>
          </p:nvSpPr>
          <p:spPr bwMode="auto">
            <a:xfrm>
              <a:off x="2797175" y="4297008"/>
              <a:ext cx="1716088" cy="1731963"/>
            </a:xfrm>
            <a:custGeom>
              <a:avLst/>
              <a:gdLst>
                <a:gd name="T0" fmla="*/ 661 w 1042"/>
                <a:gd name="T1" fmla="*/ 3 h 1052"/>
                <a:gd name="T2" fmla="*/ 661 w 1042"/>
                <a:gd name="T3" fmla="*/ 0 h 1052"/>
                <a:gd name="T4" fmla="*/ 0 w 1042"/>
                <a:gd name="T5" fmla="*/ 284 h 1052"/>
                <a:gd name="T6" fmla="*/ 61 w 1042"/>
                <a:gd name="T7" fmla="*/ 379 h 1052"/>
                <a:gd name="T8" fmla="*/ 667 w 1042"/>
                <a:gd name="T9" fmla="*/ 985 h 1052"/>
                <a:gd name="T10" fmla="*/ 776 w 1042"/>
                <a:gd name="T11" fmla="*/ 1052 h 1052"/>
                <a:gd name="T12" fmla="*/ 1042 w 1042"/>
                <a:gd name="T13" fmla="*/ 384 h 1052"/>
                <a:gd name="T14" fmla="*/ 661 w 1042"/>
                <a:gd name="T15" fmla="*/ 3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2" h="1052">
                  <a:moveTo>
                    <a:pt x="661" y="3"/>
                  </a:moveTo>
                  <a:cubicBezTo>
                    <a:pt x="661" y="0"/>
                    <a:pt x="661" y="0"/>
                    <a:pt x="661" y="0"/>
                  </a:cubicBezTo>
                  <a:cubicBezTo>
                    <a:pt x="0" y="284"/>
                    <a:pt x="0" y="284"/>
                    <a:pt x="0" y="284"/>
                  </a:cubicBezTo>
                  <a:cubicBezTo>
                    <a:pt x="16" y="321"/>
                    <a:pt x="37" y="355"/>
                    <a:pt x="61" y="379"/>
                  </a:cubicBezTo>
                  <a:cubicBezTo>
                    <a:pt x="667" y="985"/>
                    <a:pt x="667" y="985"/>
                    <a:pt x="667" y="985"/>
                  </a:cubicBezTo>
                  <a:cubicBezTo>
                    <a:pt x="693" y="1011"/>
                    <a:pt x="734" y="1035"/>
                    <a:pt x="776" y="1052"/>
                  </a:cubicBezTo>
                  <a:cubicBezTo>
                    <a:pt x="1042" y="384"/>
                    <a:pt x="1042" y="384"/>
                    <a:pt x="1042" y="384"/>
                  </a:cubicBezTo>
                  <a:lnTo>
                    <a:pt x="661" y="3"/>
                  </a:lnTo>
                  <a:close/>
                </a:path>
              </a:pathLst>
            </a:custGeom>
            <a:solidFill>
              <a:srgbClr val="ED771A"/>
            </a:solidFill>
            <a:ln>
              <a:noFill/>
            </a:ln>
          </p:spPr>
          <p:txBody>
            <a:bodyPr vert="horz" wrap="square" lIns="91440" tIns="45720" rIns="91440" bIns="45720" numCol="1" anchor="t" anchorCtr="0" compatLnSpc="1">
              <a:prstTxWarp prst="textNoShape">
                <a:avLst/>
              </a:prstTxWarp>
            </a:bodyPr>
            <a:lstStyle/>
            <a:p>
              <a:pPr>
                <a:defRPr/>
              </a:pPr>
              <a:endParaRPr lang="en-GB" kern="0" dirty="0">
                <a:solidFill>
                  <a:srgbClr val="00234B"/>
                </a:solidFill>
              </a:endParaRPr>
            </a:p>
          </p:txBody>
        </p:sp>
        <p:sp>
          <p:nvSpPr>
            <p:cNvPr id="55" name="Freeform 9"/>
            <p:cNvSpPr>
              <a:spLocks/>
            </p:cNvSpPr>
            <p:nvPr/>
          </p:nvSpPr>
          <p:spPr bwMode="auto">
            <a:xfrm>
              <a:off x="2787650" y="1699858"/>
              <a:ext cx="1728788" cy="1712913"/>
            </a:xfrm>
            <a:custGeom>
              <a:avLst/>
              <a:gdLst>
                <a:gd name="T0" fmla="*/ 1048 w 1050"/>
                <a:gd name="T1" fmla="*/ 660 h 1040"/>
                <a:gd name="T2" fmla="*/ 1050 w 1050"/>
                <a:gd name="T3" fmla="*/ 660 h 1040"/>
                <a:gd name="T4" fmla="*/ 766 w 1050"/>
                <a:gd name="T5" fmla="*/ 0 h 1040"/>
                <a:gd name="T6" fmla="*/ 673 w 1050"/>
                <a:gd name="T7" fmla="*/ 60 h 1040"/>
                <a:gd name="T8" fmla="*/ 67 w 1050"/>
                <a:gd name="T9" fmla="*/ 666 h 1040"/>
                <a:gd name="T10" fmla="*/ 0 w 1050"/>
                <a:gd name="T11" fmla="*/ 775 h 1040"/>
                <a:gd name="T12" fmla="*/ 668 w 1050"/>
                <a:gd name="T13" fmla="*/ 1040 h 1040"/>
                <a:gd name="T14" fmla="*/ 1048 w 1050"/>
                <a:gd name="T15" fmla="*/ 660 h 10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0" h="1040">
                  <a:moveTo>
                    <a:pt x="1048" y="660"/>
                  </a:moveTo>
                  <a:cubicBezTo>
                    <a:pt x="1050" y="660"/>
                    <a:pt x="1050" y="660"/>
                    <a:pt x="1050" y="660"/>
                  </a:cubicBezTo>
                  <a:cubicBezTo>
                    <a:pt x="766" y="0"/>
                    <a:pt x="766" y="0"/>
                    <a:pt x="766" y="0"/>
                  </a:cubicBezTo>
                  <a:cubicBezTo>
                    <a:pt x="729" y="16"/>
                    <a:pt x="696" y="37"/>
                    <a:pt x="673" y="60"/>
                  </a:cubicBezTo>
                  <a:cubicBezTo>
                    <a:pt x="67" y="666"/>
                    <a:pt x="67" y="666"/>
                    <a:pt x="67" y="666"/>
                  </a:cubicBezTo>
                  <a:cubicBezTo>
                    <a:pt x="40" y="692"/>
                    <a:pt x="16" y="732"/>
                    <a:pt x="0" y="775"/>
                  </a:cubicBezTo>
                  <a:cubicBezTo>
                    <a:pt x="668" y="1040"/>
                    <a:pt x="668" y="1040"/>
                    <a:pt x="668" y="1040"/>
                  </a:cubicBezTo>
                  <a:lnTo>
                    <a:pt x="1048" y="660"/>
                  </a:lnTo>
                  <a:close/>
                </a:path>
              </a:pathLst>
            </a:custGeom>
            <a:solidFill>
              <a:srgbClr val="BDBD00"/>
            </a:solidFill>
            <a:ln>
              <a:noFill/>
            </a:ln>
          </p:spPr>
          <p:txBody>
            <a:bodyPr vert="horz" wrap="square" lIns="91440" tIns="45720" rIns="91440" bIns="45720" numCol="1" anchor="t" anchorCtr="0" compatLnSpc="1">
              <a:prstTxWarp prst="textNoShape">
                <a:avLst/>
              </a:prstTxWarp>
            </a:bodyPr>
            <a:lstStyle/>
            <a:p>
              <a:pPr>
                <a:defRPr/>
              </a:pPr>
              <a:endParaRPr lang="en-GB" kern="0" dirty="0">
                <a:solidFill>
                  <a:srgbClr val="00234B"/>
                </a:solidFill>
              </a:endParaRPr>
            </a:p>
          </p:txBody>
        </p:sp>
        <p:sp>
          <p:nvSpPr>
            <p:cNvPr id="56" name="Freeform 10"/>
            <p:cNvSpPr>
              <a:spLocks/>
            </p:cNvSpPr>
            <p:nvPr/>
          </p:nvSpPr>
          <p:spPr bwMode="auto">
            <a:xfrm>
              <a:off x="5402263" y="1688745"/>
              <a:ext cx="1712913" cy="1722438"/>
            </a:xfrm>
            <a:custGeom>
              <a:avLst/>
              <a:gdLst>
                <a:gd name="T0" fmla="*/ 379 w 1040"/>
                <a:gd name="T1" fmla="*/ 1046 h 1046"/>
                <a:gd name="T2" fmla="*/ 1040 w 1040"/>
                <a:gd name="T3" fmla="*/ 762 h 1046"/>
                <a:gd name="T4" fmla="*/ 982 w 1040"/>
                <a:gd name="T5" fmla="*/ 673 h 1046"/>
                <a:gd name="T6" fmla="*/ 376 w 1040"/>
                <a:gd name="T7" fmla="*/ 67 h 1046"/>
                <a:gd name="T8" fmla="*/ 266 w 1040"/>
                <a:gd name="T9" fmla="*/ 0 h 1046"/>
                <a:gd name="T10" fmla="*/ 0 w 1040"/>
                <a:gd name="T11" fmla="*/ 667 h 1046"/>
                <a:gd name="T12" fmla="*/ 379 w 1040"/>
                <a:gd name="T13" fmla="*/ 1046 h 1046"/>
              </a:gdLst>
              <a:ahLst/>
              <a:cxnLst>
                <a:cxn ang="0">
                  <a:pos x="T0" y="T1"/>
                </a:cxn>
                <a:cxn ang="0">
                  <a:pos x="T2" y="T3"/>
                </a:cxn>
                <a:cxn ang="0">
                  <a:pos x="T4" y="T5"/>
                </a:cxn>
                <a:cxn ang="0">
                  <a:pos x="T6" y="T7"/>
                </a:cxn>
                <a:cxn ang="0">
                  <a:pos x="T8" y="T9"/>
                </a:cxn>
                <a:cxn ang="0">
                  <a:pos x="T10" y="T11"/>
                </a:cxn>
                <a:cxn ang="0">
                  <a:pos x="T12" y="T13"/>
                </a:cxn>
              </a:cxnLst>
              <a:rect l="0" t="0" r="r" b="b"/>
              <a:pathLst>
                <a:path w="1040" h="1046">
                  <a:moveTo>
                    <a:pt x="379" y="1046"/>
                  </a:moveTo>
                  <a:cubicBezTo>
                    <a:pt x="1040" y="762"/>
                    <a:pt x="1040" y="762"/>
                    <a:pt x="1040" y="762"/>
                  </a:cubicBezTo>
                  <a:cubicBezTo>
                    <a:pt x="1024" y="727"/>
                    <a:pt x="1004" y="695"/>
                    <a:pt x="982" y="673"/>
                  </a:cubicBezTo>
                  <a:cubicBezTo>
                    <a:pt x="376" y="67"/>
                    <a:pt x="376" y="67"/>
                    <a:pt x="376" y="67"/>
                  </a:cubicBezTo>
                  <a:cubicBezTo>
                    <a:pt x="349" y="40"/>
                    <a:pt x="309" y="16"/>
                    <a:pt x="266" y="0"/>
                  </a:cubicBezTo>
                  <a:cubicBezTo>
                    <a:pt x="0" y="667"/>
                    <a:pt x="0" y="667"/>
                    <a:pt x="0" y="667"/>
                  </a:cubicBezTo>
                  <a:lnTo>
                    <a:pt x="379" y="1046"/>
                  </a:lnTo>
                  <a:close/>
                </a:path>
              </a:pathLst>
            </a:custGeom>
            <a:solidFill>
              <a:srgbClr val="0098CC"/>
            </a:solidFill>
            <a:ln>
              <a:noFill/>
            </a:ln>
          </p:spPr>
          <p:txBody>
            <a:bodyPr vert="horz" wrap="square" lIns="91440" tIns="45720" rIns="91440" bIns="45720" numCol="1" anchor="t" anchorCtr="0" compatLnSpc="1">
              <a:prstTxWarp prst="textNoShape">
                <a:avLst/>
              </a:prstTxWarp>
            </a:bodyPr>
            <a:lstStyle/>
            <a:p>
              <a:pPr>
                <a:defRPr/>
              </a:pPr>
              <a:endParaRPr lang="en-GB" kern="0" dirty="0">
                <a:solidFill>
                  <a:srgbClr val="00234B"/>
                </a:solidFill>
              </a:endParaRPr>
            </a:p>
          </p:txBody>
        </p:sp>
        <p:sp>
          <p:nvSpPr>
            <p:cNvPr id="57" name="Freeform 11"/>
            <p:cNvSpPr>
              <a:spLocks/>
            </p:cNvSpPr>
            <p:nvPr/>
          </p:nvSpPr>
          <p:spPr bwMode="auto">
            <a:xfrm>
              <a:off x="4049713" y="1650645"/>
              <a:ext cx="1790700" cy="1135063"/>
            </a:xfrm>
            <a:custGeom>
              <a:avLst/>
              <a:gdLst>
                <a:gd name="T0" fmla="*/ 821 w 1087"/>
                <a:gd name="T1" fmla="*/ 690 h 690"/>
                <a:gd name="T2" fmla="*/ 821 w 1087"/>
                <a:gd name="T3" fmla="*/ 690 h 690"/>
                <a:gd name="T4" fmla="*/ 1087 w 1087"/>
                <a:gd name="T5" fmla="*/ 23 h 690"/>
                <a:gd name="T6" fmla="*/ 980 w 1087"/>
                <a:gd name="T7" fmla="*/ 0 h 690"/>
                <a:gd name="T8" fmla="*/ 123 w 1087"/>
                <a:gd name="T9" fmla="*/ 0 h 690"/>
                <a:gd name="T10" fmla="*/ 0 w 1087"/>
                <a:gd name="T11" fmla="*/ 30 h 690"/>
                <a:gd name="T12" fmla="*/ 284 w 1087"/>
                <a:gd name="T13" fmla="*/ 690 h 690"/>
                <a:gd name="T14" fmla="*/ 821 w 1087"/>
                <a:gd name="T15" fmla="*/ 690 h 6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690">
                  <a:moveTo>
                    <a:pt x="821" y="690"/>
                  </a:moveTo>
                  <a:cubicBezTo>
                    <a:pt x="821" y="690"/>
                    <a:pt x="821" y="690"/>
                    <a:pt x="821" y="690"/>
                  </a:cubicBezTo>
                  <a:cubicBezTo>
                    <a:pt x="1087" y="23"/>
                    <a:pt x="1087" y="23"/>
                    <a:pt x="1087" y="23"/>
                  </a:cubicBezTo>
                  <a:cubicBezTo>
                    <a:pt x="1050" y="9"/>
                    <a:pt x="1012" y="0"/>
                    <a:pt x="980" y="0"/>
                  </a:cubicBezTo>
                  <a:cubicBezTo>
                    <a:pt x="123" y="0"/>
                    <a:pt x="123" y="0"/>
                    <a:pt x="123" y="0"/>
                  </a:cubicBezTo>
                  <a:cubicBezTo>
                    <a:pt x="86" y="0"/>
                    <a:pt x="41" y="11"/>
                    <a:pt x="0" y="30"/>
                  </a:cubicBezTo>
                  <a:cubicBezTo>
                    <a:pt x="284" y="690"/>
                    <a:pt x="284" y="690"/>
                    <a:pt x="284" y="690"/>
                  </a:cubicBezTo>
                  <a:lnTo>
                    <a:pt x="821" y="690"/>
                  </a:lnTo>
                  <a:close/>
                </a:path>
              </a:pathLst>
            </a:custGeom>
            <a:solidFill>
              <a:srgbClr val="BDBD00">
                <a:lumMod val="75000"/>
              </a:srgbClr>
            </a:solidFill>
            <a:ln>
              <a:noFill/>
            </a:ln>
          </p:spPr>
          <p:txBody>
            <a:bodyPr vert="horz" wrap="square" lIns="91440" tIns="45720" rIns="91440" bIns="45720" numCol="1" anchor="t" anchorCtr="0" compatLnSpc="1">
              <a:prstTxWarp prst="textNoShape">
                <a:avLst/>
              </a:prstTxWarp>
            </a:bodyPr>
            <a:lstStyle/>
            <a:p>
              <a:pPr>
                <a:defRPr/>
              </a:pPr>
              <a:endParaRPr lang="en-GB" kern="0" dirty="0">
                <a:solidFill>
                  <a:srgbClr val="00234B"/>
                </a:solidFill>
              </a:endParaRPr>
            </a:p>
          </p:txBody>
        </p:sp>
        <p:sp>
          <p:nvSpPr>
            <p:cNvPr id="58" name="Freeform 12"/>
            <p:cNvSpPr>
              <a:spLocks/>
            </p:cNvSpPr>
            <p:nvPr/>
          </p:nvSpPr>
          <p:spPr bwMode="auto">
            <a:xfrm>
              <a:off x="6026150" y="2942870"/>
              <a:ext cx="1139825" cy="1795463"/>
            </a:xfrm>
            <a:custGeom>
              <a:avLst/>
              <a:gdLst>
                <a:gd name="T0" fmla="*/ 2 w 692"/>
                <a:gd name="T1" fmla="*/ 286 h 1090"/>
                <a:gd name="T2" fmla="*/ 2 w 692"/>
                <a:gd name="T3" fmla="*/ 825 h 1090"/>
                <a:gd name="T4" fmla="*/ 670 w 692"/>
                <a:gd name="T5" fmla="*/ 1090 h 1090"/>
                <a:gd name="T6" fmla="*/ 692 w 692"/>
                <a:gd name="T7" fmla="*/ 984 h 1090"/>
                <a:gd name="T8" fmla="*/ 692 w 692"/>
                <a:gd name="T9" fmla="*/ 127 h 1090"/>
                <a:gd name="T10" fmla="*/ 661 w 692"/>
                <a:gd name="T11" fmla="*/ 0 h 1090"/>
                <a:gd name="T12" fmla="*/ 0 w 692"/>
                <a:gd name="T13" fmla="*/ 284 h 1090"/>
                <a:gd name="T14" fmla="*/ 2 w 692"/>
                <a:gd name="T15" fmla="*/ 286 h 10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2" h="1090">
                  <a:moveTo>
                    <a:pt x="2" y="286"/>
                  </a:moveTo>
                  <a:cubicBezTo>
                    <a:pt x="2" y="825"/>
                    <a:pt x="2" y="825"/>
                    <a:pt x="2" y="825"/>
                  </a:cubicBezTo>
                  <a:cubicBezTo>
                    <a:pt x="670" y="1090"/>
                    <a:pt x="670" y="1090"/>
                    <a:pt x="670" y="1090"/>
                  </a:cubicBezTo>
                  <a:cubicBezTo>
                    <a:pt x="684" y="1054"/>
                    <a:pt x="692" y="1016"/>
                    <a:pt x="692" y="984"/>
                  </a:cubicBezTo>
                  <a:cubicBezTo>
                    <a:pt x="692" y="127"/>
                    <a:pt x="692" y="127"/>
                    <a:pt x="692" y="127"/>
                  </a:cubicBezTo>
                  <a:cubicBezTo>
                    <a:pt x="692" y="89"/>
                    <a:pt x="680" y="42"/>
                    <a:pt x="661" y="0"/>
                  </a:cubicBezTo>
                  <a:cubicBezTo>
                    <a:pt x="0" y="284"/>
                    <a:pt x="0" y="284"/>
                    <a:pt x="0" y="284"/>
                  </a:cubicBezTo>
                  <a:lnTo>
                    <a:pt x="2" y="286"/>
                  </a:lnTo>
                  <a:close/>
                </a:path>
              </a:pathLst>
            </a:custGeom>
            <a:solidFill>
              <a:srgbClr val="0098CC">
                <a:lumMod val="75000"/>
              </a:srgbClr>
            </a:solidFill>
            <a:ln>
              <a:noFill/>
            </a:ln>
          </p:spPr>
          <p:txBody>
            <a:bodyPr vert="horz" wrap="square" lIns="91440" tIns="45720" rIns="91440" bIns="45720" numCol="1" anchor="t" anchorCtr="0" compatLnSpc="1">
              <a:prstTxWarp prst="textNoShape">
                <a:avLst/>
              </a:prstTxWarp>
            </a:bodyPr>
            <a:lstStyle/>
            <a:p>
              <a:pPr>
                <a:defRPr/>
              </a:pPr>
              <a:endParaRPr lang="en-GB" kern="0" dirty="0">
                <a:solidFill>
                  <a:srgbClr val="00234B"/>
                </a:solidFill>
              </a:endParaRPr>
            </a:p>
          </p:txBody>
        </p:sp>
        <p:sp>
          <p:nvSpPr>
            <p:cNvPr id="59" name="Freeform 13"/>
            <p:cNvSpPr>
              <a:spLocks/>
            </p:cNvSpPr>
            <p:nvPr/>
          </p:nvSpPr>
          <p:spPr bwMode="auto">
            <a:xfrm>
              <a:off x="2749550" y="2976208"/>
              <a:ext cx="1138238" cy="1787525"/>
            </a:xfrm>
            <a:custGeom>
              <a:avLst/>
              <a:gdLst>
                <a:gd name="T0" fmla="*/ 690 w 691"/>
                <a:gd name="T1" fmla="*/ 266 h 1086"/>
                <a:gd name="T2" fmla="*/ 691 w 691"/>
                <a:gd name="T3" fmla="*/ 265 h 1086"/>
                <a:gd name="T4" fmla="*/ 23 w 691"/>
                <a:gd name="T5" fmla="*/ 0 h 1086"/>
                <a:gd name="T6" fmla="*/ 0 w 691"/>
                <a:gd name="T7" fmla="*/ 107 h 1086"/>
                <a:gd name="T8" fmla="*/ 0 w 691"/>
                <a:gd name="T9" fmla="*/ 964 h 1086"/>
                <a:gd name="T10" fmla="*/ 29 w 691"/>
                <a:gd name="T11" fmla="*/ 1086 h 1086"/>
                <a:gd name="T12" fmla="*/ 690 w 691"/>
                <a:gd name="T13" fmla="*/ 802 h 1086"/>
                <a:gd name="T14" fmla="*/ 690 w 691"/>
                <a:gd name="T15" fmla="*/ 266 h 10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1" h="1086">
                  <a:moveTo>
                    <a:pt x="690" y="266"/>
                  </a:moveTo>
                  <a:cubicBezTo>
                    <a:pt x="691" y="265"/>
                    <a:pt x="691" y="265"/>
                    <a:pt x="691" y="265"/>
                  </a:cubicBezTo>
                  <a:cubicBezTo>
                    <a:pt x="23" y="0"/>
                    <a:pt x="23" y="0"/>
                    <a:pt x="23" y="0"/>
                  </a:cubicBezTo>
                  <a:cubicBezTo>
                    <a:pt x="9" y="37"/>
                    <a:pt x="0" y="75"/>
                    <a:pt x="0" y="107"/>
                  </a:cubicBezTo>
                  <a:cubicBezTo>
                    <a:pt x="0" y="964"/>
                    <a:pt x="0" y="964"/>
                    <a:pt x="0" y="964"/>
                  </a:cubicBezTo>
                  <a:cubicBezTo>
                    <a:pt x="0" y="1001"/>
                    <a:pt x="11" y="1045"/>
                    <a:pt x="29" y="1086"/>
                  </a:cubicBezTo>
                  <a:cubicBezTo>
                    <a:pt x="690" y="802"/>
                    <a:pt x="690" y="802"/>
                    <a:pt x="690" y="802"/>
                  </a:cubicBezTo>
                  <a:lnTo>
                    <a:pt x="690" y="266"/>
                  </a:lnTo>
                  <a:close/>
                </a:path>
              </a:pathLst>
            </a:custGeom>
            <a:solidFill>
              <a:srgbClr val="FECC26">
                <a:lumMod val="75000"/>
              </a:srgbClr>
            </a:solidFill>
            <a:ln>
              <a:noFill/>
            </a:ln>
          </p:spPr>
          <p:txBody>
            <a:bodyPr vert="horz" wrap="square" lIns="91440" tIns="45720" rIns="91440" bIns="45720" numCol="1" anchor="t" anchorCtr="0" compatLnSpc="1">
              <a:prstTxWarp prst="textNoShape">
                <a:avLst/>
              </a:prstTxWarp>
            </a:bodyPr>
            <a:lstStyle/>
            <a:p>
              <a:pPr>
                <a:defRPr/>
              </a:pPr>
              <a:endParaRPr lang="en-GB" kern="0" dirty="0">
                <a:solidFill>
                  <a:srgbClr val="00234B"/>
                </a:solidFill>
              </a:endParaRPr>
            </a:p>
          </p:txBody>
        </p:sp>
        <p:grpSp>
          <p:nvGrpSpPr>
            <p:cNvPr id="60" name="Group 59"/>
            <p:cNvGrpSpPr/>
            <p:nvPr/>
          </p:nvGrpSpPr>
          <p:grpSpPr>
            <a:xfrm>
              <a:off x="4787778" y="1466850"/>
              <a:ext cx="381246" cy="378704"/>
              <a:chOff x="4859338" y="1455738"/>
              <a:chExt cx="238125" cy="236538"/>
            </a:xfrm>
          </p:grpSpPr>
          <p:sp>
            <p:nvSpPr>
              <p:cNvPr id="95" name="Oval 14"/>
              <p:cNvSpPr>
                <a:spLocks noChangeArrowheads="1"/>
              </p:cNvSpPr>
              <p:nvPr/>
            </p:nvSpPr>
            <p:spPr bwMode="auto">
              <a:xfrm>
                <a:off x="4868863" y="1465263"/>
                <a:ext cx="217488" cy="217488"/>
              </a:xfrm>
              <a:prstGeom prst="ellipse">
                <a:avLst/>
              </a:prstGeom>
              <a:solidFill>
                <a:srgbClr val="BDBD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r>
                  <a:rPr lang="en-US" sz="1600" b="1" kern="0" dirty="0">
                    <a:solidFill>
                      <a:prstClr val="white"/>
                    </a:solidFill>
                  </a:rPr>
                  <a:t>1</a:t>
                </a:r>
                <a:endParaRPr lang="en-GB" sz="1600" b="1" kern="0" dirty="0">
                  <a:solidFill>
                    <a:prstClr val="white"/>
                  </a:solidFill>
                </a:endParaRPr>
              </a:p>
            </p:txBody>
          </p:sp>
          <p:sp>
            <p:nvSpPr>
              <p:cNvPr id="96" name="Freeform 15"/>
              <p:cNvSpPr>
                <a:spLocks noEditPoints="1"/>
              </p:cNvSpPr>
              <p:nvPr/>
            </p:nvSpPr>
            <p:spPr bwMode="auto">
              <a:xfrm>
                <a:off x="4859338" y="1455738"/>
                <a:ext cx="238125" cy="236538"/>
              </a:xfrm>
              <a:custGeom>
                <a:avLst/>
                <a:gdLst>
                  <a:gd name="T0" fmla="*/ 132 w 144"/>
                  <a:gd name="T1" fmla="*/ 72 h 144"/>
                  <a:gd name="T2" fmla="*/ 72 w 144"/>
                  <a:gd name="T3" fmla="*/ 132 h 144"/>
                  <a:gd name="T4" fmla="*/ 12 w 144"/>
                  <a:gd name="T5" fmla="*/ 72 h 144"/>
                  <a:gd name="T6" fmla="*/ 72 w 144"/>
                  <a:gd name="T7" fmla="*/ 12 h 144"/>
                  <a:gd name="T8" fmla="*/ 132 w 144"/>
                  <a:gd name="T9" fmla="*/ 72 h 144"/>
                  <a:gd name="T10" fmla="*/ 72 w 144"/>
                  <a:gd name="T11" fmla="*/ 0 h 144"/>
                  <a:gd name="T12" fmla="*/ 0 w 144"/>
                  <a:gd name="T13" fmla="*/ 72 h 144"/>
                  <a:gd name="T14" fmla="*/ 72 w 144"/>
                  <a:gd name="T15" fmla="*/ 144 h 144"/>
                  <a:gd name="T16" fmla="*/ 144 w 144"/>
                  <a:gd name="T17" fmla="*/ 72 h 144"/>
                  <a:gd name="T18" fmla="*/ 72 w 144"/>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44">
                    <a:moveTo>
                      <a:pt x="132" y="72"/>
                    </a:moveTo>
                    <a:cubicBezTo>
                      <a:pt x="132" y="105"/>
                      <a:pt x="105" y="132"/>
                      <a:pt x="72" y="132"/>
                    </a:cubicBezTo>
                    <a:cubicBezTo>
                      <a:pt x="39" y="132"/>
                      <a:pt x="12" y="105"/>
                      <a:pt x="12" y="72"/>
                    </a:cubicBezTo>
                    <a:cubicBezTo>
                      <a:pt x="12" y="39"/>
                      <a:pt x="39" y="12"/>
                      <a:pt x="72" y="12"/>
                    </a:cubicBezTo>
                    <a:cubicBezTo>
                      <a:pt x="105" y="12"/>
                      <a:pt x="132" y="39"/>
                      <a:pt x="132" y="72"/>
                    </a:cubicBezTo>
                    <a:close/>
                    <a:moveTo>
                      <a:pt x="72" y="0"/>
                    </a:moveTo>
                    <a:cubicBezTo>
                      <a:pt x="33" y="0"/>
                      <a:pt x="0" y="32"/>
                      <a:pt x="0" y="72"/>
                    </a:cubicBezTo>
                    <a:cubicBezTo>
                      <a:pt x="0" y="112"/>
                      <a:pt x="33" y="144"/>
                      <a:pt x="72" y="144"/>
                    </a:cubicBezTo>
                    <a:cubicBezTo>
                      <a:pt x="112" y="144"/>
                      <a:pt x="144" y="112"/>
                      <a:pt x="144" y="72"/>
                    </a:cubicBezTo>
                    <a:cubicBezTo>
                      <a:pt x="144" y="32"/>
                      <a:pt x="112" y="0"/>
                      <a:pt x="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endParaRPr lang="en-GB" sz="1600" b="1" kern="0" dirty="0">
                  <a:solidFill>
                    <a:prstClr val="white"/>
                  </a:solidFill>
                </a:endParaRPr>
              </a:p>
            </p:txBody>
          </p:sp>
        </p:grpSp>
        <p:grpSp>
          <p:nvGrpSpPr>
            <p:cNvPr id="61" name="Group 60"/>
            <p:cNvGrpSpPr/>
            <p:nvPr/>
          </p:nvGrpSpPr>
          <p:grpSpPr>
            <a:xfrm>
              <a:off x="3179475" y="2074220"/>
              <a:ext cx="399038" cy="399038"/>
              <a:chOff x="3254375" y="2066925"/>
              <a:chExt cx="249238" cy="249238"/>
            </a:xfrm>
          </p:grpSpPr>
          <p:sp>
            <p:nvSpPr>
              <p:cNvPr id="93" name="Freeform 16"/>
              <p:cNvSpPr>
                <a:spLocks/>
              </p:cNvSpPr>
              <p:nvPr/>
            </p:nvSpPr>
            <p:spPr bwMode="auto">
              <a:xfrm>
                <a:off x="3267075" y="2076450"/>
                <a:ext cx="236538" cy="239713"/>
              </a:xfrm>
              <a:custGeom>
                <a:avLst/>
                <a:gdLst>
                  <a:gd name="T0" fmla="*/ 119 w 144"/>
                  <a:gd name="T1" fmla="*/ 26 h 145"/>
                  <a:gd name="T2" fmla="*/ 119 w 144"/>
                  <a:gd name="T3" fmla="*/ 119 h 145"/>
                  <a:gd name="T4" fmla="*/ 25 w 144"/>
                  <a:gd name="T5" fmla="*/ 119 h 145"/>
                  <a:gd name="T6" fmla="*/ 25 w 144"/>
                  <a:gd name="T7" fmla="*/ 26 h 145"/>
                  <a:gd name="T8" fmla="*/ 119 w 144"/>
                  <a:gd name="T9" fmla="*/ 26 h 145"/>
                </a:gdLst>
                <a:ahLst/>
                <a:cxnLst>
                  <a:cxn ang="0">
                    <a:pos x="T0" y="T1"/>
                  </a:cxn>
                  <a:cxn ang="0">
                    <a:pos x="T2" y="T3"/>
                  </a:cxn>
                  <a:cxn ang="0">
                    <a:pos x="T4" y="T5"/>
                  </a:cxn>
                  <a:cxn ang="0">
                    <a:pos x="T6" y="T7"/>
                  </a:cxn>
                  <a:cxn ang="0">
                    <a:pos x="T8" y="T9"/>
                  </a:cxn>
                </a:cxnLst>
                <a:rect l="0" t="0" r="r" b="b"/>
                <a:pathLst>
                  <a:path w="144" h="145">
                    <a:moveTo>
                      <a:pt x="119" y="26"/>
                    </a:moveTo>
                    <a:cubicBezTo>
                      <a:pt x="144" y="52"/>
                      <a:pt x="144" y="94"/>
                      <a:pt x="119" y="119"/>
                    </a:cubicBezTo>
                    <a:cubicBezTo>
                      <a:pt x="93" y="145"/>
                      <a:pt x="51" y="145"/>
                      <a:pt x="25" y="119"/>
                    </a:cubicBezTo>
                    <a:cubicBezTo>
                      <a:pt x="0" y="94"/>
                      <a:pt x="0" y="52"/>
                      <a:pt x="25" y="26"/>
                    </a:cubicBezTo>
                    <a:cubicBezTo>
                      <a:pt x="51" y="0"/>
                      <a:pt x="93" y="0"/>
                      <a:pt x="119" y="26"/>
                    </a:cubicBezTo>
                    <a:close/>
                  </a:path>
                </a:pathLst>
              </a:custGeom>
              <a:solidFill>
                <a:srgbClr val="BD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r>
                  <a:rPr lang="en-US" sz="1600" b="1" kern="0" dirty="0">
                    <a:solidFill>
                      <a:prstClr val="white"/>
                    </a:solidFill>
                  </a:rPr>
                  <a:t>8</a:t>
                </a:r>
                <a:endParaRPr lang="en-GB" sz="1600" b="1" kern="0" dirty="0">
                  <a:solidFill>
                    <a:prstClr val="white"/>
                  </a:solidFill>
                </a:endParaRPr>
              </a:p>
            </p:txBody>
          </p:sp>
          <p:sp>
            <p:nvSpPr>
              <p:cNvPr id="94" name="Freeform 17"/>
              <p:cNvSpPr>
                <a:spLocks noEditPoints="1"/>
              </p:cNvSpPr>
              <p:nvPr/>
            </p:nvSpPr>
            <p:spPr bwMode="auto">
              <a:xfrm>
                <a:off x="3254375" y="2066925"/>
                <a:ext cx="249238" cy="249238"/>
              </a:xfrm>
              <a:custGeom>
                <a:avLst/>
                <a:gdLst>
                  <a:gd name="T0" fmla="*/ 121 w 151"/>
                  <a:gd name="T1" fmla="*/ 36 h 151"/>
                  <a:gd name="T2" fmla="*/ 121 w 151"/>
                  <a:gd name="T3" fmla="*/ 121 h 151"/>
                  <a:gd name="T4" fmla="*/ 37 w 151"/>
                  <a:gd name="T5" fmla="*/ 121 h 151"/>
                  <a:gd name="T6" fmla="*/ 37 w 151"/>
                  <a:gd name="T7" fmla="*/ 36 h 151"/>
                  <a:gd name="T8" fmla="*/ 121 w 151"/>
                  <a:gd name="T9" fmla="*/ 36 h 151"/>
                  <a:gd name="T10" fmla="*/ 28 w 151"/>
                  <a:gd name="T11" fmla="*/ 28 h 151"/>
                  <a:gd name="T12" fmla="*/ 28 w 151"/>
                  <a:gd name="T13" fmla="*/ 130 h 151"/>
                  <a:gd name="T14" fmla="*/ 79 w 151"/>
                  <a:gd name="T15" fmla="*/ 151 h 151"/>
                  <a:gd name="T16" fmla="*/ 130 w 151"/>
                  <a:gd name="T17" fmla="*/ 130 h 151"/>
                  <a:gd name="T18" fmla="*/ 151 w 151"/>
                  <a:gd name="T19" fmla="*/ 79 h 151"/>
                  <a:gd name="T20" fmla="*/ 130 w 151"/>
                  <a:gd name="T21" fmla="*/ 28 h 151"/>
                  <a:gd name="T22" fmla="*/ 28 w 151"/>
                  <a:gd name="T23" fmla="*/ 2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151">
                    <a:moveTo>
                      <a:pt x="121" y="36"/>
                    </a:moveTo>
                    <a:cubicBezTo>
                      <a:pt x="145" y="60"/>
                      <a:pt x="145" y="98"/>
                      <a:pt x="121" y="121"/>
                    </a:cubicBezTo>
                    <a:cubicBezTo>
                      <a:pt x="98" y="145"/>
                      <a:pt x="60" y="145"/>
                      <a:pt x="37" y="121"/>
                    </a:cubicBezTo>
                    <a:cubicBezTo>
                      <a:pt x="13" y="98"/>
                      <a:pt x="13" y="60"/>
                      <a:pt x="37" y="36"/>
                    </a:cubicBezTo>
                    <a:cubicBezTo>
                      <a:pt x="60" y="13"/>
                      <a:pt x="98" y="13"/>
                      <a:pt x="121" y="36"/>
                    </a:cubicBezTo>
                    <a:close/>
                    <a:moveTo>
                      <a:pt x="28" y="28"/>
                    </a:moveTo>
                    <a:cubicBezTo>
                      <a:pt x="0" y="56"/>
                      <a:pt x="0" y="102"/>
                      <a:pt x="28" y="130"/>
                    </a:cubicBezTo>
                    <a:cubicBezTo>
                      <a:pt x="42" y="143"/>
                      <a:pt x="60" y="151"/>
                      <a:pt x="79" y="151"/>
                    </a:cubicBezTo>
                    <a:cubicBezTo>
                      <a:pt x="98" y="151"/>
                      <a:pt x="116" y="143"/>
                      <a:pt x="130" y="130"/>
                    </a:cubicBezTo>
                    <a:cubicBezTo>
                      <a:pt x="144" y="116"/>
                      <a:pt x="151" y="98"/>
                      <a:pt x="151" y="79"/>
                    </a:cubicBezTo>
                    <a:cubicBezTo>
                      <a:pt x="151" y="60"/>
                      <a:pt x="144" y="41"/>
                      <a:pt x="130" y="28"/>
                    </a:cubicBezTo>
                    <a:cubicBezTo>
                      <a:pt x="102" y="0"/>
                      <a:pt x="56" y="0"/>
                      <a:pt x="28"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endParaRPr lang="en-GB" sz="1600" b="1" kern="0" dirty="0">
                  <a:solidFill>
                    <a:prstClr val="white"/>
                  </a:solidFill>
                </a:endParaRPr>
              </a:p>
            </p:txBody>
          </p:sp>
        </p:grpSp>
        <p:grpSp>
          <p:nvGrpSpPr>
            <p:cNvPr id="62" name="Group 61"/>
            <p:cNvGrpSpPr/>
            <p:nvPr/>
          </p:nvGrpSpPr>
          <p:grpSpPr>
            <a:xfrm>
              <a:off x="2553055" y="3665537"/>
              <a:ext cx="378704" cy="378704"/>
              <a:chOff x="2624138" y="3654425"/>
              <a:chExt cx="236538" cy="236538"/>
            </a:xfrm>
          </p:grpSpPr>
          <p:sp>
            <p:nvSpPr>
              <p:cNvPr id="91" name="Oval 18"/>
              <p:cNvSpPr>
                <a:spLocks noChangeArrowheads="1"/>
              </p:cNvSpPr>
              <p:nvPr/>
            </p:nvSpPr>
            <p:spPr bwMode="auto">
              <a:xfrm>
                <a:off x="2633663" y="3663950"/>
                <a:ext cx="217488" cy="217488"/>
              </a:xfrm>
              <a:prstGeom prst="ellipse">
                <a:avLst/>
              </a:prstGeom>
              <a:solidFill>
                <a:srgbClr val="FECC26">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r>
                  <a:rPr lang="en-US" sz="1600" b="1" kern="0" dirty="0">
                    <a:solidFill>
                      <a:prstClr val="white"/>
                    </a:solidFill>
                  </a:rPr>
                  <a:t>7</a:t>
                </a:r>
                <a:endParaRPr lang="en-GB" sz="1600" b="1" kern="0" dirty="0">
                  <a:solidFill>
                    <a:prstClr val="white"/>
                  </a:solidFill>
                </a:endParaRPr>
              </a:p>
            </p:txBody>
          </p:sp>
          <p:sp>
            <p:nvSpPr>
              <p:cNvPr id="92" name="Freeform 19"/>
              <p:cNvSpPr>
                <a:spLocks noEditPoints="1"/>
              </p:cNvSpPr>
              <p:nvPr/>
            </p:nvSpPr>
            <p:spPr bwMode="auto">
              <a:xfrm>
                <a:off x="2624138" y="3654425"/>
                <a:ext cx="236538" cy="236538"/>
              </a:xfrm>
              <a:custGeom>
                <a:avLst/>
                <a:gdLst>
                  <a:gd name="T0" fmla="*/ 72 w 144"/>
                  <a:gd name="T1" fmla="*/ 12 h 144"/>
                  <a:gd name="T2" fmla="*/ 115 w 144"/>
                  <a:gd name="T3" fmla="*/ 30 h 144"/>
                  <a:gd name="T4" fmla="*/ 132 w 144"/>
                  <a:gd name="T5" fmla="*/ 72 h 144"/>
                  <a:gd name="T6" fmla="*/ 115 w 144"/>
                  <a:gd name="T7" fmla="*/ 115 h 144"/>
                  <a:gd name="T8" fmla="*/ 72 w 144"/>
                  <a:gd name="T9" fmla="*/ 132 h 144"/>
                  <a:gd name="T10" fmla="*/ 12 w 144"/>
                  <a:gd name="T11" fmla="*/ 72 h 144"/>
                  <a:gd name="T12" fmla="*/ 72 w 144"/>
                  <a:gd name="T13" fmla="*/ 12 h 144"/>
                  <a:gd name="T14" fmla="*/ 0 w 144"/>
                  <a:gd name="T15" fmla="*/ 72 h 144"/>
                  <a:gd name="T16" fmla="*/ 72 w 144"/>
                  <a:gd name="T17" fmla="*/ 144 h 144"/>
                  <a:gd name="T18" fmla="*/ 123 w 144"/>
                  <a:gd name="T19" fmla="*/ 123 h 144"/>
                  <a:gd name="T20" fmla="*/ 144 w 144"/>
                  <a:gd name="T21" fmla="*/ 72 h 144"/>
                  <a:gd name="T22" fmla="*/ 123 w 144"/>
                  <a:gd name="T23" fmla="*/ 21 h 144"/>
                  <a:gd name="T24" fmla="*/ 72 w 144"/>
                  <a:gd name="T25" fmla="*/ 0 h 144"/>
                  <a:gd name="T26" fmla="*/ 0 w 144"/>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144">
                    <a:moveTo>
                      <a:pt x="72" y="12"/>
                    </a:moveTo>
                    <a:cubicBezTo>
                      <a:pt x="88" y="12"/>
                      <a:pt x="103" y="18"/>
                      <a:pt x="115" y="30"/>
                    </a:cubicBezTo>
                    <a:cubicBezTo>
                      <a:pt x="126" y="41"/>
                      <a:pt x="132" y="56"/>
                      <a:pt x="132" y="72"/>
                    </a:cubicBezTo>
                    <a:cubicBezTo>
                      <a:pt x="132" y="88"/>
                      <a:pt x="126" y="103"/>
                      <a:pt x="115" y="115"/>
                    </a:cubicBezTo>
                    <a:cubicBezTo>
                      <a:pt x="103" y="126"/>
                      <a:pt x="88" y="132"/>
                      <a:pt x="72" y="132"/>
                    </a:cubicBezTo>
                    <a:cubicBezTo>
                      <a:pt x="39" y="132"/>
                      <a:pt x="12" y="105"/>
                      <a:pt x="12" y="72"/>
                    </a:cubicBezTo>
                    <a:cubicBezTo>
                      <a:pt x="12" y="39"/>
                      <a:pt x="39" y="12"/>
                      <a:pt x="72" y="12"/>
                    </a:cubicBezTo>
                    <a:close/>
                    <a:moveTo>
                      <a:pt x="0" y="72"/>
                    </a:moveTo>
                    <a:cubicBezTo>
                      <a:pt x="0" y="112"/>
                      <a:pt x="33" y="144"/>
                      <a:pt x="72" y="144"/>
                    </a:cubicBezTo>
                    <a:cubicBezTo>
                      <a:pt x="91" y="144"/>
                      <a:pt x="110" y="137"/>
                      <a:pt x="123" y="123"/>
                    </a:cubicBezTo>
                    <a:cubicBezTo>
                      <a:pt x="137" y="109"/>
                      <a:pt x="144" y="91"/>
                      <a:pt x="144" y="72"/>
                    </a:cubicBezTo>
                    <a:cubicBezTo>
                      <a:pt x="144" y="53"/>
                      <a:pt x="137" y="35"/>
                      <a:pt x="123" y="21"/>
                    </a:cubicBezTo>
                    <a:cubicBezTo>
                      <a:pt x="110" y="8"/>
                      <a:pt x="91" y="0"/>
                      <a:pt x="72" y="0"/>
                    </a:cubicBezTo>
                    <a:cubicBezTo>
                      <a:pt x="33" y="0"/>
                      <a:pt x="0" y="32"/>
                      <a:pt x="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endParaRPr lang="en-GB" sz="1600" b="1" kern="0" dirty="0">
                  <a:solidFill>
                    <a:prstClr val="white"/>
                  </a:solidFill>
                </a:endParaRPr>
              </a:p>
            </p:txBody>
          </p:sp>
        </p:grpSp>
        <p:grpSp>
          <p:nvGrpSpPr>
            <p:cNvPr id="63" name="Group 62"/>
            <p:cNvGrpSpPr/>
            <p:nvPr/>
          </p:nvGrpSpPr>
          <p:grpSpPr>
            <a:xfrm>
              <a:off x="3166775" y="5199533"/>
              <a:ext cx="399038" cy="401576"/>
              <a:chOff x="3241675" y="5192713"/>
              <a:chExt cx="249238" cy="250825"/>
            </a:xfrm>
          </p:grpSpPr>
          <p:sp>
            <p:nvSpPr>
              <p:cNvPr id="89" name="Freeform 20"/>
              <p:cNvSpPr>
                <a:spLocks/>
              </p:cNvSpPr>
              <p:nvPr/>
            </p:nvSpPr>
            <p:spPr bwMode="auto">
              <a:xfrm>
                <a:off x="3252788" y="5203825"/>
                <a:ext cx="238125" cy="239713"/>
              </a:xfrm>
              <a:custGeom>
                <a:avLst/>
                <a:gdLst>
                  <a:gd name="T0" fmla="*/ 25 w 144"/>
                  <a:gd name="T1" fmla="*/ 26 h 145"/>
                  <a:gd name="T2" fmla="*/ 119 w 144"/>
                  <a:gd name="T3" fmla="*/ 26 h 145"/>
                  <a:gd name="T4" fmla="*/ 119 w 144"/>
                  <a:gd name="T5" fmla="*/ 119 h 145"/>
                  <a:gd name="T6" fmla="*/ 25 w 144"/>
                  <a:gd name="T7" fmla="*/ 119 h 145"/>
                  <a:gd name="T8" fmla="*/ 25 w 144"/>
                  <a:gd name="T9" fmla="*/ 26 h 145"/>
                </a:gdLst>
                <a:ahLst/>
                <a:cxnLst>
                  <a:cxn ang="0">
                    <a:pos x="T0" y="T1"/>
                  </a:cxn>
                  <a:cxn ang="0">
                    <a:pos x="T2" y="T3"/>
                  </a:cxn>
                  <a:cxn ang="0">
                    <a:pos x="T4" y="T5"/>
                  </a:cxn>
                  <a:cxn ang="0">
                    <a:pos x="T6" y="T7"/>
                  </a:cxn>
                  <a:cxn ang="0">
                    <a:pos x="T8" y="T9"/>
                  </a:cxn>
                </a:cxnLst>
                <a:rect l="0" t="0" r="r" b="b"/>
                <a:pathLst>
                  <a:path w="144" h="145">
                    <a:moveTo>
                      <a:pt x="25" y="26"/>
                    </a:moveTo>
                    <a:cubicBezTo>
                      <a:pt x="51" y="0"/>
                      <a:pt x="93" y="0"/>
                      <a:pt x="119" y="26"/>
                    </a:cubicBezTo>
                    <a:cubicBezTo>
                      <a:pt x="144" y="51"/>
                      <a:pt x="144" y="93"/>
                      <a:pt x="119" y="119"/>
                    </a:cubicBezTo>
                    <a:cubicBezTo>
                      <a:pt x="93" y="145"/>
                      <a:pt x="51" y="145"/>
                      <a:pt x="25" y="119"/>
                    </a:cubicBezTo>
                    <a:cubicBezTo>
                      <a:pt x="0" y="93"/>
                      <a:pt x="0" y="51"/>
                      <a:pt x="25" y="26"/>
                    </a:cubicBezTo>
                    <a:close/>
                  </a:path>
                </a:pathLst>
              </a:custGeom>
              <a:solidFill>
                <a:srgbClr val="ED77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r>
                  <a:rPr lang="en-US" sz="1600" b="1" kern="0" dirty="0">
                    <a:solidFill>
                      <a:prstClr val="white"/>
                    </a:solidFill>
                  </a:rPr>
                  <a:t>6</a:t>
                </a:r>
                <a:endParaRPr lang="en-GB" sz="1600" b="1" kern="0" dirty="0">
                  <a:solidFill>
                    <a:prstClr val="white"/>
                  </a:solidFill>
                </a:endParaRPr>
              </a:p>
            </p:txBody>
          </p:sp>
          <p:sp>
            <p:nvSpPr>
              <p:cNvPr id="90" name="Freeform 21"/>
              <p:cNvSpPr>
                <a:spLocks noEditPoints="1"/>
              </p:cNvSpPr>
              <p:nvPr/>
            </p:nvSpPr>
            <p:spPr bwMode="auto">
              <a:xfrm>
                <a:off x="3241675" y="5192713"/>
                <a:ext cx="249238" cy="249238"/>
              </a:xfrm>
              <a:custGeom>
                <a:avLst/>
                <a:gdLst>
                  <a:gd name="T0" fmla="*/ 37 w 151"/>
                  <a:gd name="T1" fmla="*/ 37 h 151"/>
                  <a:gd name="T2" fmla="*/ 121 w 151"/>
                  <a:gd name="T3" fmla="*/ 37 h 151"/>
                  <a:gd name="T4" fmla="*/ 139 w 151"/>
                  <a:gd name="T5" fmla="*/ 79 h 151"/>
                  <a:gd name="T6" fmla="*/ 121 w 151"/>
                  <a:gd name="T7" fmla="*/ 122 h 151"/>
                  <a:gd name="T8" fmla="*/ 79 w 151"/>
                  <a:gd name="T9" fmla="*/ 139 h 151"/>
                  <a:gd name="T10" fmla="*/ 37 w 151"/>
                  <a:gd name="T11" fmla="*/ 122 h 151"/>
                  <a:gd name="T12" fmla="*/ 37 w 151"/>
                  <a:gd name="T13" fmla="*/ 37 h 151"/>
                  <a:gd name="T14" fmla="*/ 28 w 151"/>
                  <a:gd name="T15" fmla="*/ 130 h 151"/>
                  <a:gd name="T16" fmla="*/ 79 w 151"/>
                  <a:gd name="T17" fmla="*/ 151 h 151"/>
                  <a:gd name="T18" fmla="*/ 130 w 151"/>
                  <a:gd name="T19" fmla="*/ 130 h 151"/>
                  <a:gd name="T20" fmla="*/ 151 w 151"/>
                  <a:gd name="T21" fmla="*/ 79 h 151"/>
                  <a:gd name="T22" fmla="*/ 130 w 151"/>
                  <a:gd name="T23" fmla="*/ 28 h 151"/>
                  <a:gd name="T24" fmla="*/ 28 w 151"/>
                  <a:gd name="T25" fmla="*/ 28 h 151"/>
                  <a:gd name="T26" fmla="*/ 28 w 151"/>
                  <a:gd name="T27" fmla="*/ 13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51">
                    <a:moveTo>
                      <a:pt x="37" y="37"/>
                    </a:moveTo>
                    <a:cubicBezTo>
                      <a:pt x="60" y="14"/>
                      <a:pt x="98" y="14"/>
                      <a:pt x="121" y="37"/>
                    </a:cubicBezTo>
                    <a:cubicBezTo>
                      <a:pt x="133" y="48"/>
                      <a:pt x="139" y="63"/>
                      <a:pt x="139" y="79"/>
                    </a:cubicBezTo>
                    <a:cubicBezTo>
                      <a:pt x="139" y="95"/>
                      <a:pt x="133" y="110"/>
                      <a:pt x="121" y="122"/>
                    </a:cubicBezTo>
                    <a:cubicBezTo>
                      <a:pt x="110" y="133"/>
                      <a:pt x="95" y="139"/>
                      <a:pt x="79" y="139"/>
                    </a:cubicBezTo>
                    <a:cubicBezTo>
                      <a:pt x="63" y="139"/>
                      <a:pt x="48" y="133"/>
                      <a:pt x="37" y="122"/>
                    </a:cubicBezTo>
                    <a:cubicBezTo>
                      <a:pt x="13" y="98"/>
                      <a:pt x="13" y="60"/>
                      <a:pt x="37" y="37"/>
                    </a:cubicBezTo>
                    <a:close/>
                    <a:moveTo>
                      <a:pt x="28" y="130"/>
                    </a:moveTo>
                    <a:cubicBezTo>
                      <a:pt x="42" y="144"/>
                      <a:pt x="60" y="151"/>
                      <a:pt x="79" y="151"/>
                    </a:cubicBezTo>
                    <a:cubicBezTo>
                      <a:pt x="98" y="151"/>
                      <a:pt x="116" y="144"/>
                      <a:pt x="130" y="130"/>
                    </a:cubicBezTo>
                    <a:cubicBezTo>
                      <a:pt x="144" y="117"/>
                      <a:pt x="151" y="99"/>
                      <a:pt x="151" y="79"/>
                    </a:cubicBezTo>
                    <a:cubicBezTo>
                      <a:pt x="151" y="60"/>
                      <a:pt x="144" y="42"/>
                      <a:pt x="130" y="28"/>
                    </a:cubicBezTo>
                    <a:cubicBezTo>
                      <a:pt x="102" y="0"/>
                      <a:pt x="56" y="0"/>
                      <a:pt x="28" y="28"/>
                    </a:cubicBezTo>
                    <a:cubicBezTo>
                      <a:pt x="0" y="57"/>
                      <a:pt x="0" y="102"/>
                      <a:pt x="28" y="1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endParaRPr lang="en-GB" sz="1600" b="1" kern="0" dirty="0">
                  <a:solidFill>
                    <a:prstClr val="white"/>
                  </a:solidFill>
                </a:endParaRPr>
              </a:p>
            </p:txBody>
          </p:sp>
        </p:grpSp>
        <p:grpSp>
          <p:nvGrpSpPr>
            <p:cNvPr id="64" name="Group 63"/>
            <p:cNvGrpSpPr/>
            <p:nvPr/>
          </p:nvGrpSpPr>
          <p:grpSpPr>
            <a:xfrm>
              <a:off x="4787778" y="5851525"/>
              <a:ext cx="381246" cy="378704"/>
              <a:chOff x="4859338" y="5840413"/>
              <a:chExt cx="238125" cy="236538"/>
            </a:xfrm>
          </p:grpSpPr>
          <p:sp>
            <p:nvSpPr>
              <p:cNvPr id="87" name="Oval 22"/>
              <p:cNvSpPr>
                <a:spLocks noChangeArrowheads="1"/>
              </p:cNvSpPr>
              <p:nvPr/>
            </p:nvSpPr>
            <p:spPr bwMode="auto">
              <a:xfrm>
                <a:off x="4868863" y="5849938"/>
                <a:ext cx="217488" cy="217488"/>
              </a:xfrm>
              <a:prstGeom prst="ellipse">
                <a:avLst/>
              </a:prstGeom>
              <a:solidFill>
                <a:srgbClr val="B70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r>
                  <a:rPr lang="en-US" sz="1600" b="1" kern="0" dirty="0">
                    <a:solidFill>
                      <a:prstClr val="white"/>
                    </a:solidFill>
                  </a:rPr>
                  <a:t>5</a:t>
                </a:r>
                <a:endParaRPr lang="en-GB" sz="1600" b="1" kern="0" dirty="0">
                  <a:solidFill>
                    <a:prstClr val="white"/>
                  </a:solidFill>
                </a:endParaRPr>
              </a:p>
            </p:txBody>
          </p:sp>
          <p:sp>
            <p:nvSpPr>
              <p:cNvPr id="88" name="Freeform 23"/>
              <p:cNvSpPr>
                <a:spLocks noEditPoints="1"/>
              </p:cNvSpPr>
              <p:nvPr/>
            </p:nvSpPr>
            <p:spPr bwMode="auto">
              <a:xfrm>
                <a:off x="4859338" y="5840413"/>
                <a:ext cx="238125" cy="236538"/>
              </a:xfrm>
              <a:custGeom>
                <a:avLst/>
                <a:gdLst>
                  <a:gd name="T0" fmla="*/ 12 w 144"/>
                  <a:gd name="T1" fmla="*/ 72 h 144"/>
                  <a:gd name="T2" fmla="*/ 72 w 144"/>
                  <a:gd name="T3" fmla="*/ 12 h 144"/>
                  <a:gd name="T4" fmla="*/ 132 w 144"/>
                  <a:gd name="T5" fmla="*/ 72 h 144"/>
                  <a:gd name="T6" fmla="*/ 115 w 144"/>
                  <a:gd name="T7" fmla="*/ 115 h 144"/>
                  <a:gd name="T8" fmla="*/ 72 w 144"/>
                  <a:gd name="T9" fmla="*/ 132 h 144"/>
                  <a:gd name="T10" fmla="*/ 30 w 144"/>
                  <a:gd name="T11" fmla="*/ 115 h 144"/>
                  <a:gd name="T12" fmla="*/ 12 w 144"/>
                  <a:gd name="T13" fmla="*/ 72 h 144"/>
                  <a:gd name="T14" fmla="*/ 72 w 144"/>
                  <a:gd name="T15" fmla="*/ 144 h 144"/>
                  <a:gd name="T16" fmla="*/ 123 w 144"/>
                  <a:gd name="T17" fmla="*/ 123 h 144"/>
                  <a:gd name="T18" fmla="*/ 144 w 144"/>
                  <a:gd name="T19" fmla="*/ 72 h 144"/>
                  <a:gd name="T20" fmla="*/ 72 w 144"/>
                  <a:gd name="T21" fmla="*/ 0 h 144"/>
                  <a:gd name="T22" fmla="*/ 0 w 144"/>
                  <a:gd name="T23" fmla="*/ 72 h 144"/>
                  <a:gd name="T24" fmla="*/ 21 w 144"/>
                  <a:gd name="T25" fmla="*/ 123 h 144"/>
                  <a:gd name="T26" fmla="*/ 72 w 144"/>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4" h="144">
                    <a:moveTo>
                      <a:pt x="12" y="72"/>
                    </a:moveTo>
                    <a:cubicBezTo>
                      <a:pt x="12" y="39"/>
                      <a:pt x="39" y="12"/>
                      <a:pt x="72" y="12"/>
                    </a:cubicBezTo>
                    <a:cubicBezTo>
                      <a:pt x="105" y="12"/>
                      <a:pt x="132" y="39"/>
                      <a:pt x="132" y="72"/>
                    </a:cubicBezTo>
                    <a:cubicBezTo>
                      <a:pt x="132" y="88"/>
                      <a:pt x="126" y="103"/>
                      <a:pt x="115" y="115"/>
                    </a:cubicBezTo>
                    <a:cubicBezTo>
                      <a:pt x="103" y="126"/>
                      <a:pt x="88" y="132"/>
                      <a:pt x="72" y="132"/>
                    </a:cubicBezTo>
                    <a:cubicBezTo>
                      <a:pt x="56" y="132"/>
                      <a:pt x="41" y="126"/>
                      <a:pt x="30" y="115"/>
                    </a:cubicBezTo>
                    <a:cubicBezTo>
                      <a:pt x="19" y="103"/>
                      <a:pt x="12" y="88"/>
                      <a:pt x="12" y="72"/>
                    </a:cubicBezTo>
                    <a:close/>
                    <a:moveTo>
                      <a:pt x="72" y="144"/>
                    </a:moveTo>
                    <a:cubicBezTo>
                      <a:pt x="92" y="144"/>
                      <a:pt x="110" y="137"/>
                      <a:pt x="123" y="123"/>
                    </a:cubicBezTo>
                    <a:cubicBezTo>
                      <a:pt x="137" y="109"/>
                      <a:pt x="144" y="91"/>
                      <a:pt x="144" y="72"/>
                    </a:cubicBezTo>
                    <a:cubicBezTo>
                      <a:pt x="144" y="32"/>
                      <a:pt x="112" y="0"/>
                      <a:pt x="72" y="0"/>
                    </a:cubicBezTo>
                    <a:cubicBezTo>
                      <a:pt x="33" y="0"/>
                      <a:pt x="0" y="32"/>
                      <a:pt x="0" y="72"/>
                    </a:cubicBezTo>
                    <a:cubicBezTo>
                      <a:pt x="0" y="91"/>
                      <a:pt x="8" y="109"/>
                      <a:pt x="21" y="123"/>
                    </a:cubicBezTo>
                    <a:cubicBezTo>
                      <a:pt x="35" y="137"/>
                      <a:pt x="53" y="144"/>
                      <a:pt x="72" y="1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endParaRPr lang="en-GB" sz="1600" b="1" kern="0" dirty="0">
                  <a:solidFill>
                    <a:prstClr val="white"/>
                  </a:solidFill>
                </a:endParaRPr>
              </a:p>
            </p:txBody>
          </p:sp>
        </p:grpSp>
        <p:grpSp>
          <p:nvGrpSpPr>
            <p:cNvPr id="65" name="Group 64"/>
            <p:cNvGrpSpPr/>
            <p:nvPr/>
          </p:nvGrpSpPr>
          <p:grpSpPr>
            <a:xfrm>
              <a:off x="6321138" y="5215718"/>
              <a:ext cx="399038" cy="416830"/>
              <a:chOff x="6396038" y="5211763"/>
              <a:chExt cx="249238" cy="260350"/>
            </a:xfrm>
          </p:grpSpPr>
          <p:sp>
            <p:nvSpPr>
              <p:cNvPr id="85" name="Freeform 24"/>
              <p:cNvSpPr>
                <a:spLocks/>
              </p:cNvSpPr>
              <p:nvPr/>
            </p:nvSpPr>
            <p:spPr bwMode="auto">
              <a:xfrm>
                <a:off x="6405563" y="5224463"/>
                <a:ext cx="239713" cy="238125"/>
              </a:xfrm>
              <a:custGeom>
                <a:avLst/>
                <a:gdLst>
                  <a:gd name="T0" fmla="*/ 26 w 145"/>
                  <a:gd name="T1" fmla="*/ 119 h 145"/>
                  <a:gd name="T2" fmla="*/ 26 w 145"/>
                  <a:gd name="T3" fmla="*/ 26 h 145"/>
                  <a:gd name="T4" fmla="*/ 119 w 145"/>
                  <a:gd name="T5" fmla="*/ 26 h 145"/>
                  <a:gd name="T6" fmla="*/ 119 w 145"/>
                  <a:gd name="T7" fmla="*/ 119 h 145"/>
                  <a:gd name="T8" fmla="*/ 26 w 145"/>
                  <a:gd name="T9" fmla="*/ 119 h 145"/>
                </a:gdLst>
                <a:ahLst/>
                <a:cxnLst>
                  <a:cxn ang="0">
                    <a:pos x="T0" y="T1"/>
                  </a:cxn>
                  <a:cxn ang="0">
                    <a:pos x="T2" y="T3"/>
                  </a:cxn>
                  <a:cxn ang="0">
                    <a:pos x="T4" y="T5"/>
                  </a:cxn>
                  <a:cxn ang="0">
                    <a:pos x="T6" y="T7"/>
                  </a:cxn>
                  <a:cxn ang="0">
                    <a:pos x="T8" y="T9"/>
                  </a:cxn>
                </a:cxnLst>
                <a:rect l="0" t="0" r="r" b="b"/>
                <a:pathLst>
                  <a:path w="145" h="145">
                    <a:moveTo>
                      <a:pt x="26" y="119"/>
                    </a:moveTo>
                    <a:cubicBezTo>
                      <a:pt x="0" y="93"/>
                      <a:pt x="0" y="51"/>
                      <a:pt x="26" y="26"/>
                    </a:cubicBezTo>
                    <a:cubicBezTo>
                      <a:pt x="52" y="0"/>
                      <a:pt x="93" y="0"/>
                      <a:pt x="119" y="26"/>
                    </a:cubicBezTo>
                    <a:cubicBezTo>
                      <a:pt x="145" y="51"/>
                      <a:pt x="145" y="93"/>
                      <a:pt x="119" y="119"/>
                    </a:cubicBezTo>
                    <a:cubicBezTo>
                      <a:pt x="93" y="145"/>
                      <a:pt x="52" y="145"/>
                      <a:pt x="26" y="119"/>
                    </a:cubicBezTo>
                    <a:close/>
                  </a:path>
                </a:pathLst>
              </a:custGeom>
              <a:solidFill>
                <a:srgbClr val="691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r>
                  <a:rPr lang="en-US" sz="1600" b="1" kern="0" dirty="0">
                    <a:solidFill>
                      <a:prstClr val="white"/>
                    </a:solidFill>
                  </a:rPr>
                  <a:t>4</a:t>
                </a:r>
                <a:endParaRPr lang="en-GB" sz="1600" b="1" kern="0" dirty="0">
                  <a:solidFill>
                    <a:prstClr val="white"/>
                  </a:solidFill>
                </a:endParaRPr>
              </a:p>
            </p:txBody>
          </p:sp>
          <p:sp>
            <p:nvSpPr>
              <p:cNvPr id="86" name="Freeform 25"/>
              <p:cNvSpPr>
                <a:spLocks noEditPoints="1"/>
              </p:cNvSpPr>
              <p:nvPr/>
            </p:nvSpPr>
            <p:spPr bwMode="auto">
              <a:xfrm>
                <a:off x="6396038" y="5211763"/>
                <a:ext cx="249238" cy="260350"/>
              </a:xfrm>
              <a:custGeom>
                <a:avLst/>
                <a:gdLst>
                  <a:gd name="T0" fmla="*/ 36 w 151"/>
                  <a:gd name="T1" fmla="*/ 122 h 158"/>
                  <a:gd name="T2" fmla="*/ 36 w 151"/>
                  <a:gd name="T3" fmla="*/ 37 h 158"/>
                  <a:gd name="T4" fmla="*/ 121 w 151"/>
                  <a:gd name="T5" fmla="*/ 37 h 158"/>
                  <a:gd name="T6" fmla="*/ 139 w 151"/>
                  <a:gd name="T7" fmla="*/ 79 h 158"/>
                  <a:gd name="T8" fmla="*/ 121 w 151"/>
                  <a:gd name="T9" fmla="*/ 122 h 158"/>
                  <a:gd name="T10" fmla="*/ 36 w 151"/>
                  <a:gd name="T11" fmla="*/ 122 h 158"/>
                  <a:gd name="T12" fmla="*/ 129 w 151"/>
                  <a:gd name="T13" fmla="*/ 130 h 158"/>
                  <a:gd name="T14" fmla="*/ 151 w 151"/>
                  <a:gd name="T15" fmla="*/ 79 h 158"/>
                  <a:gd name="T16" fmla="*/ 129 w 151"/>
                  <a:gd name="T17" fmla="*/ 28 h 158"/>
                  <a:gd name="T18" fmla="*/ 28 w 151"/>
                  <a:gd name="T19" fmla="*/ 28 h 158"/>
                  <a:gd name="T20" fmla="*/ 28 w 151"/>
                  <a:gd name="T21" fmla="*/ 130 h 158"/>
                  <a:gd name="T22" fmla="*/ 129 w 151"/>
                  <a:gd name="T23" fmla="*/ 1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158">
                    <a:moveTo>
                      <a:pt x="36" y="122"/>
                    </a:moveTo>
                    <a:cubicBezTo>
                      <a:pt x="13" y="98"/>
                      <a:pt x="13" y="60"/>
                      <a:pt x="36" y="37"/>
                    </a:cubicBezTo>
                    <a:cubicBezTo>
                      <a:pt x="60" y="14"/>
                      <a:pt x="98" y="14"/>
                      <a:pt x="121" y="37"/>
                    </a:cubicBezTo>
                    <a:cubicBezTo>
                      <a:pt x="132" y="48"/>
                      <a:pt x="139" y="63"/>
                      <a:pt x="139" y="79"/>
                    </a:cubicBezTo>
                    <a:cubicBezTo>
                      <a:pt x="139" y="95"/>
                      <a:pt x="132" y="110"/>
                      <a:pt x="121" y="122"/>
                    </a:cubicBezTo>
                    <a:cubicBezTo>
                      <a:pt x="98" y="145"/>
                      <a:pt x="60" y="145"/>
                      <a:pt x="36" y="122"/>
                    </a:cubicBezTo>
                    <a:close/>
                    <a:moveTo>
                      <a:pt x="129" y="130"/>
                    </a:moveTo>
                    <a:cubicBezTo>
                      <a:pt x="143" y="117"/>
                      <a:pt x="151" y="99"/>
                      <a:pt x="151" y="79"/>
                    </a:cubicBezTo>
                    <a:cubicBezTo>
                      <a:pt x="151" y="60"/>
                      <a:pt x="143" y="42"/>
                      <a:pt x="129" y="28"/>
                    </a:cubicBezTo>
                    <a:cubicBezTo>
                      <a:pt x="101" y="0"/>
                      <a:pt x="56" y="0"/>
                      <a:pt x="28" y="28"/>
                    </a:cubicBezTo>
                    <a:cubicBezTo>
                      <a:pt x="0" y="57"/>
                      <a:pt x="0" y="102"/>
                      <a:pt x="28" y="130"/>
                    </a:cubicBezTo>
                    <a:cubicBezTo>
                      <a:pt x="56" y="158"/>
                      <a:pt x="101" y="158"/>
                      <a:pt x="129" y="1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endParaRPr lang="en-GB" sz="1600" b="1" kern="0" dirty="0">
                  <a:solidFill>
                    <a:prstClr val="white"/>
                  </a:solidFill>
                </a:endParaRPr>
              </a:p>
            </p:txBody>
          </p:sp>
        </p:grpSp>
        <p:grpSp>
          <p:nvGrpSpPr>
            <p:cNvPr id="66" name="Group 65"/>
            <p:cNvGrpSpPr/>
            <p:nvPr/>
          </p:nvGrpSpPr>
          <p:grpSpPr>
            <a:xfrm>
              <a:off x="6952017" y="3665537"/>
              <a:ext cx="378704" cy="378704"/>
              <a:chOff x="7023100" y="3654425"/>
              <a:chExt cx="236538" cy="236538"/>
            </a:xfrm>
          </p:grpSpPr>
          <p:sp>
            <p:nvSpPr>
              <p:cNvPr id="83" name="Oval 26"/>
              <p:cNvSpPr>
                <a:spLocks noChangeArrowheads="1"/>
              </p:cNvSpPr>
              <p:nvPr/>
            </p:nvSpPr>
            <p:spPr bwMode="auto">
              <a:xfrm>
                <a:off x="7032625" y="3663950"/>
                <a:ext cx="217488" cy="217488"/>
              </a:xfrm>
              <a:prstGeom prst="ellipse">
                <a:avLst/>
              </a:prstGeom>
              <a:solidFill>
                <a:srgbClr val="0098CC">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r>
                  <a:rPr lang="en-US" sz="1600" b="1" kern="0" dirty="0">
                    <a:solidFill>
                      <a:prstClr val="white"/>
                    </a:solidFill>
                  </a:rPr>
                  <a:t>3</a:t>
                </a:r>
                <a:endParaRPr lang="en-GB" sz="1600" b="1" kern="0" dirty="0">
                  <a:solidFill>
                    <a:prstClr val="white"/>
                  </a:solidFill>
                </a:endParaRPr>
              </a:p>
            </p:txBody>
          </p:sp>
          <p:sp>
            <p:nvSpPr>
              <p:cNvPr id="84" name="Freeform 27"/>
              <p:cNvSpPr>
                <a:spLocks noEditPoints="1"/>
              </p:cNvSpPr>
              <p:nvPr/>
            </p:nvSpPr>
            <p:spPr bwMode="auto">
              <a:xfrm>
                <a:off x="7023100" y="3654425"/>
                <a:ext cx="236538" cy="236538"/>
              </a:xfrm>
              <a:custGeom>
                <a:avLst/>
                <a:gdLst>
                  <a:gd name="T0" fmla="*/ 72 w 144"/>
                  <a:gd name="T1" fmla="*/ 132 h 144"/>
                  <a:gd name="T2" fmla="*/ 30 w 144"/>
                  <a:gd name="T3" fmla="*/ 115 h 144"/>
                  <a:gd name="T4" fmla="*/ 12 w 144"/>
                  <a:gd name="T5" fmla="*/ 72 h 144"/>
                  <a:gd name="T6" fmla="*/ 72 w 144"/>
                  <a:gd name="T7" fmla="*/ 12 h 144"/>
                  <a:gd name="T8" fmla="*/ 115 w 144"/>
                  <a:gd name="T9" fmla="*/ 30 h 144"/>
                  <a:gd name="T10" fmla="*/ 132 w 144"/>
                  <a:gd name="T11" fmla="*/ 72 h 144"/>
                  <a:gd name="T12" fmla="*/ 115 w 144"/>
                  <a:gd name="T13" fmla="*/ 115 h 144"/>
                  <a:gd name="T14" fmla="*/ 72 w 144"/>
                  <a:gd name="T15" fmla="*/ 132 h 144"/>
                  <a:gd name="T16" fmla="*/ 144 w 144"/>
                  <a:gd name="T17" fmla="*/ 72 h 144"/>
                  <a:gd name="T18" fmla="*/ 123 w 144"/>
                  <a:gd name="T19" fmla="*/ 21 h 144"/>
                  <a:gd name="T20" fmla="*/ 72 w 144"/>
                  <a:gd name="T21" fmla="*/ 0 h 144"/>
                  <a:gd name="T22" fmla="*/ 0 w 144"/>
                  <a:gd name="T23" fmla="*/ 72 h 144"/>
                  <a:gd name="T24" fmla="*/ 21 w 144"/>
                  <a:gd name="T25" fmla="*/ 123 h 144"/>
                  <a:gd name="T26" fmla="*/ 72 w 144"/>
                  <a:gd name="T27" fmla="*/ 144 h 144"/>
                  <a:gd name="T28" fmla="*/ 123 w 144"/>
                  <a:gd name="T29" fmla="*/ 123 h 144"/>
                  <a:gd name="T30" fmla="*/ 144 w 144"/>
                  <a:gd name="T31"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 h="144">
                    <a:moveTo>
                      <a:pt x="72" y="132"/>
                    </a:moveTo>
                    <a:cubicBezTo>
                      <a:pt x="56" y="132"/>
                      <a:pt x="41" y="126"/>
                      <a:pt x="30" y="115"/>
                    </a:cubicBezTo>
                    <a:cubicBezTo>
                      <a:pt x="19" y="103"/>
                      <a:pt x="12" y="88"/>
                      <a:pt x="12" y="72"/>
                    </a:cubicBezTo>
                    <a:cubicBezTo>
                      <a:pt x="12" y="39"/>
                      <a:pt x="39" y="12"/>
                      <a:pt x="72" y="12"/>
                    </a:cubicBezTo>
                    <a:cubicBezTo>
                      <a:pt x="88" y="12"/>
                      <a:pt x="103" y="18"/>
                      <a:pt x="115" y="30"/>
                    </a:cubicBezTo>
                    <a:cubicBezTo>
                      <a:pt x="126" y="41"/>
                      <a:pt x="132" y="56"/>
                      <a:pt x="132" y="72"/>
                    </a:cubicBezTo>
                    <a:cubicBezTo>
                      <a:pt x="132" y="88"/>
                      <a:pt x="126" y="103"/>
                      <a:pt x="115" y="115"/>
                    </a:cubicBezTo>
                    <a:cubicBezTo>
                      <a:pt x="103" y="126"/>
                      <a:pt x="88" y="132"/>
                      <a:pt x="72" y="132"/>
                    </a:cubicBezTo>
                    <a:close/>
                    <a:moveTo>
                      <a:pt x="144" y="72"/>
                    </a:moveTo>
                    <a:cubicBezTo>
                      <a:pt x="144" y="53"/>
                      <a:pt x="137" y="35"/>
                      <a:pt x="123" y="21"/>
                    </a:cubicBezTo>
                    <a:cubicBezTo>
                      <a:pt x="110" y="8"/>
                      <a:pt x="92" y="0"/>
                      <a:pt x="72" y="0"/>
                    </a:cubicBezTo>
                    <a:cubicBezTo>
                      <a:pt x="33" y="0"/>
                      <a:pt x="0" y="32"/>
                      <a:pt x="0" y="72"/>
                    </a:cubicBezTo>
                    <a:cubicBezTo>
                      <a:pt x="0" y="91"/>
                      <a:pt x="8" y="109"/>
                      <a:pt x="21" y="123"/>
                    </a:cubicBezTo>
                    <a:cubicBezTo>
                      <a:pt x="35" y="137"/>
                      <a:pt x="53" y="144"/>
                      <a:pt x="72" y="144"/>
                    </a:cubicBezTo>
                    <a:cubicBezTo>
                      <a:pt x="92" y="144"/>
                      <a:pt x="110" y="137"/>
                      <a:pt x="123" y="123"/>
                    </a:cubicBezTo>
                    <a:cubicBezTo>
                      <a:pt x="137" y="109"/>
                      <a:pt x="144" y="91"/>
                      <a:pt x="144"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endParaRPr lang="en-GB" sz="1600" b="1" kern="0" dirty="0">
                  <a:solidFill>
                    <a:prstClr val="white"/>
                  </a:solidFill>
                </a:endParaRPr>
              </a:p>
            </p:txBody>
          </p:sp>
        </p:grpSp>
        <p:grpSp>
          <p:nvGrpSpPr>
            <p:cNvPr id="67" name="Group 66"/>
            <p:cNvGrpSpPr/>
            <p:nvPr/>
          </p:nvGrpSpPr>
          <p:grpSpPr>
            <a:xfrm>
              <a:off x="6298749" y="2086609"/>
              <a:ext cx="416828" cy="383786"/>
              <a:chOff x="6376988" y="2076450"/>
              <a:chExt cx="260350" cy="239713"/>
            </a:xfrm>
          </p:grpSpPr>
          <p:sp>
            <p:nvSpPr>
              <p:cNvPr id="81" name="Freeform 28"/>
              <p:cNvSpPr>
                <a:spLocks/>
              </p:cNvSpPr>
              <p:nvPr/>
            </p:nvSpPr>
            <p:spPr bwMode="auto">
              <a:xfrm>
                <a:off x="6386513" y="2076450"/>
                <a:ext cx="239713" cy="239713"/>
              </a:xfrm>
              <a:custGeom>
                <a:avLst/>
                <a:gdLst>
                  <a:gd name="T0" fmla="*/ 119 w 145"/>
                  <a:gd name="T1" fmla="*/ 119 h 145"/>
                  <a:gd name="T2" fmla="*/ 26 w 145"/>
                  <a:gd name="T3" fmla="*/ 119 h 145"/>
                  <a:gd name="T4" fmla="*/ 26 w 145"/>
                  <a:gd name="T5" fmla="*/ 26 h 145"/>
                  <a:gd name="T6" fmla="*/ 119 w 145"/>
                  <a:gd name="T7" fmla="*/ 26 h 145"/>
                  <a:gd name="T8" fmla="*/ 119 w 145"/>
                  <a:gd name="T9" fmla="*/ 119 h 145"/>
                </a:gdLst>
                <a:ahLst/>
                <a:cxnLst>
                  <a:cxn ang="0">
                    <a:pos x="T0" y="T1"/>
                  </a:cxn>
                  <a:cxn ang="0">
                    <a:pos x="T2" y="T3"/>
                  </a:cxn>
                  <a:cxn ang="0">
                    <a:pos x="T4" y="T5"/>
                  </a:cxn>
                  <a:cxn ang="0">
                    <a:pos x="T6" y="T7"/>
                  </a:cxn>
                  <a:cxn ang="0">
                    <a:pos x="T8" y="T9"/>
                  </a:cxn>
                </a:cxnLst>
                <a:rect l="0" t="0" r="r" b="b"/>
                <a:pathLst>
                  <a:path w="145" h="145">
                    <a:moveTo>
                      <a:pt x="119" y="119"/>
                    </a:moveTo>
                    <a:cubicBezTo>
                      <a:pt x="93" y="145"/>
                      <a:pt x="52" y="145"/>
                      <a:pt x="26" y="119"/>
                    </a:cubicBezTo>
                    <a:cubicBezTo>
                      <a:pt x="0" y="94"/>
                      <a:pt x="0" y="52"/>
                      <a:pt x="26" y="26"/>
                    </a:cubicBezTo>
                    <a:cubicBezTo>
                      <a:pt x="52" y="0"/>
                      <a:pt x="93" y="0"/>
                      <a:pt x="119" y="26"/>
                    </a:cubicBezTo>
                    <a:cubicBezTo>
                      <a:pt x="145" y="52"/>
                      <a:pt x="145" y="94"/>
                      <a:pt x="119" y="119"/>
                    </a:cubicBezTo>
                    <a:close/>
                  </a:path>
                </a:pathLst>
              </a:custGeom>
              <a:solidFill>
                <a:srgbClr val="009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r>
                  <a:rPr lang="en-US" sz="1600" b="1" kern="0" dirty="0">
                    <a:solidFill>
                      <a:prstClr val="white"/>
                    </a:solidFill>
                  </a:rPr>
                  <a:t>2</a:t>
                </a:r>
                <a:endParaRPr lang="en-GB" sz="1600" b="1" kern="0" dirty="0">
                  <a:solidFill>
                    <a:prstClr val="white"/>
                  </a:solidFill>
                </a:endParaRPr>
              </a:p>
            </p:txBody>
          </p:sp>
          <p:sp>
            <p:nvSpPr>
              <p:cNvPr id="82" name="Freeform 29"/>
              <p:cNvSpPr>
                <a:spLocks noEditPoints="1"/>
              </p:cNvSpPr>
              <p:nvPr/>
            </p:nvSpPr>
            <p:spPr bwMode="auto">
              <a:xfrm>
                <a:off x="6376988" y="2078038"/>
                <a:ext cx="260350" cy="238125"/>
              </a:xfrm>
              <a:custGeom>
                <a:avLst/>
                <a:gdLst>
                  <a:gd name="T0" fmla="*/ 121 w 158"/>
                  <a:gd name="T1" fmla="*/ 114 h 144"/>
                  <a:gd name="T2" fmla="*/ 79 w 158"/>
                  <a:gd name="T3" fmla="*/ 132 h 144"/>
                  <a:gd name="T4" fmla="*/ 36 w 158"/>
                  <a:gd name="T5" fmla="*/ 114 h 144"/>
                  <a:gd name="T6" fmla="*/ 36 w 158"/>
                  <a:gd name="T7" fmla="*/ 29 h 144"/>
                  <a:gd name="T8" fmla="*/ 79 w 158"/>
                  <a:gd name="T9" fmla="*/ 12 h 144"/>
                  <a:gd name="T10" fmla="*/ 121 w 158"/>
                  <a:gd name="T11" fmla="*/ 29 h 144"/>
                  <a:gd name="T12" fmla="*/ 121 w 158"/>
                  <a:gd name="T13" fmla="*/ 114 h 144"/>
                  <a:gd name="T14" fmla="*/ 129 w 158"/>
                  <a:gd name="T15" fmla="*/ 21 h 144"/>
                  <a:gd name="T16" fmla="*/ 79 w 158"/>
                  <a:gd name="T17" fmla="*/ 0 h 144"/>
                  <a:gd name="T18" fmla="*/ 28 w 158"/>
                  <a:gd name="T19" fmla="*/ 21 h 144"/>
                  <a:gd name="T20" fmla="*/ 28 w 158"/>
                  <a:gd name="T21" fmla="*/ 123 h 144"/>
                  <a:gd name="T22" fmla="*/ 79 w 158"/>
                  <a:gd name="T23" fmla="*/ 144 h 144"/>
                  <a:gd name="T24" fmla="*/ 129 w 158"/>
                  <a:gd name="T25" fmla="*/ 123 h 144"/>
                  <a:gd name="T26" fmla="*/ 129 w 158"/>
                  <a:gd name="T27" fmla="*/ 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44">
                    <a:moveTo>
                      <a:pt x="121" y="114"/>
                    </a:moveTo>
                    <a:cubicBezTo>
                      <a:pt x="110" y="126"/>
                      <a:pt x="95" y="132"/>
                      <a:pt x="79" y="132"/>
                    </a:cubicBezTo>
                    <a:cubicBezTo>
                      <a:pt x="63" y="132"/>
                      <a:pt x="47" y="126"/>
                      <a:pt x="36" y="114"/>
                    </a:cubicBezTo>
                    <a:cubicBezTo>
                      <a:pt x="13" y="91"/>
                      <a:pt x="13" y="53"/>
                      <a:pt x="36" y="29"/>
                    </a:cubicBezTo>
                    <a:cubicBezTo>
                      <a:pt x="47" y="18"/>
                      <a:pt x="63" y="12"/>
                      <a:pt x="79" y="12"/>
                    </a:cubicBezTo>
                    <a:cubicBezTo>
                      <a:pt x="95" y="12"/>
                      <a:pt x="110" y="18"/>
                      <a:pt x="121" y="29"/>
                    </a:cubicBezTo>
                    <a:cubicBezTo>
                      <a:pt x="144" y="53"/>
                      <a:pt x="144" y="91"/>
                      <a:pt x="121" y="114"/>
                    </a:cubicBezTo>
                    <a:close/>
                    <a:moveTo>
                      <a:pt x="129" y="21"/>
                    </a:moveTo>
                    <a:cubicBezTo>
                      <a:pt x="116" y="7"/>
                      <a:pt x="98" y="0"/>
                      <a:pt x="79" y="0"/>
                    </a:cubicBezTo>
                    <a:cubicBezTo>
                      <a:pt x="59" y="0"/>
                      <a:pt x="41" y="7"/>
                      <a:pt x="28" y="21"/>
                    </a:cubicBezTo>
                    <a:cubicBezTo>
                      <a:pt x="0" y="49"/>
                      <a:pt x="0" y="95"/>
                      <a:pt x="28" y="123"/>
                    </a:cubicBezTo>
                    <a:cubicBezTo>
                      <a:pt x="41" y="136"/>
                      <a:pt x="59" y="144"/>
                      <a:pt x="79" y="144"/>
                    </a:cubicBezTo>
                    <a:cubicBezTo>
                      <a:pt x="98" y="144"/>
                      <a:pt x="116" y="136"/>
                      <a:pt x="129" y="123"/>
                    </a:cubicBezTo>
                    <a:cubicBezTo>
                      <a:pt x="158" y="95"/>
                      <a:pt x="158" y="49"/>
                      <a:pt x="129"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defRPr/>
                </a:pPr>
                <a:endParaRPr lang="en-GB" sz="1600" b="1" kern="0" dirty="0">
                  <a:solidFill>
                    <a:prstClr val="white"/>
                  </a:solidFill>
                </a:endParaRPr>
              </a:p>
            </p:txBody>
          </p:sp>
        </p:grpSp>
        <p:sp>
          <p:nvSpPr>
            <p:cNvPr id="68" name="Freeform 6"/>
            <p:cNvSpPr>
              <a:spLocks/>
            </p:cNvSpPr>
            <p:nvPr/>
          </p:nvSpPr>
          <p:spPr bwMode="auto">
            <a:xfrm>
              <a:off x="3998913" y="2923820"/>
              <a:ext cx="1892300" cy="914400"/>
            </a:xfrm>
            <a:custGeom>
              <a:avLst/>
              <a:gdLst>
                <a:gd name="T0" fmla="*/ 190 w 1301"/>
                <a:gd name="T1" fmla="*/ 503 h 629"/>
                <a:gd name="T2" fmla="*/ 198 w 1301"/>
                <a:gd name="T3" fmla="*/ 467 h 629"/>
                <a:gd name="T4" fmla="*/ 221 w 1301"/>
                <a:gd name="T5" fmla="*/ 429 h 629"/>
                <a:gd name="T6" fmla="*/ 429 w 1301"/>
                <a:gd name="T7" fmla="*/ 221 h 629"/>
                <a:gd name="T8" fmla="*/ 461 w 1301"/>
                <a:gd name="T9" fmla="*/ 200 h 629"/>
                <a:gd name="T10" fmla="*/ 503 w 1301"/>
                <a:gd name="T11" fmla="*/ 190 h 629"/>
                <a:gd name="T12" fmla="*/ 797 w 1301"/>
                <a:gd name="T13" fmla="*/ 190 h 629"/>
                <a:gd name="T14" fmla="*/ 834 w 1301"/>
                <a:gd name="T15" fmla="*/ 198 h 629"/>
                <a:gd name="T16" fmla="*/ 872 w 1301"/>
                <a:gd name="T17" fmla="*/ 221 h 629"/>
                <a:gd name="T18" fmla="*/ 1080 w 1301"/>
                <a:gd name="T19" fmla="*/ 429 h 629"/>
                <a:gd name="T20" fmla="*/ 1100 w 1301"/>
                <a:gd name="T21" fmla="*/ 460 h 629"/>
                <a:gd name="T22" fmla="*/ 1111 w 1301"/>
                <a:gd name="T23" fmla="*/ 503 h 629"/>
                <a:gd name="T24" fmla="*/ 1111 w 1301"/>
                <a:gd name="T25" fmla="*/ 629 h 629"/>
                <a:gd name="T26" fmla="*/ 1301 w 1301"/>
                <a:gd name="T27" fmla="*/ 629 h 629"/>
                <a:gd name="T28" fmla="*/ 1301 w 1301"/>
                <a:gd name="T29" fmla="*/ 381 h 629"/>
                <a:gd name="T30" fmla="*/ 1299 w 1301"/>
                <a:gd name="T31" fmla="*/ 379 h 629"/>
                <a:gd name="T32" fmla="*/ 920 w 1301"/>
                <a:gd name="T33" fmla="*/ 0 h 629"/>
                <a:gd name="T34" fmla="*/ 383 w 1301"/>
                <a:gd name="T35" fmla="*/ 0 h 629"/>
                <a:gd name="T36" fmla="*/ 381 w 1301"/>
                <a:gd name="T37" fmla="*/ 0 h 629"/>
                <a:gd name="T38" fmla="*/ 1 w 1301"/>
                <a:gd name="T39" fmla="*/ 380 h 629"/>
                <a:gd name="T40" fmla="*/ 0 w 1301"/>
                <a:gd name="T41" fmla="*/ 381 h 629"/>
                <a:gd name="T42" fmla="*/ 0 w 1301"/>
                <a:gd name="T43" fmla="*/ 629 h 629"/>
                <a:gd name="T44" fmla="*/ 190 w 1301"/>
                <a:gd name="T45" fmla="*/ 629 h 629"/>
                <a:gd name="T46" fmla="*/ 190 w 1301"/>
                <a:gd name="T47" fmla="*/ 503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1" h="629">
                  <a:moveTo>
                    <a:pt x="190" y="503"/>
                  </a:moveTo>
                  <a:cubicBezTo>
                    <a:pt x="190" y="492"/>
                    <a:pt x="193" y="479"/>
                    <a:pt x="198" y="467"/>
                  </a:cubicBezTo>
                  <a:cubicBezTo>
                    <a:pt x="203" y="452"/>
                    <a:pt x="211" y="438"/>
                    <a:pt x="221" y="429"/>
                  </a:cubicBezTo>
                  <a:cubicBezTo>
                    <a:pt x="221" y="429"/>
                    <a:pt x="221" y="429"/>
                    <a:pt x="429" y="221"/>
                  </a:cubicBezTo>
                  <a:cubicBezTo>
                    <a:pt x="437" y="213"/>
                    <a:pt x="448" y="206"/>
                    <a:pt x="461" y="200"/>
                  </a:cubicBezTo>
                  <a:cubicBezTo>
                    <a:pt x="475" y="194"/>
                    <a:pt x="490" y="190"/>
                    <a:pt x="503" y="190"/>
                  </a:cubicBezTo>
                  <a:cubicBezTo>
                    <a:pt x="503" y="190"/>
                    <a:pt x="503" y="190"/>
                    <a:pt x="797" y="190"/>
                  </a:cubicBezTo>
                  <a:cubicBezTo>
                    <a:pt x="808" y="190"/>
                    <a:pt x="822" y="193"/>
                    <a:pt x="834" y="198"/>
                  </a:cubicBezTo>
                  <a:cubicBezTo>
                    <a:pt x="849" y="203"/>
                    <a:pt x="863" y="212"/>
                    <a:pt x="872" y="221"/>
                  </a:cubicBezTo>
                  <a:cubicBezTo>
                    <a:pt x="872" y="221"/>
                    <a:pt x="872" y="221"/>
                    <a:pt x="1080" y="429"/>
                  </a:cubicBezTo>
                  <a:cubicBezTo>
                    <a:pt x="1088" y="437"/>
                    <a:pt x="1095" y="448"/>
                    <a:pt x="1100" y="460"/>
                  </a:cubicBezTo>
                  <a:cubicBezTo>
                    <a:pt x="1107" y="474"/>
                    <a:pt x="1111" y="490"/>
                    <a:pt x="1111" y="503"/>
                  </a:cubicBezTo>
                  <a:cubicBezTo>
                    <a:pt x="1111" y="503"/>
                    <a:pt x="1111" y="503"/>
                    <a:pt x="1111" y="629"/>
                  </a:cubicBezTo>
                  <a:cubicBezTo>
                    <a:pt x="1301" y="629"/>
                    <a:pt x="1301" y="629"/>
                    <a:pt x="1301" y="629"/>
                  </a:cubicBezTo>
                  <a:cubicBezTo>
                    <a:pt x="1301" y="563"/>
                    <a:pt x="1301" y="481"/>
                    <a:pt x="1301" y="381"/>
                  </a:cubicBezTo>
                  <a:cubicBezTo>
                    <a:pt x="1299" y="379"/>
                    <a:pt x="1299" y="379"/>
                    <a:pt x="1299" y="379"/>
                  </a:cubicBezTo>
                  <a:cubicBezTo>
                    <a:pt x="920" y="0"/>
                    <a:pt x="920" y="0"/>
                    <a:pt x="920" y="0"/>
                  </a:cubicBezTo>
                  <a:cubicBezTo>
                    <a:pt x="383" y="0"/>
                    <a:pt x="383" y="0"/>
                    <a:pt x="383" y="0"/>
                  </a:cubicBezTo>
                  <a:cubicBezTo>
                    <a:pt x="383" y="0"/>
                    <a:pt x="383" y="0"/>
                    <a:pt x="381" y="0"/>
                  </a:cubicBezTo>
                  <a:cubicBezTo>
                    <a:pt x="1" y="380"/>
                    <a:pt x="1" y="380"/>
                    <a:pt x="1" y="380"/>
                  </a:cubicBezTo>
                  <a:cubicBezTo>
                    <a:pt x="1" y="380"/>
                    <a:pt x="1" y="380"/>
                    <a:pt x="0" y="381"/>
                  </a:cubicBezTo>
                  <a:cubicBezTo>
                    <a:pt x="0" y="629"/>
                    <a:pt x="0" y="629"/>
                    <a:pt x="0" y="629"/>
                  </a:cubicBezTo>
                  <a:cubicBezTo>
                    <a:pt x="190" y="629"/>
                    <a:pt x="190" y="629"/>
                    <a:pt x="190" y="629"/>
                  </a:cubicBezTo>
                  <a:cubicBezTo>
                    <a:pt x="190" y="595"/>
                    <a:pt x="190" y="553"/>
                    <a:pt x="190" y="503"/>
                  </a:cubicBezTo>
                  <a:close/>
                </a:path>
              </a:pathLst>
            </a:custGeom>
            <a:solidFill>
              <a:sysClr val="window" lastClr="FFFFFF">
                <a:lumMod val="65000"/>
              </a:sysClr>
            </a:solidFill>
            <a:ln>
              <a:noFill/>
            </a:ln>
          </p:spPr>
          <p:txBody>
            <a:bodyPr vert="horz" wrap="square" lIns="91440" tIns="45720" rIns="91440" bIns="45720" numCol="1" anchor="t" anchorCtr="0" compatLnSpc="1">
              <a:prstTxWarp prst="textNoShape">
                <a:avLst/>
              </a:prstTxWarp>
            </a:bodyPr>
            <a:lstStyle/>
            <a:p>
              <a:pPr>
                <a:defRPr/>
              </a:pPr>
              <a:endParaRPr lang="en-GB" kern="0" dirty="0">
                <a:solidFill>
                  <a:srgbClr val="00234B"/>
                </a:solidFill>
              </a:endParaRPr>
            </a:p>
          </p:txBody>
        </p:sp>
        <p:sp>
          <p:nvSpPr>
            <p:cNvPr id="69" name="Freeform 7"/>
            <p:cNvSpPr>
              <a:spLocks/>
            </p:cNvSpPr>
            <p:nvPr/>
          </p:nvSpPr>
          <p:spPr bwMode="auto">
            <a:xfrm>
              <a:off x="3998913" y="3900133"/>
              <a:ext cx="1892300" cy="914400"/>
            </a:xfrm>
            <a:custGeom>
              <a:avLst/>
              <a:gdLst>
                <a:gd name="T0" fmla="*/ 1111 w 1301"/>
                <a:gd name="T1" fmla="*/ 126 h 629"/>
                <a:gd name="T2" fmla="*/ 1103 w 1301"/>
                <a:gd name="T3" fmla="*/ 162 h 629"/>
                <a:gd name="T4" fmla="*/ 1080 w 1301"/>
                <a:gd name="T5" fmla="*/ 200 h 629"/>
                <a:gd name="T6" fmla="*/ 872 w 1301"/>
                <a:gd name="T7" fmla="*/ 408 h 629"/>
                <a:gd name="T8" fmla="*/ 842 w 1301"/>
                <a:gd name="T9" fmla="*/ 428 h 629"/>
                <a:gd name="T10" fmla="*/ 797 w 1301"/>
                <a:gd name="T11" fmla="*/ 439 h 629"/>
                <a:gd name="T12" fmla="*/ 503 w 1301"/>
                <a:gd name="T13" fmla="*/ 439 h 629"/>
                <a:gd name="T14" fmla="*/ 466 w 1301"/>
                <a:gd name="T15" fmla="*/ 432 h 629"/>
                <a:gd name="T16" fmla="*/ 429 w 1301"/>
                <a:gd name="T17" fmla="*/ 408 h 629"/>
                <a:gd name="T18" fmla="*/ 221 w 1301"/>
                <a:gd name="T19" fmla="*/ 200 h 629"/>
                <a:gd name="T20" fmla="*/ 200 w 1301"/>
                <a:gd name="T21" fmla="*/ 168 h 629"/>
                <a:gd name="T22" fmla="*/ 190 w 1301"/>
                <a:gd name="T23" fmla="*/ 126 h 629"/>
                <a:gd name="T24" fmla="*/ 190 w 1301"/>
                <a:gd name="T25" fmla="*/ 0 h 629"/>
                <a:gd name="T26" fmla="*/ 0 w 1301"/>
                <a:gd name="T27" fmla="*/ 0 h 629"/>
                <a:gd name="T28" fmla="*/ 0 w 1301"/>
                <a:gd name="T29" fmla="*/ 245 h 629"/>
                <a:gd name="T30" fmla="*/ 0 w 1301"/>
                <a:gd name="T31" fmla="*/ 248 h 629"/>
                <a:gd name="T32" fmla="*/ 381 w 1301"/>
                <a:gd name="T33" fmla="*/ 629 h 629"/>
                <a:gd name="T34" fmla="*/ 920 w 1301"/>
                <a:gd name="T35" fmla="*/ 629 h 629"/>
                <a:gd name="T36" fmla="*/ 924 w 1301"/>
                <a:gd name="T37" fmla="*/ 626 h 629"/>
                <a:gd name="T38" fmla="*/ 1301 w 1301"/>
                <a:gd name="T39" fmla="*/ 248 h 629"/>
                <a:gd name="T40" fmla="*/ 1301 w 1301"/>
                <a:gd name="T41" fmla="*/ 0 h 629"/>
                <a:gd name="T42" fmla="*/ 1111 w 1301"/>
                <a:gd name="T43" fmla="*/ 0 h 629"/>
                <a:gd name="T44" fmla="*/ 1111 w 1301"/>
                <a:gd name="T45" fmla="*/ 12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1" h="629">
                  <a:moveTo>
                    <a:pt x="1111" y="126"/>
                  </a:moveTo>
                  <a:cubicBezTo>
                    <a:pt x="1111" y="137"/>
                    <a:pt x="1108" y="150"/>
                    <a:pt x="1103" y="162"/>
                  </a:cubicBezTo>
                  <a:cubicBezTo>
                    <a:pt x="1097" y="177"/>
                    <a:pt x="1089" y="191"/>
                    <a:pt x="1080" y="200"/>
                  </a:cubicBezTo>
                  <a:cubicBezTo>
                    <a:pt x="872" y="408"/>
                    <a:pt x="872" y="408"/>
                    <a:pt x="872" y="408"/>
                  </a:cubicBezTo>
                  <a:cubicBezTo>
                    <a:pt x="864" y="416"/>
                    <a:pt x="854" y="423"/>
                    <a:pt x="842" y="428"/>
                  </a:cubicBezTo>
                  <a:cubicBezTo>
                    <a:pt x="827" y="435"/>
                    <a:pt x="811" y="439"/>
                    <a:pt x="797" y="439"/>
                  </a:cubicBezTo>
                  <a:cubicBezTo>
                    <a:pt x="797" y="439"/>
                    <a:pt x="797" y="439"/>
                    <a:pt x="503" y="439"/>
                  </a:cubicBezTo>
                  <a:cubicBezTo>
                    <a:pt x="492" y="439"/>
                    <a:pt x="479" y="436"/>
                    <a:pt x="466" y="432"/>
                  </a:cubicBezTo>
                  <a:cubicBezTo>
                    <a:pt x="452" y="426"/>
                    <a:pt x="438" y="417"/>
                    <a:pt x="429" y="408"/>
                  </a:cubicBezTo>
                  <a:cubicBezTo>
                    <a:pt x="429" y="408"/>
                    <a:pt x="429" y="408"/>
                    <a:pt x="221" y="200"/>
                  </a:cubicBezTo>
                  <a:cubicBezTo>
                    <a:pt x="212" y="192"/>
                    <a:pt x="205" y="180"/>
                    <a:pt x="200" y="168"/>
                  </a:cubicBezTo>
                  <a:cubicBezTo>
                    <a:pt x="194" y="154"/>
                    <a:pt x="190" y="138"/>
                    <a:pt x="190" y="126"/>
                  </a:cubicBezTo>
                  <a:cubicBezTo>
                    <a:pt x="190" y="126"/>
                    <a:pt x="190" y="126"/>
                    <a:pt x="190" y="0"/>
                  </a:cubicBezTo>
                  <a:cubicBezTo>
                    <a:pt x="0" y="0"/>
                    <a:pt x="0" y="0"/>
                    <a:pt x="0" y="0"/>
                  </a:cubicBezTo>
                  <a:cubicBezTo>
                    <a:pt x="0" y="245"/>
                    <a:pt x="0" y="245"/>
                    <a:pt x="0" y="245"/>
                  </a:cubicBezTo>
                  <a:cubicBezTo>
                    <a:pt x="0" y="245"/>
                    <a:pt x="0" y="245"/>
                    <a:pt x="0" y="248"/>
                  </a:cubicBezTo>
                  <a:cubicBezTo>
                    <a:pt x="381" y="629"/>
                    <a:pt x="381" y="629"/>
                    <a:pt x="381" y="629"/>
                  </a:cubicBezTo>
                  <a:cubicBezTo>
                    <a:pt x="381" y="629"/>
                    <a:pt x="381" y="629"/>
                    <a:pt x="920" y="629"/>
                  </a:cubicBezTo>
                  <a:cubicBezTo>
                    <a:pt x="924" y="626"/>
                    <a:pt x="924" y="626"/>
                    <a:pt x="924" y="626"/>
                  </a:cubicBezTo>
                  <a:cubicBezTo>
                    <a:pt x="924" y="626"/>
                    <a:pt x="924" y="626"/>
                    <a:pt x="1301" y="248"/>
                  </a:cubicBezTo>
                  <a:cubicBezTo>
                    <a:pt x="1301" y="248"/>
                    <a:pt x="1301" y="248"/>
                    <a:pt x="1301" y="0"/>
                  </a:cubicBezTo>
                  <a:cubicBezTo>
                    <a:pt x="1111" y="0"/>
                    <a:pt x="1111" y="0"/>
                    <a:pt x="1111" y="0"/>
                  </a:cubicBezTo>
                  <a:cubicBezTo>
                    <a:pt x="1111" y="35"/>
                    <a:pt x="1111" y="76"/>
                    <a:pt x="1111" y="126"/>
                  </a:cubicBezTo>
                  <a:close/>
                </a:path>
              </a:pathLst>
            </a:custGeom>
            <a:solidFill>
              <a:sysClr val="window" lastClr="FFFFFF">
                <a:lumMod val="65000"/>
              </a:sysClr>
            </a:solidFill>
            <a:ln>
              <a:noFill/>
            </a:ln>
          </p:spPr>
          <p:txBody>
            <a:bodyPr vert="horz" wrap="square" lIns="91440" tIns="45720" rIns="91440" bIns="45720" numCol="1" anchor="t" anchorCtr="0" compatLnSpc="1">
              <a:prstTxWarp prst="textNoShape">
                <a:avLst/>
              </a:prstTxWarp>
            </a:bodyPr>
            <a:lstStyle/>
            <a:p>
              <a:pPr>
                <a:defRPr/>
              </a:pPr>
              <a:endParaRPr lang="en-GB" kern="0" dirty="0">
                <a:solidFill>
                  <a:srgbClr val="00234B"/>
                </a:solidFill>
              </a:endParaRPr>
            </a:p>
          </p:txBody>
        </p:sp>
        <p:sp>
          <p:nvSpPr>
            <p:cNvPr id="70" name="Rectangle 69"/>
            <p:cNvSpPr/>
            <p:nvPr/>
          </p:nvSpPr>
          <p:spPr>
            <a:xfrm>
              <a:off x="4513262" y="1992287"/>
              <a:ext cx="986519" cy="524264"/>
            </a:xfrm>
            <a:prstGeom prst="rect">
              <a:avLst/>
            </a:prstGeom>
            <a:noFill/>
            <a:ln w="25400" cap="flat" cmpd="sng" algn="ctr">
              <a:noFill/>
              <a:prstDash val="solid"/>
            </a:ln>
            <a:effectLst/>
          </p:spPr>
          <p:txBody>
            <a:bodyPr wrap="square" lIns="0" tIns="0" rIns="0" bIns="0" rtlCol="0" anchor="ctr">
              <a:spAutoFit/>
            </a:bodyPr>
            <a:lstStyle/>
            <a:p>
              <a:pPr>
                <a:defRPr/>
              </a:pPr>
              <a:r>
                <a:rPr lang="en-US" sz="1200" b="1" kern="0" dirty="0">
                  <a:solidFill>
                    <a:sysClr val="window" lastClr="FFFFFF"/>
                  </a:solidFill>
                  <a:latin typeface="Arial"/>
                </a:rPr>
                <a:t>Uses </a:t>
              </a:r>
              <a:r>
                <a:rPr lang="en-US" sz="1200" b="1" i="1" kern="0" dirty="0">
                  <a:solidFill>
                    <a:sysClr val="window" lastClr="FFFFFF"/>
                  </a:solidFill>
                  <a:latin typeface="Arial"/>
                </a:rPr>
                <a:t>DELIVER</a:t>
              </a:r>
              <a:r>
                <a:rPr lang="en-US" sz="1200" b="1" kern="0" dirty="0">
                  <a:solidFill>
                    <a:sysClr val="window" lastClr="FFFFFF"/>
                  </a:solidFill>
                  <a:latin typeface="Arial"/>
                </a:rPr>
                <a:t> 2.0 Methods as applicable</a:t>
              </a:r>
            </a:p>
          </p:txBody>
        </p:sp>
        <p:sp>
          <p:nvSpPr>
            <p:cNvPr id="71" name="Rectangle 70"/>
            <p:cNvSpPr/>
            <p:nvPr/>
          </p:nvSpPr>
          <p:spPr>
            <a:xfrm>
              <a:off x="5584047" y="2433158"/>
              <a:ext cx="1087204" cy="699018"/>
            </a:xfrm>
            <a:prstGeom prst="rect">
              <a:avLst/>
            </a:prstGeom>
            <a:noFill/>
            <a:ln w="25400" cap="flat" cmpd="sng" algn="ctr">
              <a:noFill/>
              <a:prstDash val="solid"/>
            </a:ln>
            <a:effectLst/>
          </p:spPr>
          <p:txBody>
            <a:bodyPr wrap="square" lIns="0" tIns="0" rIns="0" bIns="0" rtlCol="0" anchor="ctr">
              <a:spAutoFit/>
            </a:bodyPr>
            <a:lstStyle/>
            <a:p>
              <a:pPr algn="ctr">
                <a:defRPr/>
              </a:pPr>
              <a:r>
                <a:rPr lang="en-US" sz="1200" b="1" kern="0" dirty="0">
                  <a:solidFill>
                    <a:sysClr val="window" lastClr="FFFFFF"/>
                  </a:solidFill>
                  <a:latin typeface="Arial"/>
                </a:rPr>
                <a:t>Based on best practices from over 12 years of FS experience</a:t>
              </a:r>
            </a:p>
          </p:txBody>
        </p:sp>
        <p:sp>
          <p:nvSpPr>
            <p:cNvPr id="72" name="Rectangle 71"/>
            <p:cNvSpPr/>
            <p:nvPr/>
          </p:nvSpPr>
          <p:spPr>
            <a:xfrm>
              <a:off x="6192285" y="3539792"/>
              <a:ext cx="960991" cy="539706"/>
            </a:xfrm>
            <a:prstGeom prst="rect">
              <a:avLst/>
            </a:prstGeom>
            <a:noFill/>
            <a:ln w="25400" cap="flat" cmpd="sng" algn="ctr">
              <a:noFill/>
              <a:prstDash val="solid"/>
            </a:ln>
            <a:effectLst/>
          </p:spPr>
          <p:txBody>
            <a:bodyPr wrap="square" lIns="0" tIns="0" rIns="0" bIns="0" rtlCol="0" anchor="ctr">
              <a:spAutoFit/>
            </a:bodyPr>
            <a:lstStyle/>
            <a:p>
              <a:pPr>
                <a:defRPr/>
              </a:pPr>
              <a:r>
                <a:rPr lang="en-US" sz="1200" b="1" kern="0" dirty="0">
                  <a:solidFill>
                    <a:sysClr val="window" lastClr="FFFFFF"/>
                  </a:solidFill>
                  <a:latin typeface="Arial"/>
                </a:rPr>
                <a:t>Aligned to Rightshore </a:t>
              </a:r>
            </a:p>
            <a:p>
              <a:pPr>
                <a:defRPr/>
              </a:pPr>
              <a:r>
                <a:rPr lang="en-US" sz="1200" b="1" kern="0" dirty="0">
                  <a:solidFill>
                    <a:sysClr val="window" lastClr="FFFFFF"/>
                  </a:solidFill>
                  <a:latin typeface="Arial"/>
                </a:rPr>
                <a:t>Model 3.0</a:t>
              </a:r>
            </a:p>
          </p:txBody>
        </p:sp>
        <p:sp>
          <p:nvSpPr>
            <p:cNvPr id="73" name="Rectangle 72"/>
            <p:cNvSpPr/>
            <p:nvPr/>
          </p:nvSpPr>
          <p:spPr>
            <a:xfrm>
              <a:off x="5648683" y="4758993"/>
              <a:ext cx="1024097" cy="539706"/>
            </a:xfrm>
            <a:prstGeom prst="rect">
              <a:avLst/>
            </a:prstGeom>
            <a:noFill/>
            <a:ln w="25400" cap="flat" cmpd="sng" algn="ctr">
              <a:noFill/>
              <a:prstDash val="solid"/>
            </a:ln>
            <a:effectLst/>
          </p:spPr>
          <p:txBody>
            <a:bodyPr wrap="square" lIns="0" tIns="0" rIns="0" bIns="0" rtlCol="0" anchor="ctr">
              <a:spAutoFit/>
            </a:bodyPr>
            <a:lstStyle/>
            <a:p>
              <a:pPr>
                <a:defRPr/>
              </a:pPr>
              <a:r>
                <a:rPr lang="en-US" sz="1200" b="1" kern="0" dirty="0">
                  <a:solidFill>
                    <a:sysClr val="window" lastClr="FFFFFF"/>
                  </a:solidFill>
                  <a:latin typeface="Arial"/>
                </a:rPr>
                <a:t>Global Methods with Global Applicability</a:t>
              </a:r>
            </a:p>
          </p:txBody>
        </p:sp>
        <p:sp>
          <p:nvSpPr>
            <p:cNvPr id="74" name="Rectangle 73"/>
            <p:cNvSpPr/>
            <p:nvPr/>
          </p:nvSpPr>
          <p:spPr>
            <a:xfrm>
              <a:off x="4430712" y="4991595"/>
              <a:ext cx="1113195" cy="899510"/>
            </a:xfrm>
            <a:prstGeom prst="rect">
              <a:avLst/>
            </a:prstGeom>
            <a:noFill/>
            <a:ln w="25400" cap="flat" cmpd="sng" algn="ctr">
              <a:noFill/>
              <a:prstDash val="solid"/>
            </a:ln>
            <a:effectLst/>
          </p:spPr>
          <p:txBody>
            <a:bodyPr wrap="square" lIns="0" tIns="0" rIns="0" bIns="0" rtlCol="0" anchor="ctr">
              <a:spAutoFit/>
            </a:bodyPr>
            <a:lstStyle/>
            <a:p>
              <a:pPr algn="ctr">
                <a:defRPr/>
              </a:pPr>
              <a:r>
                <a:rPr lang="en-US" sz="1200" b="1" kern="0" dirty="0">
                  <a:solidFill>
                    <a:sysClr val="window" lastClr="FFFFFF"/>
                  </a:solidFill>
                  <a:latin typeface="Arial"/>
                </a:rPr>
                <a:t>Compliant with CMMI V1.2 Level 5; ISO 9001:2008; ISO 27001:2005 and PCI DSS</a:t>
              </a:r>
            </a:p>
          </p:txBody>
        </p:sp>
        <p:sp>
          <p:nvSpPr>
            <p:cNvPr id="75" name="Rectangle 74"/>
            <p:cNvSpPr/>
            <p:nvPr/>
          </p:nvSpPr>
          <p:spPr>
            <a:xfrm>
              <a:off x="3300125" y="4512842"/>
              <a:ext cx="1014700" cy="873773"/>
            </a:xfrm>
            <a:prstGeom prst="rect">
              <a:avLst/>
            </a:prstGeom>
            <a:noFill/>
            <a:ln w="25400" cap="flat" cmpd="sng" algn="ctr">
              <a:noFill/>
              <a:prstDash val="solid"/>
            </a:ln>
            <a:effectLst/>
          </p:spPr>
          <p:txBody>
            <a:bodyPr lIns="0" tIns="0" rIns="0" bIns="0" rtlCol="0" anchor="ctr">
              <a:spAutoFit/>
            </a:bodyPr>
            <a:lstStyle/>
            <a:p>
              <a:pPr algn="ctr">
                <a:defRPr/>
              </a:pPr>
              <a:r>
                <a:rPr lang="en-US" sz="1200" b="1" kern="0" dirty="0">
                  <a:solidFill>
                    <a:sysClr val="window" lastClr="FFFFFF"/>
                  </a:solidFill>
                  <a:latin typeface="Arial"/>
                </a:rPr>
                <a:t>Caters to </a:t>
              </a:r>
            </a:p>
            <a:p>
              <a:pPr algn="ctr">
                <a:defRPr/>
              </a:pPr>
              <a:r>
                <a:rPr lang="en-US" sz="1200" b="1" kern="0" dirty="0">
                  <a:solidFill>
                    <a:sysClr val="window" lastClr="FFFFFF"/>
                  </a:solidFill>
                  <a:latin typeface="Arial"/>
                </a:rPr>
                <a:t>client requirements – Quality, Productivity, Security</a:t>
              </a:r>
            </a:p>
          </p:txBody>
        </p:sp>
        <p:sp>
          <p:nvSpPr>
            <p:cNvPr id="76" name="Rectangle 75"/>
            <p:cNvSpPr/>
            <p:nvPr/>
          </p:nvSpPr>
          <p:spPr>
            <a:xfrm>
              <a:off x="2916509" y="3441891"/>
              <a:ext cx="903016" cy="873773"/>
            </a:xfrm>
            <a:prstGeom prst="rect">
              <a:avLst/>
            </a:prstGeom>
            <a:noFill/>
            <a:ln w="25400" cap="flat" cmpd="sng" algn="ctr">
              <a:noFill/>
              <a:prstDash val="solid"/>
            </a:ln>
            <a:effectLst/>
          </p:spPr>
          <p:txBody>
            <a:bodyPr lIns="0" tIns="0" rIns="0" bIns="0" rtlCol="0" anchor="ctr">
              <a:spAutoFit/>
            </a:bodyPr>
            <a:lstStyle/>
            <a:p>
              <a:pPr algn="ctr">
                <a:defRPr/>
              </a:pPr>
              <a:r>
                <a:rPr lang="en-US" sz="1200" b="1" kern="0" dirty="0">
                  <a:solidFill>
                    <a:sysClr val="window" lastClr="FFFFFF"/>
                  </a:solidFill>
                  <a:latin typeface="Arial"/>
                </a:rPr>
                <a:t>Regular maintenance based on feedback received</a:t>
              </a:r>
            </a:p>
          </p:txBody>
        </p:sp>
        <p:sp>
          <p:nvSpPr>
            <p:cNvPr id="77" name="Rectangle 76"/>
            <p:cNvSpPr/>
            <p:nvPr/>
          </p:nvSpPr>
          <p:spPr>
            <a:xfrm>
              <a:off x="3261519" y="2345781"/>
              <a:ext cx="1035050" cy="873773"/>
            </a:xfrm>
            <a:prstGeom prst="rect">
              <a:avLst/>
            </a:prstGeom>
            <a:noFill/>
            <a:ln w="25400" cap="flat" cmpd="sng" algn="ctr">
              <a:noFill/>
              <a:prstDash val="solid"/>
            </a:ln>
            <a:effectLst/>
          </p:spPr>
          <p:txBody>
            <a:bodyPr lIns="0" tIns="0" rIns="0" bIns="0" rtlCol="0" anchor="ctr">
              <a:spAutoFit/>
            </a:bodyPr>
            <a:lstStyle/>
            <a:p>
              <a:pPr algn="ctr">
                <a:defRPr/>
              </a:pPr>
              <a:r>
                <a:rPr lang="en-US" sz="1200" b="1" kern="0" dirty="0">
                  <a:solidFill>
                    <a:prstClr val="white"/>
                  </a:solidFill>
                  <a:latin typeface="Arial"/>
                </a:rPr>
                <a:t> </a:t>
              </a:r>
              <a:r>
                <a:rPr lang="en-US" sz="1200" b="1" kern="0" dirty="0">
                  <a:solidFill>
                    <a:sysClr val="window" lastClr="FFFFFF"/>
                  </a:solidFill>
                  <a:latin typeface="Arial"/>
                </a:rPr>
                <a:t>Flexible implementation Model through tailoring and deviation</a:t>
              </a:r>
            </a:p>
          </p:txBody>
        </p:sp>
        <p:grpSp>
          <p:nvGrpSpPr>
            <p:cNvPr id="78" name="Group 77"/>
            <p:cNvGrpSpPr/>
            <p:nvPr/>
          </p:nvGrpSpPr>
          <p:grpSpPr>
            <a:xfrm>
              <a:off x="4384323" y="3242897"/>
              <a:ext cx="1159585" cy="1271761"/>
              <a:chOff x="3173774" y="3244218"/>
              <a:chExt cx="1805850" cy="1805850"/>
            </a:xfrm>
            <a:effectLst/>
          </p:grpSpPr>
          <p:sp>
            <p:nvSpPr>
              <p:cNvPr id="79" name="Oval 78"/>
              <p:cNvSpPr/>
              <p:nvPr/>
            </p:nvSpPr>
            <p:spPr>
              <a:xfrm>
                <a:off x="3173774" y="3244218"/>
                <a:ext cx="1805850" cy="1805850"/>
              </a:xfrm>
              <a:prstGeom prst="ellipse">
                <a:avLst/>
              </a:prstGeom>
              <a:blipFill rotWithShape="0">
                <a:blip r:embed="rId3"/>
                <a:stretch>
                  <a:fillRect/>
                </a:stretch>
              </a:blipFill>
              <a:ln w="38100" cap="flat" cmpd="sng" algn="ctr">
                <a:noFill/>
                <a:prstDash val="solid"/>
              </a:ln>
              <a:effectLst>
                <a:outerShdw blurRad="40000" dist="20000" dir="5400000" rotWithShape="0">
                  <a:srgbClr val="000000">
                    <a:alpha val="38000"/>
                  </a:srgbClr>
                </a:outerShdw>
              </a:effectLst>
            </p:spPr>
          </p:sp>
          <p:sp>
            <p:nvSpPr>
              <p:cNvPr id="80" name="Oval 4"/>
              <p:cNvSpPr/>
              <p:nvPr/>
            </p:nvSpPr>
            <p:spPr>
              <a:xfrm>
                <a:off x="3438235" y="3508679"/>
                <a:ext cx="1276928" cy="1276928"/>
              </a:xfrm>
              <a:prstGeom prst="rect">
                <a:avLst/>
              </a:prstGeom>
              <a:noFill/>
              <a:ln>
                <a:noFill/>
              </a:ln>
              <a:effectLst/>
            </p:spPr>
            <p:txBody>
              <a:bodyPr spcFirstLastPara="0" vert="horz" wrap="square" lIns="41275" tIns="41275" rIns="41275" bIns="41275" numCol="1" spcCol="1270" anchor="ctr" anchorCtr="0">
                <a:noAutofit/>
              </a:bodyPr>
              <a:lstStyle/>
              <a:p>
                <a:pPr algn="ctr" defTabSz="2889250">
                  <a:lnSpc>
                    <a:spcPct val="90000"/>
                  </a:lnSpc>
                  <a:spcBef>
                    <a:spcPct val="0"/>
                  </a:spcBef>
                  <a:spcAft>
                    <a:spcPct val="35000"/>
                  </a:spcAft>
                  <a:defRPr/>
                </a:pPr>
                <a:r>
                  <a:rPr lang="en-US" sz="6500" dirty="0">
                    <a:solidFill>
                      <a:srgbClr val="505150">
                        <a:hueOff val="0"/>
                        <a:satOff val="0"/>
                        <a:lumOff val="0"/>
                        <a:alphaOff val="0"/>
                      </a:srgbClr>
                    </a:solidFill>
                    <a:latin typeface="Arial"/>
                  </a:rPr>
                  <a:t> </a:t>
                </a:r>
              </a:p>
            </p:txBody>
          </p:sp>
        </p:grpSp>
      </p:grpSp>
    </p:spTree>
    <p:extLst>
      <p:ext uri="{BB962C8B-B14F-4D97-AF65-F5344CB8AC3E}">
        <p14:creationId xmlns:p14="http://schemas.microsoft.com/office/powerpoint/2010/main" val="41170058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Elbow Connector 64"/>
          <p:cNvCxnSpPr/>
          <p:nvPr/>
        </p:nvCxnSpPr>
        <p:spPr>
          <a:xfrm>
            <a:off x="3403973" y="1438891"/>
            <a:ext cx="3302485" cy="3252788"/>
          </a:xfrm>
          <a:prstGeom prst="bentConnector3">
            <a:avLst>
              <a:gd name="adj1" fmla="val 84149"/>
            </a:avLst>
          </a:prstGeom>
          <a:ln>
            <a:tailEnd type="arrow"/>
          </a:ln>
        </p:spPr>
        <p:style>
          <a:lnRef idx="2">
            <a:schemeClr val="accent3"/>
          </a:lnRef>
          <a:fillRef idx="0">
            <a:schemeClr val="accent3"/>
          </a:fillRef>
          <a:effectRef idx="1">
            <a:schemeClr val="accent3"/>
          </a:effectRef>
          <a:fontRef idx="minor">
            <a:schemeClr val="tx1"/>
          </a:fontRef>
        </p:style>
      </p:cxnSp>
      <p:sp>
        <p:nvSpPr>
          <p:cNvPr id="2" name="Title 1"/>
          <p:cNvSpPr>
            <a:spLocks noGrp="1"/>
          </p:cNvSpPr>
          <p:nvPr>
            <p:ph type="title"/>
          </p:nvPr>
        </p:nvSpPr>
        <p:spPr/>
        <p:txBody>
          <a:bodyPr/>
          <a:lstStyle/>
          <a:p>
            <a:r>
              <a:rPr lang="en-US" dirty="0"/>
              <a:t>DELIVER: Engagement Management</a:t>
            </a:r>
            <a:endParaRPr lang="en-GB" dirty="0"/>
          </a:p>
        </p:txBody>
      </p:sp>
      <p:sp>
        <p:nvSpPr>
          <p:cNvPr id="4" name="AutoShape 2"/>
          <p:cNvSpPr>
            <a:spLocks noChangeArrowheads="1"/>
          </p:cNvSpPr>
          <p:nvPr/>
        </p:nvSpPr>
        <p:spPr bwMode="auto">
          <a:xfrm>
            <a:off x="1987128" y="1095048"/>
            <a:ext cx="3295650" cy="1930400"/>
          </a:xfrm>
          <a:prstGeom prst="roundRect">
            <a:avLst>
              <a:gd name="adj" fmla="val 7991"/>
            </a:avLst>
          </a:prstGeom>
          <a:solidFill>
            <a:srgbClr val="C0C0C0">
              <a:alpha val="25098"/>
            </a:srgbClr>
          </a:solidFill>
          <a:ln w="6350" algn="ctr">
            <a:solidFill>
              <a:srgbClr val="000000"/>
            </a:solidFill>
            <a:round/>
            <a:headEnd/>
            <a:tailEnd type="none" w="lg" len="lg"/>
          </a:ln>
        </p:spPr>
        <p:txBody>
          <a:bodyPr wrap="none" anchor="ctr"/>
          <a:lstStyle/>
          <a:p>
            <a:pPr algn="ctr" eaLnBrk="0" hangingPunct="0">
              <a:spcAft>
                <a:spcPct val="50000"/>
              </a:spcAft>
              <a:buClr>
                <a:schemeClr val="accent1"/>
              </a:buClr>
              <a:buFont typeface="Wingdings" pitchFamily="2" charset="2"/>
              <a:buNone/>
            </a:pPr>
            <a:endParaRPr lang="en-GB" b="1" dirty="0"/>
          </a:p>
        </p:txBody>
      </p:sp>
      <p:sp>
        <p:nvSpPr>
          <p:cNvPr id="5" name="AutoShape 3"/>
          <p:cNvSpPr>
            <a:spLocks noChangeArrowheads="1"/>
          </p:cNvSpPr>
          <p:nvPr/>
        </p:nvSpPr>
        <p:spPr bwMode="auto">
          <a:xfrm rot="-5400000">
            <a:off x="1554536" y="1681630"/>
            <a:ext cx="1368425" cy="357188"/>
          </a:xfrm>
          <a:prstGeom prst="roundRect">
            <a:avLst>
              <a:gd name="adj" fmla="val 25639"/>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2"/>
                </a:solidFill>
              </a:rPr>
              <a:t>Strategy</a:t>
            </a:r>
          </a:p>
        </p:txBody>
      </p:sp>
      <p:sp>
        <p:nvSpPr>
          <p:cNvPr id="6" name="AutoShape 4"/>
          <p:cNvSpPr>
            <a:spLocks noChangeArrowheads="1"/>
          </p:cNvSpPr>
          <p:nvPr/>
        </p:nvSpPr>
        <p:spPr bwMode="auto">
          <a:xfrm>
            <a:off x="2036342" y="2615876"/>
            <a:ext cx="2735262" cy="288925"/>
          </a:xfrm>
          <a:prstGeom prst="roundRect">
            <a:avLst>
              <a:gd name="adj" fmla="val 25639"/>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2"/>
                </a:solidFill>
              </a:rPr>
              <a:t>Sales</a:t>
            </a:r>
          </a:p>
        </p:txBody>
      </p:sp>
      <p:sp>
        <p:nvSpPr>
          <p:cNvPr id="7" name="AutoShape 5"/>
          <p:cNvSpPr>
            <a:spLocks noChangeArrowheads="1"/>
          </p:cNvSpPr>
          <p:nvPr/>
        </p:nvSpPr>
        <p:spPr bwMode="auto">
          <a:xfrm rot="5400000">
            <a:off x="4324724" y="2095969"/>
            <a:ext cx="1328737" cy="288925"/>
          </a:xfrm>
          <a:prstGeom prst="roundRect">
            <a:avLst>
              <a:gd name="adj" fmla="val 25639"/>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2"/>
                </a:solidFill>
              </a:rPr>
              <a:t>Outsourcing</a:t>
            </a:r>
          </a:p>
        </p:txBody>
      </p:sp>
      <p:sp>
        <p:nvSpPr>
          <p:cNvPr id="8" name="AutoShape 6"/>
          <p:cNvSpPr>
            <a:spLocks noChangeArrowheads="1"/>
          </p:cNvSpPr>
          <p:nvPr/>
        </p:nvSpPr>
        <p:spPr bwMode="auto">
          <a:xfrm rot="-5400000">
            <a:off x="2216524" y="1930869"/>
            <a:ext cx="792163" cy="288925"/>
          </a:xfrm>
          <a:prstGeom prst="roundRect">
            <a:avLst>
              <a:gd name="adj" fmla="val 25639"/>
            </a:avLst>
          </a:prstGeom>
          <a:solidFill>
            <a:schemeClr val="accent1"/>
          </a:solidFill>
          <a:ln w="12700" algn="ctr">
            <a:noFill/>
            <a:round/>
            <a:headEnd/>
            <a:tailEnd type="none" w="lg" len="lg"/>
          </a:ln>
        </p:spPr>
        <p:txBody>
          <a:bodyPr vert="eaVert" wrap="none" anchor="ctr"/>
          <a:lstStyle/>
          <a:p>
            <a:pPr algn="ctr" eaLnBrk="0" hangingPunct="0">
              <a:lnSpc>
                <a:spcPct val="85000"/>
              </a:lnSpc>
              <a:spcAft>
                <a:spcPct val="50000"/>
              </a:spcAft>
              <a:buClr>
                <a:schemeClr val="accent1"/>
              </a:buClr>
              <a:buFont typeface="Wingdings" pitchFamily="2" charset="2"/>
              <a:buNone/>
            </a:pPr>
            <a:endParaRPr lang="en-GB" sz="1400" b="1" dirty="0">
              <a:solidFill>
                <a:schemeClr val="bg2"/>
              </a:solidFill>
            </a:endParaRPr>
          </a:p>
        </p:txBody>
      </p:sp>
      <p:sp>
        <p:nvSpPr>
          <p:cNvPr id="9" name="AutoShape 7"/>
          <p:cNvSpPr>
            <a:spLocks noChangeArrowheads="1"/>
          </p:cNvSpPr>
          <p:nvPr/>
        </p:nvSpPr>
        <p:spPr bwMode="auto">
          <a:xfrm>
            <a:off x="2468142" y="1679251"/>
            <a:ext cx="2303462" cy="288925"/>
          </a:xfrm>
          <a:prstGeom prst="roundRect">
            <a:avLst>
              <a:gd name="adj" fmla="val 25639"/>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2"/>
                </a:solidFill>
              </a:rPr>
              <a:t>Architecture</a:t>
            </a:r>
          </a:p>
        </p:txBody>
      </p:sp>
      <p:sp>
        <p:nvSpPr>
          <p:cNvPr id="10" name="AutoShape 8"/>
          <p:cNvSpPr>
            <a:spLocks noChangeArrowheads="1"/>
          </p:cNvSpPr>
          <p:nvPr/>
        </p:nvSpPr>
        <p:spPr bwMode="auto">
          <a:xfrm>
            <a:off x="2826917" y="2112639"/>
            <a:ext cx="1944687" cy="288925"/>
          </a:xfrm>
          <a:prstGeom prst="roundRect">
            <a:avLst>
              <a:gd name="adj" fmla="val 25639"/>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2"/>
                </a:solidFill>
              </a:rPr>
              <a:t>Design &amp; Build</a:t>
            </a:r>
          </a:p>
        </p:txBody>
      </p:sp>
      <p:sp>
        <p:nvSpPr>
          <p:cNvPr id="11" name="AutoShape 9"/>
          <p:cNvSpPr>
            <a:spLocks noChangeArrowheads="1"/>
          </p:cNvSpPr>
          <p:nvPr/>
        </p:nvSpPr>
        <p:spPr bwMode="auto">
          <a:xfrm>
            <a:off x="2466555" y="1180776"/>
            <a:ext cx="2663825" cy="360363"/>
          </a:xfrm>
          <a:prstGeom prst="roundRect">
            <a:avLst>
              <a:gd name="adj" fmla="val 25639"/>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2"/>
                </a:solidFill>
              </a:rPr>
              <a:t>Engagement Management</a:t>
            </a:r>
          </a:p>
        </p:txBody>
      </p:sp>
      <p:sp>
        <p:nvSpPr>
          <p:cNvPr id="12" name="Rounded Rectangle 11"/>
          <p:cNvSpPr>
            <a:spLocks noChangeArrowheads="1"/>
          </p:cNvSpPr>
          <p:nvPr/>
        </p:nvSpPr>
        <p:spPr bwMode="auto">
          <a:xfrm>
            <a:off x="2490366" y="1152198"/>
            <a:ext cx="2665412" cy="401638"/>
          </a:xfrm>
          <a:prstGeom prst="roundRect">
            <a:avLst/>
          </a:prstGeom>
          <a:noFill/>
          <a:ln w="19050" algn="ctr">
            <a:solidFill>
              <a:schemeClr val="accent4">
                <a:lumMod val="75000"/>
              </a:schemeClr>
            </a:solidFill>
            <a:prstDash val="sysDash"/>
            <a:round/>
            <a:headEnd/>
            <a:tailEnd type="none" w="lg" len="lg"/>
          </a:ln>
        </p:spPr>
        <p:txBody>
          <a:bodyPr wrap="none" anchor="ctr"/>
          <a:lstStyle/>
          <a:p>
            <a:pPr algn="ctr" eaLnBrk="0" hangingPunct="0">
              <a:spcAft>
                <a:spcPct val="50000"/>
              </a:spcAft>
              <a:buClr>
                <a:schemeClr val="accent1"/>
              </a:buClr>
              <a:buFont typeface="Wingdings" pitchFamily="2" charset="2"/>
              <a:buNone/>
            </a:pPr>
            <a:endParaRPr lang="en-GB" b="1" dirty="0">
              <a:solidFill>
                <a:schemeClr val="bg2"/>
              </a:solidFill>
            </a:endParaRPr>
          </a:p>
        </p:txBody>
      </p:sp>
      <p:sp>
        <p:nvSpPr>
          <p:cNvPr id="13" name="Rectangle 12"/>
          <p:cNvSpPr>
            <a:spLocks noChangeArrowheads="1"/>
          </p:cNvSpPr>
          <p:nvPr/>
        </p:nvSpPr>
        <p:spPr bwMode="auto">
          <a:xfrm>
            <a:off x="6605166" y="4458961"/>
            <a:ext cx="3630612" cy="1892300"/>
          </a:xfrm>
          <a:prstGeom prst="rect">
            <a:avLst/>
          </a:prstGeom>
          <a:noFill/>
          <a:ln w="6350" algn="ctr">
            <a:solidFill>
              <a:srgbClr val="000000"/>
            </a:solidFill>
            <a:miter lim="800000"/>
            <a:headEnd/>
            <a:tailEnd type="none" w="lg" len="lg"/>
          </a:ln>
          <a:effectLst>
            <a:outerShdw blurRad="50800" dist="38100" dir="10800000" algn="r" rotWithShape="0">
              <a:prstClr val="black">
                <a:alpha val="40000"/>
              </a:prstClr>
            </a:outerShdw>
          </a:effectLst>
        </p:spPr>
        <p:txBody>
          <a:bodyPr wrap="none" anchor="ctr"/>
          <a:lstStyle/>
          <a:p>
            <a:pPr algn="ctr" eaLnBrk="0" hangingPunct="0">
              <a:spcAft>
                <a:spcPct val="50000"/>
              </a:spcAft>
              <a:buClr>
                <a:schemeClr val="accent1"/>
              </a:buClr>
              <a:buFont typeface="Wingdings" pitchFamily="2" charset="2"/>
              <a:buNone/>
            </a:pPr>
            <a:endParaRPr lang="en-GB" b="1" dirty="0"/>
          </a:p>
        </p:txBody>
      </p:sp>
      <p:sp>
        <p:nvSpPr>
          <p:cNvPr id="14" name="Rectangle 13"/>
          <p:cNvSpPr>
            <a:spLocks noChangeArrowheads="1"/>
          </p:cNvSpPr>
          <p:nvPr/>
        </p:nvSpPr>
        <p:spPr bwMode="auto">
          <a:xfrm>
            <a:off x="6667078" y="4570086"/>
            <a:ext cx="3492500" cy="215900"/>
          </a:xfrm>
          <a:prstGeom prst="rect">
            <a:avLst/>
          </a:prstGeom>
          <a:solidFill>
            <a:srgbClr val="A3DAEB">
              <a:alpha val="74117"/>
            </a:srgbClr>
          </a:solidFill>
          <a:ln w="12700" algn="ctr">
            <a:solidFill>
              <a:schemeClr val="accent1"/>
            </a:solidFill>
            <a:miter lim="800000"/>
            <a:headEnd/>
            <a:tailEnd type="none" w="lg" len="lg"/>
          </a:ln>
        </p:spPr>
        <p:txBody>
          <a:bodyPr wrap="none" anchor="ctr"/>
          <a:lstStyle/>
          <a:p>
            <a:pPr eaLnBrk="0" hangingPunct="0">
              <a:lnSpc>
                <a:spcPct val="85000"/>
              </a:lnSpc>
              <a:spcAft>
                <a:spcPct val="50000"/>
              </a:spcAft>
              <a:buClr>
                <a:schemeClr val="accent1"/>
              </a:buClr>
              <a:buFont typeface="Wingdings" pitchFamily="2" charset="2"/>
              <a:buNone/>
            </a:pPr>
            <a:r>
              <a:rPr lang="en-US" sz="1000" b="1" dirty="0">
                <a:solidFill>
                  <a:srgbClr val="000000"/>
                </a:solidFill>
              </a:rPr>
              <a:t>Leadership and Communication</a:t>
            </a:r>
          </a:p>
        </p:txBody>
      </p:sp>
      <p:sp>
        <p:nvSpPr>
          <p:cNvPr id="15" name="Rectangle 14"/>
          <p:cNvSpPr>
            <a:spLocks noChangeArrowheads="1"/>
          </p:cNvSpPr>
          <p:nvPr/>
        </p:nvSpPr>
        <p:spPr bwMode="auto">
          <a:xfrm>
            <a:off x="6667078" y="4857423"/>
            <a:ext cx="3492500" cy="215900"/>
          </a:xfrm>
          <a:prstGeom prst="rect">
            <a:avLst/>
          </a:prstGeom>
          <a:solidFill>
            <a:srgbClr val="A3DAEB">
              <a:alpha val="74117"/>
            </a:srgbClr>
          </a:solidFill>
          <a:ln w="12700" algn="ctr">
            <a:solidFill>
              <a:schemeClr val="accent1"/>
            </a:solidFill>
            <a:miter lim="800000"/>
            <a:headEnd/>
            <a:tailEnd type="none" w="lg" len="lg"/>
          </a:ln>
        </p:spPr>
        <p:txBody>
          <a:bodyPr wrap="none" anchor="ctr"/>
          <a:lstStyle/>
          <a:p>
            <a:pPr eaLnBrk="0" hangingPunct="0">
              <a:lnSpc>
                <a:spcPct val="85000"/>
              </a:lnSpc>
              <a:spcAft>
                <a:spcPct val="50000"/>
              </a:spcAft>
              <a:buClr>
                <a:schemeClr val="accent1"/>
              </a:buClr>
              <a:buFont typeface="Wingdings" pitchFamily="2" charset="2"/>
              <a:buNone/>
            </a:pPr>
            <a:r>
              <a:rPr lang="en-US" sz="1000" b="1" dirty="0">
                <a:solidFill>
                  <a:srgbClr val="000000"/>
                </a:solidFill>
              </a:rPr>
              <a:t>Business Benefits</a:t>
            </a:r>
          </a:p>
        </p:txBody>
      </p:sp>
      <p:sp>
        <p:nvSpPr>
          <p:cNvPr id="16" name="Rectangle 15"/>
          <p:cNvSpPr>
            <a:spLocks noChangeArrowheads="1"/>
          </p:cNvSpPr>
          <p:nvPr/>
        </p:nvSpPr>
        <p:spPr bwMode="auto">
          <a:xfrm>
            <a:off x="6667078" y="5146348"/>
            <a:ext cx="3492500" cy="215900"/>
          </a:xfrm>
          <a:prstGeom prst="rect">
            <a:avLst/>
          </a:prstGeom>
          <a:solidFill>
            <a:srgbClr val="A3DAEB">
              <a:alpha val="74117"/>
            </a:srgbClr>
          </a:solidFill>
          <a:ln w="12700" algn="ctr">
            <a:solidFill>
              <a:schemeClr val="accent1"/>
            </a:solidFill>
            <a:miter lim="800000"/>
            <a:headEnd/>
            <a:tailEnd type="none" w="lg" len="lg"/>
          </a:ln>
        </p:spPr>
        <p:txBody>
          <a:bodyPr wrap="none" anchor="ctr"/>
          <a:lstStyle/>
          <a:p>
            <a:pPr eaLnBrk="0" hangingPunct="0">
              <a:lnSpc>
                <a:spcPct val="85000"/>
              </a:lnSpc>
              <a:spcAft>
                <a:spcPct val="50000"/>
              </a:spcAft>
              <a:buClr>
                <a:schemeClr val="accent1"/>
              </a:buClr>
              <a:buFont typeface="Wingdings" pitchFamily="2" charset="2"/>
              <a:buNone/>
            </a:pPr>
            <a:r>
              <a:rPr lang="en-US" sz="1000" b="1" dirty="0">
                <a:solidFill>
                  <a:srgbClr val="000000"/>
                </a:solidFill>
              </a:rPr>
              <a:t>Relationships</a:t>
            </a:r>
          </a:p>
        </p:txBody>
      </p:sp>
      <p:sp>
        <p:nvSpPr>
          <p:cNvPr id="17" name="Rectangle 16"/>
          <p:cNvSpPr>
            <a:spLocks noChangeArrowheads="1"/>
          </p:cNvSpPr>
          <p:nvPr/>
        </p:nvSpPr>
        <p:spPr bwMode="auto">
          <a:xfrm>
            <a:off x="6667078" y="5433686"/>
            <a:ext cx="3492500" cy="215900"/>
          </a:xfrm>
          <a:prstGeom prst="rect">
            <a:avLst/>
          </a:prstGeom>
          <a:solidFill>
            <a:srgbClr val="A3DAEB">
              <a:alpha val="74117"/>
            </a:srgbClr>
          </a:solidFill>
          <a:ln w="12700" algn="ctr">
            <a:solidFill>
              <a:schemeClr val="accent1"/>
            </a:solidFill>
            <a:miter lim="800000"/>
            <a:headEnd/>
            <a:tailEnd type="none" w="lg" len="lg"/>
          </a:ln>
        </p:spPr>
        <p:txBody>
          <a:bodyPr wrap="none" anchor="ctr"/>
          <a:lstStyle/>
          <a:p>
            <a:pPr eaLnBrk="0" hangingPunct="0">
              <a:lnSpc>
                <a:spcPct val="85000"/>
              </a:lnSpc>
              <a:spcAft>
                <a:spcPct val="50000"/>
              </a:spcAft>
              <a:buClr>
                <a:schemeClr val="accent1"/>
              </a:buClr>
              <a:buFont typeface="Wingdings" pitchFamily="2" charset="2"/>
              <a:buNone/>
            </a:pPr>
            <a:r>
              <a:rPr lang="en-US" sz="1000" b="1" dirty="0">
                <a:solidFill>
                  <a:srgbClr val="000000"/>
                </a:solidFill>
              </a:rPr>
              <a:t>Resources</a:t>
            </a:r>
          </a:p>
        </p:txBody>
      </p:sp>
      <p:sp>
        <p:nvSpPr>
          <p:cNvPr id="18" name="Rectangle 17"/>
          <p:cNvSpPr>
            <a:spLocks noChangeArrowheads="1"/>
          </p:cNvSpPr>
          <p:nvPr/>
        </p:nvSpPr>
        <p:spPr bwMode="auto">
          <a:xfrm>
            <a:off x="6667078" y="5722611"/>
            <a:ext cx="3492500" cy="215900"/>
          </a:xfrm>
          <a:prstGeom prst="rect">
            <a:avLst/>
          </a:prstGeom>
          <a:solidFill>
            <a:srgbClr val="A3DAEB">
              <a:alpha val="74117"/>
            </a:srgbClr>
          </a:solidFill>
          <a:ln w="12700" algn="ctr">
            <a:solidFill>
              <a:schemeClr val="accent1"/>
            </a:solidFill>
            <a:miter lim="800000"/>
            <a:headEnd/>
            <a:tailEnd type="none" w="lg" len="lg"/>
          </a:ln>
        </p:spPr>
        <p:txBody>
          <a:bodyPr wrap="none" anchor="ctr"/>
          <a:lstStyle/>
          <a:p>
            <a:pPr eaLnBrk="0" hangingPunct="0">
              <a:lnSpc>
                <a:spcPct val="85000"/>
              </a:lnSpc>
              <a:spcAft>
                <a:spcPct val="50000"/>
              </a:spcAft>
              <a:buClr>
                <a:schemeClr val="accent1"/>
              </a:buClr>
              <a:buFont typeface="Wingdings" pitchFamily="2" charset="2"/>
              <a:buNone/>
            </a:pPr>
            <a:r>
              <a:rPr lang="en-US" sz="1000" b="1" dirty="0">
                <a:solidFill>
                  <a:srgbClr val="000000"/>
                </a:solidFill>
              </a:rPr>
              <a:t>Integration</a:t>
            </a:r>
          </a:p>
        </p:txBody>
      </p:sp>
      <p:sp>
        <p:nvSpPr>
          <p:cNvPr id="19" name="Rectangle 18"/>
          <p:cNvSpPr>
            <a:spLocks noChangeArrowheads="1"/>
          </p:cNvSpPr>
          <p:nvPr/>
        </p:nvSpPr>
        <p:spPr bwMode="auto">
          <a:xfrm>
            <a:off x="6667078" y="6009948"/>
            <a:ext cx="3492500" cy="215900"/>
          </a:xfrm>
          <a:prstGeom prst="rect">
            <a:avLst/>
          </a:prstGeom>
          <a:solidFill>
            <a:srgbClr val="A3DAEB">
              <a:alpha val="74117"/>
            </a:srgbClr>
          </a:solidFill>
          <a:ln w="12700" algn="ctr">
            <a:solidFill>
              <a:schemeClr val="accent1"/>
            </a:solidFill>
            <a:miter lim="800000"/>
            <a:headEnd/>
            <a:tailEnd type="none" w="lg" len="lg"/>
          </a:ln>
        </p:spPr>
        <p:txBody>
          <a:bodyPr wrap="none" anchor="ctr"/>
          <a:lstStyle/>
          <a:p>
            <a:pPr eaLnBrk="0" hangingPunct="0">
              <a:lnSpc>
                <a:spcPct val="85000"/>
              </a:lnSpc>
              <a:spcAft>
                <a:spcPct val="50000"/>
              </a:spcAft>
              <a:buClr>
                <a:schemeClr val="accent1"/>
              </a:buClr>
              <a:buFont typeface="Wingdings" pitchFamily="2" charset="2"/>
              <a:buNone/>
            </a:pPr>
            <a:r>
              <a:rPr lang="en-US" sz="1000" b="1" dirty="0">
                <a:solidFill>
                  <a:srgbClr val="000000"/>
                </a:solidFill>
              </a:rPr>
              <a:t>Governance</a:t>
            </a:r>
          </a:p>
        </p:txBody>
      </p:sp>
      <p:sp>
        <p:nvSpPr>
          <p:cNvPr id="20" name="AutoShape 19"/>
          <p:cNvSpPr>
            <a:spLocks noChangeArrowheads="1"/>
          </p:cNvSpPr>
          <p:nvPr/>
        </p:nvSpPr>
        <p:spPr bwMode="auto">
          <a:xfrm rot="10800000">
            <a:off x="9256291" y="4497064"/>
            <a:ext cx="158750" cy="1800225"/>
          </a:xfrm>
          <a:prstGeom prst="roundRect">
            <a:avLst>
              <a:gd name="adj" fmla="val 16667"/>
            </a:avLst>
          </a:prstGeom>
          <a:solidFill>
            <a:srgbClr val="CFC7C3">
              <a:alpha val="52156"/>
            </a:srgbClr>
          </a:solidFill>
          <a:ln w="12700" algn="ctr">
            <a:solidFill>
              <a:srgbClr val="000000"/>
            </a:solidFill>
            <a:round/>
            <a:headEnd/>
            <a:tailEnd type="none" w="lg" len="lg"/>
          </a:ln>
        </p:spPr>
        <p:txBody>
          <a:bodyPr vert="eaVert" wrap="none" anchor="ctr"/>
          <a:lstStyle/>
          <a:p>
            <a:pPr eaLnBrk="0" hangingPunct="0">
              <a:lnSpc>
                <a:spcPct val="85000"/>
              </a:lnSpc>
              <a:spcAft>
                <a:spcPct val="50000"/>
              </a:spcAft>
              <a:buClr>
                <a:schemeClr val="accent1"/>
              </a:buClr>
              <a:buFont typeface="Wingdings" pitchFamily="2" charset="2"/>
              <a:buNone/>
            </a:pPr>
            <a:r>
              <a:rPr lang="en-US" sz="800" b="1" dirty="0">
                <a:solidFill>
                  <a:srgbClr val="000000"/>
                </a:solidFill>
              </a:rPr>
              <a:t>ESTABLISH</a:t>
            </a:r>
          </a:p>
        </p:txBody>
      </p:sp>
      <p:sp>
        <p:nvSpPr>
          <p:cNvPr id="21" name="AutoShape 20"/>
          <p:cNvSpPr>
            <a:spLocks noChangeArrowheads="1"/>
          </p:cNvSpPr>
          <p:nvPr/>
        </p:nvSpPr>
        <p:spPr bwMode="auto">
          <a:xfrm rot="10800000">
            <a:off x="9048328" y="4497064"/>
            <a:ext cx="158750" cy="1800225"/>
          </a:xfrm>
          <a:prstGeom prst="roundRect">
            <a:avLst>
              <a:gd name="adj" fmla="val 16667"/>
            </a:avLst>
          </a:prstGeom>
          <a:solidFill>
            <a:srgbClr val="CFC7C3">
              <a:alpha val="52156"/>
            </a:srgbClr>
          </a:solidFill>
          <a:ln w="12700" algn="ctr">
            <a:solidFill>
              <a:srgbClr val="000000"/>
            </a:solidFill>
            <a:round/>
            <a:headEnd/>
            <a:tailEnd type="none" w="lg" len="lg"/>
          </a:ln>
        </p:spPr>
        <p:txBody>
          <a:bodyPr vert="eaVert" wrap="none" anchor="ctr"/>
          <a:lstStyle/>
          <a:p>
            <a:pPr eaLnBrk="0" hangingPunct="0">
              <a:lnSpc>
                <a:spcPct val="85000"/>
              </a:lnSpc>
              <a:spcAft>
                <a:spcPct val="50000"/>
              </a:spcAft>
              <a:buClr>
                <a:schemeClr val="accent1"/>
              </a:buClr>
              <a:buFont typeface="Wingdings" pitchFamily="2" charset="2"/>
              <a:buNone/>
            </a:pPr>
            <a:r>
              <a:rPr lang="en-US" sz="800" b="1" dirty="0">
                <a:solidFill>
                  <a:srgbClr val="000000"/>
                </a:solidFill>
              </a:rPr>
              <a:t>DESIGN</a:t>
            </a:r>
          </a:p>
        </p:txBody>
      </p:sp>
      <p:sp>
        <p:nvSpPr>
          <p:cNvPr id="22" name="AutoShape 21"/>
          <p:cNvSpPr>
            <a:spLocks noChangeArrowheads="1"/>
          </p:cNvSpPr>
          <p:nvPr/>
        </p:nvSpPr>
        <p:spPr bwMode="auto">
          <a:xfrm rot="10800000">
            <a:off x="9470603" y="4497064"/>
            <a:ext cx="158750" cy="1800225"/>
          </a:xfrm>
          <a:prstGeom prst="roundRect">
            <a:avLst>
              <a:gd name="adj" fmla="val 16667"/>
            </a:avLst>
          </a:prstGeom>
          <a:solidFill>
            <a:srgbClr val="CFC7C3">
              <a:alpha val="52156"/>
            </a:srgbClr>
          </a:solidFill>
          <a:ln w="12700" algn="ctr">
            <a:solidFill>
              <a:srgbClr val="000000"/>
            </a:solidFill>
            <a:round/>
            <a:headEnd/>
            <a:tailEnd type="none" w="lg" len="lg"/>
          </a:ln>
        </p:spPr>
        <p:txBody>
          <a:bodyPr vert="eaVert" wrap="none" anchor="ctr"/>
          <a:lstStyle/>
          <a:p>
            <a:pPr eaLnBrk="0" hangingPunct="0">
              <a:lnSpc>
                <a:spcPct val="85000"/>
              </a:lnSpc>
              <a:spcAft>
                <a:spcPct val="50000"/>
              </a:spcAft>
              <a:buClr>
                <a:schemeClr val="accent1"/>
              </a:buClr>
              <a:buFont typeface="Wingdings" pitchFamily="2" charset="2"/>
              <a:buNone/>
            </a:pPr>
            <a:r>
              <a:rPr lang="en-US" sz="800" b="1" dirty="0">
                <a:solidFill>
                  <a:srgbClr val="000000"/>
                </a:solidFill>
              </a:rPr>
              <a:t>ACHIEVE</a:t>
            </a:r>
          </a:p>
        </p:txBody>
      </p:sp>
      <p:sp>
        <p:nvSpPr>
          <p:cNvPr id="23" name="AutoShape 22"/>
          <p:cNvSpPr>
            <a:spLocks noChangeArrowheads="1"/>
          </p:cNvSpPr>
          <p:nvPr/>
        </p:nvSpPr>
        <p:spPr bwMode="auto">
          <a:xfrm rot="10800000">
            <a:off x="9688092" y="4497064"/>
            <a:ext cx="158750" cy="1800225"/>
          </a:xfrm>
          <a:prstGeom prst="roundRect">
            <a:avLst>
              <a:gd name="adj" fmla="val 16667"/>
            </a:avLst>
          </a:prstGeom>
          <a:solidFill>
            <a:srgbClr val="CFC7C3">
              <a:alpha val="52156"/>
            </a:srgbClr>
          </a:solidFill>
          <a:ln w="12700" algn="ctr">
            <a:solidFill>
              <a:srgbClr val="000000"/>
            </a:solidFill>
            <a:round/>
            <a:headEnd/>
            <a:tailEnd type="none" w="lg" len="lg"/>
          </a:ln>
        </p:spPr>
        <p:txBody>
          <a:bodyPr vert="eaVert" wrap="none" anchor="ctr"/>
          <a:lstStyle/>
          <a:p>
            <a:pPr eaLnBrk="0" hangingPunct="0">
              <a:lnSpc>
                <a:spcPct val="85000"/>
              </a:lnSpc>
              <a:spcAft>
                <a:spcPct val="50000"/>
              </a:spcAft>
              <a:buClr>
                <a:schemeClr val="accent1"/>
              </a:buClr>
              <a:buFont typeface="Wingdings" pitchFamily="2" charset="2"/>
              <a:buNone/>
            </a:pPr>
            <a:r>
              <a:rPr lang="en-US" sz="800" b="1" dirty="0">
                <a:solidFill>
                  <a:srgbClr val="000000"/>
                </a:solidFill>
              </a:rPr>
              <a:t>ASSESS</a:t>
            </a:r>
          </a:p>
        </p:txBody>
      </p:sp>
      <p:sp>
        <p:nvSpPr>
          <p:cNvPr id="24" name="AutoShape 23"/>
          <p:cNvSpPr>
            <a:spLocks noChangeArrowheads="1"/>
          </p:cNvSpPr>
          <p:nvPr/>
        </p:nvSpPr>
        <p:spPr bwMode="auto">
          <a:xfrm rot="10800000">
            <a:off x="9896053" y="4497064"/>
            <a:ext cx="158750" cy="1800225"/>
          </a:xfrm>
          <a:prstGeom prst="roundRect">
            <a:avLst>
              <a:gd name="adj" fmla="val 16667"/>
            </a:avLst>
          </a:prstGeom>
          <a:solidFill>
            <a:srgbClr val="CFC7C3">
              <a:alpha val="52156"/>
            </a:srgbClr>
          </a:solidFill>
          <a:ln w="12700" algn="ctr">
            <a:solidFill>
              <a:srgbClr val="000000"/>
            </a:solidFill>
            <a:round/>
            <a:headEnd/>
            <a:tailEnd type="none" w="lg" len="lg"/>
          </a:ln>
        </p:spPr>
        <p:txBody>
          <a:bodyPr vert="eaVert" wrap="none" anchor="ctr"/>
          <a:lstStyle/>
          <a:p>
            <a:pPr eaLnBrk="0" hangingPunct="0">
              <a:lnSpc>
                <a:spcPct val="85000"/>
              </a:lnSpc>
              <a:spcAft>
                <a:spcPct val="50000"/>
              </a:spcAft>
              <a:buClr>
                <a:schemeClr val="accent1"/>
              </a:buClr>
              <a:buFont typeface="Wingdings" pitchFamily="2" charset="2"/>
              <a:buNone/>
            </a:pPr>
            <a:r>
              <a:rPr lang="en-US" sz="800" b="1" dirty="0">
                <a:solidFill>
                  <a:srgbClr val="000000"/>
                </a:solidFill>
              </a:rPr>
              <a:t>TRANSITION</a:t>
            </a:r>
          </a:p>
        </p:txBody>
      </p:sp>
      <p:sp>
        <p:nvSpPr>
          <p:cNvPr id="25" name="Text Box 24"/>
          <p:cNvSpPr txBox="1">
            <a:spLocks noChangeArrowheads="1"/>
          </p:cNvSpPr>
          <p:nvPr/>
        </p:nvSpPr>
        <p:spPr bwMode="auto">
          <a:xfrm>
            <a:off x="6605168" y="6182131"/>
            <a:ext cx="358775" cy="196977"/>
          </a:xfrm>
          <a:prstGeom prst="rect">
            <a:avLst/>
          </a:prstGeom>
          <a:noFill/>
          <a:ln w="12700" algn="ctr">
            <a:noFill/>
            <a:miter lim="800000"/>
            <a:headEnd/>
            <a:tailEnd type="none" w="lg" len="lg"/>
          </a:ln>
        </p:spPr>
        <p:txBody>
          <a:bodyPr anchor="ctr">
            <a:spAutoFit/>
          </a:bodyPr>
          <a:lstStyle/>
          <a:p>
            <a:pPr algn="ctr" eaLnBrk="0" hangingPunct="0">
              <a:lnSpc>
                <a:spcPct val="85000"/>
              </a:lnSpc>
              <a:spcBef>
                <a:spcPct val="50000"/>
              </a:spcBef>
              <a:spcAft>
                <a:spcPct val="50000"/>
              </a:spcAft>
              <a:buClr>
                <a:schemeClr val="accent1"/>
              </a:buClr>
              <a:buFont typeface="Wingdings" pitchFamily="2" charset="2"/>
              <a:buNone/>
            </a:pPr>
            <a:r>
              <a:rPr lang="en-US" sz="400" b="1" dirty="0">
                <a:solidFill>
                  <a:srgbClr val="000000"/>
                </a:solidFill>
              </a:rPr>
              <a:t>Pgmo5</a:t>
            </a:r>
          </a:p>
        </p:txBody>
      </p:sp>
      <p:grpSp>
        <p:nvGrpSpPr>
          <p:cNvPr id="26" name="Group 25"/>
          <p:cNvGrpSpPr>
            <a:grpSpLocks/>
          </p:cNvGrpSpPr>
          <p:nvPr/>
        </p:nvGrpSpPr>
        <p:grpSpPr bwMode="auto">
          <a:xfrm>
            <a:off x="9442030" y="4797101"/>
            <a:ext cx="468313" cy="538163"/>
            <a:chOff x="4558" y="2750"/>
            <a:chExt cx="272" cy="363"/>
          </a:xfrm>
        </p:grpSpPr>
        <p:sp>
          <p:nvSpPr>
            <p:cNvPr id="27" name="AutoShape 26"/>
            <p:cNvSpPr>
              <a:spLocks noChangeArrowheads="1"/>
            </p:cNvSpPr>
            <p:nvPr/>
          </p:nvSpPr>
          <p:spPr bwMode="auto">
            <a:xfrm rot="505618">
              <a:off x="4558" y="2750"/>
              <a:ext cx="272" cy="36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6 w 21600"/>
                <a:gd name="T19" fmla="*/ 3154 h 21600"/>
                <a:gd name="T20" fmla="*/ 18424 w 21600"/>
                <a:gd name="T21" fmla="*/ 1844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754" y="10853"/>
                  </a:moveTo>
                  <a:cubicBezTo>
                    <a:pt x="18754" y="10835"/>
                    <a:pt x="18755" y="10817"/>
                    <a:pt x="18755" y="10800"/>
                  </a:cubicBezTo>
                  <a:cubicBezTo>
                    <a:pt x="18755" y="6406"/>
                    <a:pt x="15193" y="2845"/>
                    <a:pt x="10800" y="2845"/>
                  </a:cubicBezTo>
                  <a:cubicBezTo>
                    <a:pt x="10596" y="2844"/>
                    <a:pt x="10393" y="2852"/>
                    <a:pt x="10190" y="2868"/>
                  </a:cubicBezTo>
                  <a:lnTo>
                    <a:pt x="9972" y="31"/>
                  </a:lnTo>
                  <a:cubicBezTo>
                    <a:pt x="10247" y="10"/>
                    <a:pt x="10523" y="-1"/>
                    <a:pt x="10800" y="0"/>
                  </a:cubicBezTo>
                  <a:cubicBezTo>
                    <a:pt x="16764" y="0"/>
                    <a:pt x="21600" y="4835"/>
                    <a:pt x="21600" y="10800"/>
                  </a:cubicBezTo>
                  <a:cubicBezTo>
                    <a:pt x="21600" y="10824"/>
                    <a:pt x="21599" y="10848"/>
                    <a:pt x="21599" y="10873"/>
                  </a:cubicBezTo>
                  <a:lnTo>
                    <a:pt x="24299" y="10891"/>
                  </a:lnTo>
                  <a:lnTo>
                    <a:pt x="20149" y="14986"/>
                  </a:lnTo>
                  <a:lnTo>
                    <a:pt x="16054" y="10835"/>
                  </a:lnTo>
                  <a:lnTo>
                    <a:pt x="18754" y="10853"/>
                  </a:lnTo>
                  <a:close/>
                </a:path>
              </a:pathLst>
            </a:custGeom>
            <a:solidFill>
              <a:schemeClr val="tx2">
                <a:alpha val="50195"/>
              </a:schemeClr>
            </a:solidFill>
            <a:ln w="12700" algn="ctr">
              <a:noFill/>
              <a:miter lim="800000"/>
              <a:headEnd/>
              <a:tailEnd type="none" w="lg" len="lg"/>
            </a:ln>
          </p:spPr>
          <p:txBody>
            <a:bodyPr wrap="none" anchor="ctr"/>
            <a:lstStyle/>
            <a:p>
              <a:endParaRPr lang="en-US" dirty="0"/>
            </a:p>
          </p:txBody>
        </p:sp>
        <p:sp>
          <p:nvSpPr>
            <p:cNvPr id="28" name="AutoShape 27"/>
            <p:cNvSpPr>
              <a:spLocks noChangeArrowheads="1"/>
            </p:cNvSpPr>
            <p:nvPr/>
          </p:nvSpPr>
          <p:spPr bwMode="auto">
            <a:xfrm rot="-5192508">
              <a:off x="4512" y="2796"/>
              <a:ext cx="363" cy="2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4 w 21600"/>
                <a:gd name="T19" fmla="*/ 3176 h 21600"/>
                <a:gd name="T20" fmla="*/ 18446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21" y="10800"/>
                  </a:moveTo>
                  <a:cubicBezTo>
                    <a:pt x="18821" y="6370"/>
                    <a:pt x="15229" y="2779"/>
                    <a:pt x="10800" y="2779"/>
                  </a:cubicBezTo>
                  <a:cubicBezTo>
                    <a:pt x="10645" y="2778"/>
                    <a:pt x="10491" y="2783"/>
                    <a:pt x="10338" y="2792"/>
                  </a:cubicBezTo>
                  <a:lnTo>
                    <a:pt x="10178" y="17"/>
                  </a:lnTo>
                  <a:cubicBezTo>
                    <a:pt x="10385" y="5"/>
                    <a:pt x="10592" y="-1"/>
                    <a:pt x="10800" y="0"/>
                  </a:cubicBezTo>
                  <a:cubicBezTo>
                    <a:pt x="16764" y="0"/>
                    <a:pt x="21599" y="4835"/>
                    <a:pt x="21600" y="10799"/>
                  </a:cubicBezTo>
                  <a:lnTo>
                    <a:pt x="21600" y="10800"/>
                  </a:lnTo>
                  <a:lnTo>
                    <a:pt x="24300" y="10800"/>
                  </a:lnTo>
                  <a:lnTo>
                    <a:pt x="20211" y="14890"/>
                  </a:lnTo>
                  <a:lnTo>
                    <a:pt x="16121" y="10800"/>
                  </a:lnTo>
                  <a:lnTo>
                    <a:pt x="18821" y="10800"/>
                  </a:lnTo>
                  <a:close/>
                </a:path>
              </a:pathLst>
            </a:custGeom>
            <a:solidFill>
              <a:schemeClr val="tx2">
                <a:alpha val="50195"/>
              </a:schemeClr>
            </a:solidFill>
            <a:ln w="12700" algn="ctr">
              <a:noFill/>
              <a:miter lim="800000"/>
              <a:headEnd/>
              <a:tailEnd type="none" w="lg" len="lg"/>
            </a:ln>
          </p:spPr>
          <p:txBody>
            <a:bodyPr vert="eaVert" wrap="none" anchor="ctr"/>
            <a:lstStyle/>
            <a:p>
              <a:endParaRPr lang="en-US" dirty="0"/>
            </a:p>
          </p:txBody>
        </p:sp>
        <p:sp>
          <p:nvSpPr>
            <p:cNvPr id="29" name="AutoShape 28"/>
            <p:cNvSpPr>
              <a:spLocks noChangeArrowheads="1"/>
            </p:cNvSpPr>
            <p:nvPr/>
          </p:nvSpPr>
          <p:spPr bwMode="auto">
            <a:xfrm rot="10625808">
              <a:off x="4558" y="2750"/>
              <a:ext cx="272" cy="36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76 w 21600"/>
                <a:gd name="T19" fmla="*/ 3154 h 21600"/>
                <a:gd name="T20" fmla="*/ 18424 w 21600"/>
                <a:gd name="T21" fmla="*/ 18446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21" y="10800"/>
                  </a:moveTo>
                  <a:cubicBezTo>
                    <a:pt x="18821" y="6527"/>
                    <a:pt x="15472" y="3005"/>
                    <a:pt x="11206" y="2789"/>
                  </a:cubicBezTo>
                  <a:lnTo>
                    <a:pt x="11346" y="13"/>
                  </a:lnTo>
                  <a:cubicBezTo>
                    <a:pt x="17091" y="305"/>
                    <a:pt x="21599" y="5047"/>
                    <a:pt x="21600" y="10799"/>
                  </a:cubicBezTo>
                  <a:lnTo>
                    <a:pt x="21600" y="10800"/>
                  </a:lnTo>
                  <a:lnTo>
                    <a:pt x="24300" y="10800"/>
                  </a:lnTo>
                  <a:lnTo>
                    <a:pt x="20211" y="14890"/>
                  </a:lnTo>
                  <a:lnTo>
                    <a:pt x="16121" y="10800"/>
                  </a:lnTo>
                  <a:lnTo>
                    <a:pt x="18821" y="10800"/>
                  </a:lnTo>
                  <a:close/>
                </a:path>
              </a:pathLst>
            </a:custGeom>
            <a:solidFill>
              <a:schemeClr val="tx2">
                <a:alpha val="50195"/>
              </a:schemeClr>
            </a:solidFill>
            <a:ln w="12700" algn="ctr">
              <a:noFill/>
              <a:miter lim="800000"/>
              <a:headEnd/>
              <a:tailEnd type="none" w="lg" len="lg"/>
            </a:ln>
          </p:spPr>
          <p:txBody>
            <a:bodyPr rot="10800000" wrap="none" anchor="ctr"/>
            <a:lstStyle/>
            <a:p>
              <a:endParaRPr lang="en-US" dirty="0"/>
            </a:p>
          </p:txBody>
        </p:sp>
        <p:sp>
          <p:nvSpPr>
            <p:cNvPr id="30" name="AutoShape 29"/>
            <p:cNvSpPr>
              <a:spLocks noChangeArrowheads="1"/>
            </p:cNvSpPr>
            <p:nvPr/>
          </p:nvSpPr>
          <p:spPr bwMode="auto">
            <a:xfrm rot="5400000">
              <a:off x="4512" y="2796"/>
              <a:ext cx="363" cy="2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4 w 21600"/>
                <a:gd name="T19" fmla="*/ 3176 h 21600"/>
                <a:gd name="T20" fmla="*/ 18446 w 21600"/>
                <a:gd name="T21" fmla="*/ 18424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821" y="10800"/>
                  </a:moveTo>
                  <a:cubicBezTo>
                    <a:pt x="18821" y="6751"/>
                    <a:pt x="15803" y="3337"/>
                    <a:pt x="11786" y="2839"/>
                  </a:cubicBezTo>
                  <a:lnTo>
                    <a:pt x="12127" y="81"/>
                  </a:lnTo>
                  <a:cubicBezTo>
                    <a:pt x="17537" y="752"/>
                    <a:pt x="21599" y="5348"/>
                    <a:pt x="21600" y="10799"/>
                  </a:cubicBezTo>
                  <a:lnTo>
                    <a:pt x="21600" y="10800"/>
                  </a:lnTo>
                  <a:lnTo>
                    <a:pt x="24300" y="10800"/>
                  </a:lnTo>
                  <a:lnTo>
                    <a:pt x="20211" y="14890"/>
                  </a:lnTo>
                  <a:lnTo>
                    <a:pt x="16121" y="10800"/>
                  </a:lnTo>
                  <a:lnTo>
                    <a:pt x="18821" y="10800"/>
                  </a:lnTo>
                  <a:close/>
                </a:path>
              </a:pathLst>
            </a:custGeom>
            <a:solidFill>
              <a:schemeClr val="tx2">
                <a:alpha val="50195"/>
              </a:schemeClr>
            </a:solidFill>
            <a:ln w="12700" algn="ctr">
              <a:noFill/>
              <a:miter lim="800000"/>
              <a:headEnd/>
              <a:tailEnd type="none" w="lg" len="lg"/>
            </a:ln>
          </p:spPr>
          <p:txBody>
            <a:bodyPr rot="10800000" vert="eaVert" wrap="none" anchor="ctr"/>
            <a:lstStyle/>
            <a:p>
              <a:endParaRPr lang="en-US" dirty="0"/>
            </a:p>
          </p:txBody>
        </p:sp>
      </p:grpSp>
      <p:sp>
        <p:nvSpPr>
          <p:cNvPr id="31" name="Rectangle 30"/>
          <p:cNvSpPr>
            <a:spLocks noChangeArrowheads="1"/>
          </p:cNvSpPr>
          <p:nvPr/>
        </p:nvSpPr>
        <p:spPr bwMode="auto">
          <a:xfrm>
            <a:off x="6365454" y="4152573"/>
            <a:ext cx="4111625" cy="304800"/>
          </a:xfrm>
          <a:prstGeom prst="rect">
            <a:avLst/>
          </a:prstGeom>
          <a:noFill/>
          <a:ln w="12700" algn="ctr">
            <a:noFill/>
            <a:miter lim="800000"/>
            <a:headEnd/>
            <a:tailEnd type="none" w="lg" len="lg"/>
          </a:ln>
        </p:spPr>
        <p:txBody>
          <a:bodyPr>
            <a:spAutoFit/>
          </a:bodyPr>
          <a:lstStyle/>
          <a:p>
            <a:pPr algn="ctr" eaLnBrk="0" hangingPunct="0">
              <a:spcAft>
                <a:spcPct val="50000"/>
              </a:spcAft>
              <a:buClr>
                <a:schemeClr val="accent1"/>
              </a:buClr>
              <a:buFont typeface="Wingdings" pitchFamily="2" charset="2"/>
              <a:buNone/>
            </a:pPr>
            <a:r>
              <a:rPr lang="en-GB" sz="1400" b="1" dirty="0"/>
              <a:t>DELIVER Programme Management</a:t>
            </a:r>
          </a:p>
        </p:txBody>
      </p:sp>
      <p:sp>
        <p:nvSpPr>
          <p:cNvPr id="34" name="Text Box 36"/>
          <p:cNvSpPr txBox="1">
            <a:spLocks noChangeArrowheads="1"/>
          </p:cNvSpPr>
          <p:nvPr/>
        </p:nvSpPr>
        <p:spPr bwMode="auto">
          <a:xfrm>
            <a:off x="6573417" y="1125211"/>
            <a:ext cx="3619500" cy="304800"/>
          </a:xfrm>
          <a:prstGeom prst="rect">
            <a:avLst/>
          </a:prstGeom>
          <a:noFill/>
          <a:ln w="12700" algn="ctr">
            <a:noFill/>
            <a:miter lim="800000"/>
            <a:headEnd/>
            <a:tailEnd type="none" w="lg" len="lg"/>
          </a:ln>
        </p:spPr>
        <p:txBody>
          <a:bodyPr>
            <a:spAutoFit/>
          </a:bodyPr>
          <a:lstStyle/>
          <a:p>
            <a:pPr algn="ctr" eaLnBrk="0" hangingPunct="0">
              <a:spcAft>
                <a:spcPct val="50000"/>
              </a:spcAft>
              <a:buClr>
                <a:schemeClr val="accent1"/>
              </a:buClr>
              <a:buFont typeface="Wingdings" pitchFamily="2" charset="2"/>
              <a:buNone/>
            </a:pPr>
            <a:r>
              <a:rPr lang="fr-FR" sz="1400" b="1" dirty="0"/>
              <a:t>DELIVER Service Management</a:t>
            </a:r>
            <a:endParaRPr lang="en-GB" sz="1400" b="1" dirty="0"/>
          </a:p>
        </p:txBody>
      </p:sp>
      <p:sp>
        <p:nvSpPr>
          <p:cNvPr id="35" name="AutoShape 57"/>
          <p:cNvSpPr>
            <a:spLocks noChangeArrowheads="1"/>
          </p:cNvSpPr>
          <p:nvPr/>
        </p:nvSpPr>
        <p:spPr bwMode="auto">
          <a:xfrm>
            <a:off x="1991892" y="4701851"/>
            <a:ext cx="3749675" cy="709613"/>
          </a:xfrm>
          <a:prstGeom prst="roundRect">
            <a:avLst>
              <a:gd name="adj" fmla="val 0"/>
            </a:avLst>
          </a:prstGeom>
          <a:solidFill>
            <a:srgbClr val="C0C0C0">
              <a:alpha val="34901"/>
            </a:srgbClr>
          </a:solidFill>
          <a:ln w="6350" algn="ctr">
            <a:noFill/>
            <a:round/>
            <a:headEnd/>
            <a:tailEnd type="none" w="lg" len="lg"/>
          </a:ln>
        </p:spPr>
        <p:txBody>
          <a:bodyPr wrap="none" anchor="ctr"/>
          <a:lstStyle/>
          <a:p>
            <a:pPr algn="ctr" eaLnBrk="0" hangingPunct="0">
              <a:spcAft>
                <a:spcPct val="50000"/>
              </a:spcAft>
              <a:buClr>
                <a:schemeClr val="accent1"/>
              </a:buClr>
              <a:buFont typeface="Wingdings" pitchFamily="2" charset="2"/>
              <a:buNone/>
            </a:pPr>
            <a:endParaRPr lang="en-GB" b="1" dirty="0"/>
          </a:p>
        </p:txBody>
      </p:sp>
      <p:sp>
        <p:nvSpPr>
          <p:cNvPr id="36" name="Rectangle 58"/>
          <p:cNvSpPr>
            <a:spLocks noChangeArrowheads="1"/>
          </p:cNvSpPr>
          <p:nvPr/>
        </p:nvSpPr>
        <p:spPr bwMode="auto">
          <a:xfrm>
            <a:off x="2730079" y="5386064"/>
            <a:ext cx="2162175" cy="833437"/>
          </a:xfrm>
          <a:prstGeom prst="rect">
            <a:avLst/>
          </a:prstGeom>
          <a:solidFill>
            <a:schemeClr val="hlink"/>
          </a:solidFill>
          <a:ln w="12700" algn="ctr">
            <a:noFill/>
            <a:miter lim="800000"/>
            <a:headEnd/>
            <a:tailEnd type="none" w="lg" len="lg"/>
          </a:ln>
        </p:spPr>
        <p:txBody>
          <a:bodyPr wrap="none" anchor="ctr"/>
          <a:lstStyle/>
          <a:p>
            <a:pPr algn="ctr" eaLnBrk="0" hangingPunct="0">
              <a:spcAft>
                <a:spcPct val="50000"/>
              </a:spcAft>
              <a:buClr>
                <a:schemeClr val="accent1"/>
              </a:buClr>
              <a:buFont typeface="Wingdings" pitchFamily="2" charset="2"/>
              <a:buNone/>
            </a:pPr>
            <a:endParaRPr lang="en-GB" b="1" dirty="0"/>
          </a:p>
        </p:txBody>
      </p:sp>
      <p:sp>
        <p:nvSpPr>
          <p:cNvPr id="37" name="Text Box 59"/>
          <p:cNvSpPr txBox="1">
            <a:spLocks noChangeArrowheads="1"/>
          </p:cNvSpPr>
          <p:nvPr/>
        </p:nvSpPr>
        <p:spPr bwMode="auto">
          <a:xfrm>
            <a:off x="2017292" y="4738361"/>
            <a:ext cx="3729037" cy="209550"/>
          </a:xfrm>
          <a:prstGeom prst="rect">
            <a:avLst/>
          </a:prstGeom>
          <a:noFill/>
          <a:ln w="12700" algn="ctr">
            <a:noFill/>
            <a:miter lim="800000"/>
            <a:headEnd/>
            <a:tailEnd type="none" w="lg" len="lg"/>
          </a:ln>
        </p:spPr>
        <p:txBody>
          <a:bodyPr>
            <a:spAutoFit/>
          </a:bodyPr>
          <a:lstStyle/>
          <a:p>
            <a:pPr algn="ctr" eaLnBrk="0" hangingPunct="0">
              <a:lnSpc>
                <a:spcPct val="85000"/>
              </a:lnSpc>
              <a:spcBef>
                <a:spcPct val="50000"/>
              </a:spcBef>
              <a:spcAft>
                <a:spcPct val="50000"/>
              </a:spcAft>
              <a:buClr>
                <a:schemeClr val="accent1"/>
              </a:buClr>
              <a:buFont typeface="Wingdings" pitchFamily="2" charset="2"/>
              <a:buNone/>
            </a:pPr>
            <a:r>
              <a:rPr lang="en-US" sz="900" b="1" dirty="0">
                <a:solidFill>
                  <a:srgbClr val="000000"/>
                </a:solidFill>
              </a:rPr>
              <a:t>UNIFIED PROJECT MANAGEMENT</a:t>
            </a:r>
          </a:p>
        </p:txBody>
      </p:sp>
      <p:sp>
        <p:nvSpPr>
          <p:cNvPr id="38" name="Rectangle 60"/>
          <p:cNvSpPr>
            <a:spLocks noChangeArrowheads="1"/>
          </p:cNvSpPr>
          <p:nvPr/>
        </p:nvSpPr>
        <p:spPr bwMode="auto">
          <a:xfrm>
            <a:off x="2017292" y="4954264"/>
            <a:ext cx="863600" cy="358775"/>
          </a:xfrm>
          <a:prstGeom prst="rect">
            <a:avLst/>
          </a:prstGeom>
          <a:solidFill>
            <a:schemeClr val="tx1">
              <a:lumMod val="25000"/>
              <a:lumOff val="75000"/>
              <a:alpha val="78000"/>
            </a:schemeClr>
          </a:solidFill>
          <a:ln w="12700" algn="ctr">
            <a:noFill/>
            <a:miter lim="800000"/>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100" b="1" dirty="0">
                <a:solidFill>
                  <a:srgbClr val="000000"/>
                </a:solidFill>
              </a:rPr>
              <a:t>Start - Up</a:t>
            </a:r>
          </a:p>
        </p:txBody>
      </p:sp>
      <p:sp>
        <p:nvSpPr>
          <p:cNvPr id="39" name="Rectangle 61"/>
          <p:cNvSpPr>
            <a:spLocks noChangeArrowheads="1"/>
          </p:cNvSpPr>
          <p:nvPr/>
        </p:nvSpPr>
        <p:spPr bwMode="auto">
          <a:xfrm>
            <a:off x="2947566" y="4954264"/>
            <a:ext cx="1727200" cy="358775"/>
          </a:xfrm>
          <a:prstGeom prst="rect">
            <a:avLst/>
          </a:prstGeom>
          <a:solidFill>
            <a:srgbClr val="009BCC">
              <a:alpha val="76862"/>
            </a:srgbClr>
          </a:solidFill>
          <a:ln w="12700" algn="ctr">
            <a:noFill/>
            <a:miter lim="800000"/>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100" b="1" dirty="0">
                <a:solidFill>
                  <a:schemeClr val="bg1"/>
                </a:solidFill>
              </a:rPr>
              <a:t>Execution</a:t>
            </a:r>
          </a:p>
        </p:txBody>
      </p:sp>
      <p:sp>
        <p:nvSpPr>
          <p:cNvPr id="40" name="Rectangle 62"/>
          <p:cNvSpPr>
            <a:spLocks noChangeArrowheads="1"/>
          </p:cNvSpPr>
          <p:nvPr/>
        </p:nvSpPr>
        <p:spPr bwMode="auto">
          <a:xfrm>
            <a:off x="4754142" y="4954264"/>
            <a:ext cx="996951" cy="358775"/>
          </a:xfrm>
          <a:prstGeom prst="rect">
            <a:avLst/>
          </a:prstGeom>
          <a:solidFill>
            <a:schemeClr val="tx1">
              <a:lumMod val="25000"/>
              <a:lumOff val="75000"/>
              <a:alpha val="78000"/>
            </a:schemeClr>
          </a:solidFill>
          <a:ln w="12700" algn="ctr">
            <a:noFill/>
            <a:miter lim="800000"/>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100" b="1" dirty="0">
                <a:solidFill>
                  <a:srgbClr val="000000"/>
                </a:solidFill>
              </a:rPr>
              <a:t>Close - Down</a:t>
            </a:r>
          </a:p>
        </p:txBody>
      </p:sp>
      <p:sp>
        <p:nvSpPr>
          <p:cNvPr id="41" name="Text Box 63"/>
          <p:cNvSpPr txBox="1">
            <a:spLocks noChangeArrowheads="1"/>
          </p:cNvSpPr>
          <p:nvPr/>
        </p:nvSpPr>
        <p:spPr bwMode="auto">
          <a:xfrm>
            <a:off x="2753893" y="5451148"/>
            <a:ext cx="1927225" cy="222250"/>
          </a:xfrm>
          <a:prstGeom prst="rect">
            <a:avLst/>
          </a:prstGeom>
          <a:noFill/>
          <a:ln w="12700" algn="ctr">
            <a:noFill/>
            <a:miter lim="800000"/>
            <a:headEnd/>
            <a:tailEnd type="none" w="lg" len="lg"/>
          </a:ln>
        </p:spPr>
        <p:txBody>
          <a:bodyPr lIns="0">
            <a:spAutoFit/>
          </a:bodyPr>
          <a:lstStyle/>
          <a:p>
            <a:pPr eaLnBrk="0" hangingPunct="0">
              <a:lnSpc>
                <a:spcPct val="85000"/>
              </a:lnSpc>
              <a:spcBef>
                <a:spcPct val="50000"/>
              </a:spcBef>
              <a:spcAft>
                <a:spcPct val="50000"/>
              </a:spcAft>
              <a:buClr>
                <a:schemeClr val="accent1"/>
              </a:buClr>
              <a:buFont typeface="Wingdings" pitchFamily="2" charset="2"/>
              <a:buNone/>
            </a:pPr>
            <a:r>
              <a:rPr lang="en-US" sz="1000" b="1" dirty="0">
                <a:solidFill>
                  <a:schemeClr val="bg1"/>
                </a:solidFill>
              </a:rPr>
              <a:t>DELIVERY METHOD(S)</a:t>
            </a:r>
          </a:p>
        </p:txBody>
      </p:sp>
      <p:sp>
        <p:nvSpPr>
          <p:cNvPr id="42" name="Text Box 64"/>
          <p:cNvSpPr txBox="1">
            <a:spLocks noChangeArrowheads="1"/>
          </p:cNvSpPr>
          <p:nvPr/>
        </p:nvSpPr>
        <p:spPr bwMode="auto">
          <a:xfrm>
            <a:off x="2749128" y="5673401"/>
            <a:ext cx="1322388" cy="354013"/>
          </a:xfrm>
          <a:prstGeom prst="rect">
            <a:avLst/>
          </a:prstGeom>
          <a:solidFill>
            <a:srgbClr val="FFFFFF">
              <a:alpha val="39999"/>
            </a:srgbClr>
          </a:solidFill>
          <a:ln w="12700" algn="ctr">
            <a:noFill/>
            <a:miter lim="800000"/>
            <a:headEnd/>
            <a:tailEnd type="none" w="lg" len="lg"/>
          </a:ln>
        </p:spPr>
        <p:txBody>
          <a:bodyPr>
            <a:spAutoFit/>
          </a:bodyPr>
          <a:lstStyle/>
          <a:p>
            <a:pPr algn="ctr" eaLnBrk="0" hangingPunct="0">
              <a:lnSpc>
                <a:spcPct val="85000"/>
              </a:lnSpc>
              <a:spcBef>
                <a:spcPct val="50000"/>
              </a:spcBef>
              <a:spcAft>
                <a:spcPct val="50000"/>
              </a:spcAft>
              <a:buClr>
                <a:schemeClr val="accent1"/>
              </a:buClr>
              <a:buFont typeface="Wingdings" pitchFamily="2" charset="2"/>
              <a:buNone/>
            </a:pPr>
            <a:r>
              <a:rPr lang="en-US" sz="1000" b="1" dirty="0">
                <a:solidFill>
                  <a:schemeClr val="bg1"/>
                </a:solidFill>
              </a:rPr>
              <a:t>Architecture Design</a:t>
            </a:r>
          </a:p>
        </p:txBody>
      </p:sp>
      <p:sp>
        <p:nvSpPr>
          <p:cNvPr id="43" name="Text Box 65"/>
          <p:cNvSpPr txBox="1">
            <a:spLocks noChangeArrowheads="1"/>
          </p:cNvSpPr>
          <p:nvPr/>
        </p:nvSpPr>
        <p:spPr bwMode="auto">
          <a:xfrm>
            <a:off x="3215854" y="5936925"/>
            <a:ext cx="1631950" cy="353943"/>
          </a:xfrm>
          <a:prstGeom prst="rect">
            <a:avLst/>
          </a:prstGeom>
          <a:solidFill>
            <a:srgbClr val="FFFFFF">
              <a:alpha val="39999"/>
            </a:srgbClr>
          </a:solidFill>
          <a:ln w="12700" algn="ctr">
            <a:noFill/>
            <a:miter lim="800000"/>
            <a:headEnd/>
            <a:tailEnd type="none" w="lg" len="lg"/>
          </a:ln>
        </p:spPr>
        <p:txBody>
          <a:bodyPr rIns="0">
            <a:spAutoFit/>
          </a:bodyPr>
          <a:lstStyle/>
          <a:p>
            <a:pPr algn="ctr" eaLnBrk="0" hangingPunct="0">
              <a:lnSpc>
                <a:spcPct val="85000"/>
              </a:lnSpc>
              <a:spcBef>
                <a:spcPct val="50000"/>
              </a:spcBef>
              <a:spcAft>
                <a:spcPct val="50000"/>
              </a:spcAft>
              <a:buClr>
                <a:schemeClr val="accent1"/>
              </a:buClr>
              <a:buFont typeface="Wingdings" pitchFamily="2" charset="2"/>
              <a:buNone/>
            </a:pPr>
            <a:r>
              <a:rPr lang="en-US" sz="1000" b="1" dirty="0">
                <a:solidFill>
                  <a:schemeClr val="bg1"/>
                </a:solidFill>
              </a:rPr>
              <a:t>Application Development</a:t>
            </a:r>
          </a:p>
        </p:txBody>
      </p:sp>
      <p:sp>
        <p:nvSpPr>
          <p:cNvPr id="44" name="Text Box 66"/>
          <p:cNvSpPr txBox="1">
            <a:spLocks noChangeArrowheads="1"/>
          </p:cNvSpPr>
          <p:nvPr/>
        </p:nvSpPr>
        <p:spPr bwMode="auto">
          <a:xfrm>
            <a:off x="4539828" y="6197276"/>
            <a:ext cx="431800" cy="196977"/>
          </a:xfrm>
          <a:prstGeom prst="rect">
            <a:avLst/>
          </a:prstGeom>
          <a:noFill/>
          <a:ln w="12700" algn="ctr">
            <a:noFill/>
            <a:miter lim="800000"/>
            <a:headEnd/>
            <a:tailEnd type="none" w="lg" len="lg"/>
          </a:ln>
        </p:spPr>
        <p:txBody>
          <a:bodyPr>
            <a:spAutoFit/>
          </a:bodyPr>
          <a:lstStyle/>
          <a:p>
            <a:pPr eaLnBrk="0" hangingPunct="0">
              <a:lnSpc>
                <a:spcPct val="85000"/>
              </a:lnSpc>
              <a:spcBef>
                <a:spcPct val="50000"/>
              </a:spcBef>
              <a:spcAft>
                <a:spcPct val="50000"/>
              </a:spcAft>
              <a:buClr>
                <a:schemeClr val="accent1"/>
              </a:buClr>
              <a:buFont typeface="Wingdings" pitchFamily="2" charset="2"/>
              <a:buNone/>
            </a:pPr>
            <a:r>
              <a:rPr lang="en-US" sz="400" b="1" dirty="0">
                <a:solidFill>
                  <a:srgbClr val="000000"/>
                </a:solidFill>
              </a:rPr>
              <a:t>PJM5_005</a:t>
            </a:r>
          </a:p>
        </p:txBody>
      </p:sp>
      <p:sp>
        <p:nvSpPr>
          <p:cNvPr id="45" name="Rectangle 67"/>
          <p:cNvSpPr>
            <a:spLocks noChangeArrowheads="1"/>
          </p:cNvSpPr>
          <p:nvPr/>
        </p:nvSpPr>
        <p:spPr bwMode="auto">
          <a:xfrm>
            <a:off x="2012530" y="4406573"/>
            <a:ext cx="3700463" cy="273050"/>
          </a:xfrm>
          <a:prstGeom prst="rect">
            <a:avLst/>
          </a:prstGeom>
          <a:noFill/>
          <a:ln w="12700" algn="ctr">
            <a:noFill/>
            <a:miter lim="800000"/>
            <a:headEnd/>
            <a:tailEnd type="none" w="lg" len="lg"/>
          </a:ln>
        </p:spPr>
        <p:txBody>
          <a:bodyPr>
            <a:spAutoFit/>
          </a:bodyPr>
          <a:lstStyle/>
          <a:p>
            <a:pPr algn="ctr" eaLnBrk="0" hangingPunct="0">
              <a:lnSpc>
                <a:spcPct val="85000"/>
              </a:lnSpc>
              <a:spcAft>
                <a:spcPct val="50000"/>
              </a:spcAft>
              <a:buClr>
                <a:schemeClr val="accent1"/>
              </a:buClr>
              <a:buFont typeface="Wingdings" pitchFamily="2" charset="2"/>
              <a:buNone/>
            </a:pPr>
            <a:r>
              <a:rPr lang="fr-FR" sz="1400" b="1" dirty="0"/>
              <a:t>DELIVER Project Management</a:t>
            </a:r>
            <a:endParaRPr lang="en-US" sz="1400" b="1" dirty="0"/>
          </a:p>
        </p:txBody>
      </p:sp>
      <p:sp>
        <p:nvSpPr>
          <p:cNvPr id="46" name="AutoShape 68"/>
          <p:cNvSpPr>
            <a:spLocks noChangeArrowheads="1"/>
          </p:cNvSpPr>
          <p:nvPr/>
        </p:nvSpPr>
        <p:spPr bwMode="auto">
          <a:xfrm>
            <a:off x="1988717" y="4692326"/>
            <a:ext cx="3759200" cy="1641475"/>
          </a:xfrm>
          <a:prstGeom prst="roundRect">
            <a:avLst>
              <a:gd name="adj" fmla="val 0"/>
            </a:avLst>
          </a:prstGeom>
          <a:noFill/>
          <a:ln w="6350" algn="ctr">
            <a:solidFill>
              <a:srgbClr val="000000"/>
            </a:solidFill>
            <a:round/>
            <a:headEnd/>
            <a:tailEnd type="none" w="lg" len="lg"/>
          </a:ln>
          <a:effectLst>
            <a:outerShdw blurRad="50800" dist="38100" dir="10800000" algn="r" rotWithShape="0">
              <a:prstClr val="black">
                <a:alpha val="40000"/>
              </a:prstClr>
            </a:outerShdw>
          </a:effectLst>
        </p:spPr>
        <p:txBody>
          <a:bodyPr wrap="none" anchor="ctr"/>
          <a:lstStyle/>
          <a:p>
            <a:pPr algn="ctr" eaLnBrk="0" hangingPunct="0">
              <a:spcAft>
                <a:spcPct val="50000"/>
              </a:spcAft>
              <a:buClr>
                <a:schemeClr val="accent1"/>
              </a:buClr>
              <a:buFont typeface="Wingdings" pitchFamily="2" charset="2"/>
              <a:buNone/>
            </a:pPr>
            <a:endParaRPr lang="en-GB" b="1" dirty="0"/>
          </a:p>
        </p:txBody>
      </p:sp>
      <p:sp>
        <p:nvSpPr>
          <p:cNvPr id="47" name="Line 69"/>
          <p:cNvSpPr>
            <a:spLocks noChangeShapeType="1"/>
          </p:cNvSpPr>
          <p:nvPr/>
        </p:nvSpPr>
        <p:spPr bwMode="auto">
          <a:xfrm flipH="1" flipV="1">
            <a:off x="4657305" y="4955851"/>
            <a:ext cx="220663" cy="455613"/>
          </a:xfrm>
          <a:prstGeom prst="line">
            <a:avLst/>
          </a:prstGeom>
          <a:noFill/>
          <a:ln w="12700">
            <a:solidFill>
              <a:srgbClr val="008CB8"/>
            </a:solidFill>
            <a:round/>
            <a:headEnd/>
            <a:tailEnd type="none" w="lg" len="lg"/>
          </a:ln>
        </p:spPr>
        <p:txBody>
          <a:bodyPr wrap="none" anchor="ctr"/>
          <a:lstStyle/>
          <a:p>
            <a:endParaRPr lang="en-US" dirty="0"/>
          </a:p>
        </p:txBody>
      </p:sp>
      <p:sp>
        <p:nvSpPr>
          <p:cNvPr id="48" name="Line 70"/>
          <p:cNvSpPr>
            <a:spLocks noChangeShapeType="1"/>
          </p:cNvSpPr>
          <p:nvPr/>
        </p:nvSpPr>
        <p:spPr bwMode="auto">
          <a:xfrm flipV="1">
            <a:off x="2750717" y="4955851"/>
            <a:ext cx="201612" cy="455613"/>
          </a:xfrm>
          <a:prstGeom prst="line">
            <a:avLst/>
          </a:prstGeom>
          <a:noFill/>
          <a:ln w="12700">
            <a:solidFill>
              <a:srgbClr val="008CB8"/>
            </a:solidFill>
            <a:round/>
            <a:headEnd/>
            <a:tailEnd type="none" w="lg" len="lg"/>
          </a:ln>
        </p:spPr>
        <p:txBody>
          <a:bodyPr wrap="none" anchor="ctr"/>
          <a:lstStyle/>
          <a:p>
            <a:endParaRPr lang="en-US" dirty="0"/>
          </a:p>
        </p:txBody>
      </p:sp>
      <p:sp>
        <p:nvSpPr>
          <p:cNvPr id="49" name="Line 71"/>
          <p:cNvSpPr>
            <a:spLocks noChangeShapeType="1"/>
          </p:cNvSpPr>
          <p:nvPr/>
        </p:nvSpPr>
        <p:spPr bwMode="auto">
          <a:xfrm flipH="1" flipV="1">
            <a:off x="4673179" y="5313039"/>
            <a:ext cx="36513" cy="66675"/>
          </a:xfrm>
          <a:prstGeom prst="line">
            <a:avLst/>
          </a:prstGeom>
          <a:noFill/>
          <a:ln w="12700">
            <a:solidFill>
              <a:srgbClr val="008CB8"/>
            </a:solidFill>
            <a:round/>
            <a:headEnd/>
            <a:tailEnd type="none" w="lg" len="lg"/>
          </a:ln>
        </p:spPr>
        <p:txBody>
          <a:bodyPr wrap="none" anchor="ctr"/>
          <a:lstStyle/>
          <a:p>
            <a:endParaRPr lang="en-US" dirty="0"/>
          </a:p>
        </p:txBody>
      </p:sp>
      <p:sp>
        <p:nvSpPr>
          <p:cNvPr id="50" name="Line 72"/>
          <p:cNvSpPr>
            <a:spLocks noChangeShapeType="1"/>
          </p:cNvSpPr>
          <p:nvPr/>
        </p:nvSpPr>
        <p:spPr bwMode="auto">
          <a:xfrm flipV="1">
            <a:off x="2911055" y="5309861"/>
            <a:ext cx="36513" cy="69850"/>
          </a:xfrm>
          <a:prstGeom prst="line">
            <a:avLst/>
          </a:prstGeom>
          <a:noFill/>
          <a:ln w="12700">
            <a:solidFill>
              <a:srgbClr val="008CB8"/>
            </a:solidFill>
            <a:round/>
            <a:headEnd/>
            <a:tailEnd type="none" w="lg" len="lg"/>
          </a:ln>
        </p:spPr>
        <p:txBody>
          <a:bodyPr wrap="none" anchor="ctr"/>
          <a:lstStyle/>
          <a:p>
            <a:endParaRPr lang="en-US" dirty="0"/>
          </a:p>
        </p:txBody>
      </p:sp>
      <p:pic>
        <p:nvPicPr>
          <p:cNvPr id="52" name="Picture 74"/>
          <p:cNvPicPr>
            <a:picLocks noChangeAspect="1" noChangeArrowheads="1"/>
          </p:cNvPicPr>
          <p:nvPr/>
        </p:nvPicPr>
        <p:blipFill>
          <a:blip r:embed="rId2" cstate="email"/>
          <a:srcRect/>
          <a:stretch>
            <a:fillRect/>
          </a:stretch>
        </p:blipFill>
        <p:spPr bwMode="auto">
          <a:xfrm>
            <a:off x="6635330" y="1466523"/>
            <a:ext cx="3571875" cy="2609850"/>
          </a:xfrm>
          <a:prstGeom prst="rect">
            <a:avLst/>
          </a:prstGeom>
          <a:ln>
            <a:noFill/>
          </a:ln>
          <a:effectLst>
            <a:outerShdw blurRad="292100" dist="139700" dir="2700000" algn="tl" rotWithShape="0">
              <a:srgbClr val="333333">
                <a:alpha val="65000"/>
              </a:srgbClr>
            </a:outerShdw>
          </a:effectLst>
        </p:spPr>
      </p:pic>
      <p:sp>
        <p:nvSpPr>
          <p:cNvPr id="53" name="Rectangle 12"/>
          <p:cNvSpPr>
            <a:spLocks noChangeArrowheads="1"/>
          </p:cNvSpPr>
          <p:nvPr/>
        </p:nvSpPr>
        <p:spPr bwMode="auto">
          <a:xfrm>
            <a:off x="6611516" y="1436364"/>
            <a:ext cx="3630612" cy="2663825"/>
          </a:xfrm>
          <a:prstGeom prst="rect">
            <a:avLst/>
          </a:prstGeom>
          <a:noFill/>
          <a:ln w="6350" algn="ctr">
            <a:solidFill>
              <a:srgbClr val="000000"/>
            </a:solidFill>
            <a:miter lim="800000"/>
            <a:headEnd/>
            <a:tailEnd type="none" w="lg" len="lg"/>
          </a:ln>
        </p:spPr>
        <p:txBody>
          <a:bodyPr wrap="none" anchor="ctr"/>
          <a:lstStyle/>
          <a:p>
            <a:pPr algn="ctr" eaLnBrk="0" hangingPunct="0">
              <a:spcAft>
                <a:spcPct val="50000"/>
              </a:spcAft>
              <a:buClr>
                <a:schemeClr val="accent1"/>
              </a:buClr>
              <a:buFont typeface="Wingdings" pitchFamily="2" charset="2"/>
              <a:buNone/>
            </a:pPr>
            <a:endParaRPr lang="en-GB" b="1" dirty="0"/>
          </a:p>
        </p:txBody>
      </p:sp>
      <p:cxnSp>
        <p:nvCxnSpPr>
          <p:cNvPr id="62" name="Straight Arrow Connector 61"/>
          <p:cNvCxnSpPr/>
          <p:nvPr/>
        </p:nvCxnSpPr>
        <p:spPr>
          <a:xfrm>
            <a:off x="2730079" y="1576061"/>
            <a:ext cx="19050" cy="283051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82" name="Straight Arrow Connector 81"/>
          <p:cNvCxnSpPr/>
          <p:nvPr/>
        </p:nvCxnSpPr>
        <p:spPr>
          <a:xfrm>
            <a:off x="5155779" y="1299192"/>
            <a:ext cx="1854201"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423175867"/>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 Delivery Processes</a:t>
            </a:r>
            <a:endParaRPr lang="en-GB" dirty="0"/>
          </a:p>
        </p:txBody>
      </p:sp>
      <p:sp>
        <p:nvSpPr>
          <p:cNvPr id="4" name="AutoShape 2"/>
          <p:cNvSpPr>
            <a:spLocks noChangeArrowheads="1"/>
          </p:cNvSpPr>
          <p:nvPr/>
        </p:nvSpPr>
        <p:spPr bwMode="auto">
          <a:xfrm>
            <a:off x="1924064" y="1205410"/>
            <a:ext cx="3295650" cy="1930400"/>
          </a:xfrm>
          <a:prstGeom prst="roundRect">
            <a:avLst>
              <a:gd name="adj" fmla="val 7991"/>
            </a:avLst>
          </a:prstGeom>
          <a:solidFill>
            <a:srgbClr val="C0C0C0">
              <a:alpha val="25098"/>
            </a:srgbClr>
          </a:solidFill>
          <a:ln w="6350" algn="ctr">
            <a:solidFill>
              <a:srgbClr val="000000"/>
            </a:solidFill>
            <a:round/>
            <a:headEnd/>
            <a:tailEnd type="none" w="lg" len="lg"/>
          </a:ln>
        </p:spPr>
        <p:txBody>
          <a:bodyPr wrap="none" anchor="ctr"/>
          <a:lstStyle/>
          <a:p>
            <a:pPr algn="ctr" eaLnBrk="0" hangingPunct="0">
              <a:spcAft>
                <a:spcPct val="50000"/>
              </a:spcAft>
              <a:buClr>
                <a:schemeClr val="accent1"/>
              </a:buClr>
              <a:buFont typeface="Wingdings" pitchFamily="2" charset="2"/>
              <a:buNone/>
            </a:pPr>
            <a:endParaRPr lang="en-GB" b="1" dirty="0"/>
          </a:p>
        </p:txBody>
      </p:sp>
      <p:sp>
        <p:nvSpPr>
          <p:cNvPr id="5" name="AutoShape 3"/>
          <p:cNvSpPr>
            <a:spLocks noChangeArrowheads="1"/>
          </p:cNvSpPr>
          <p:nvPr/>
        </p:nvSpPr>
        <p:spPr bwMode="auto">
          <a:xfrm rot="-5400000">
            <a:off x="1491472" y="1791992"/>
            <a:ext cx="1368425" cy="357188"/>
          </a:xfrm>
          <a:prstGeom prst="roundRect">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1"/>
                </a:solidFill>
              </a:rPr>
              <a:t>Strategy</a:t>
            </a:r>
          </a:p>
        </p:txBody>
      </p:sp>
      <p:sp>
        <p:nvSpPr>
          <p:cNvPr id="6" name="AutoShape 4"/>
          <p:cNvSpPr>
            <a:spLocks noChangeArrowheads="1"/>
          </p:cNvSpPr>
          <p:nvPr/>
        </p:nvSpPr>
        <p:spPr bwMode="auto">
          <a:xfrm>
            <a:off x="1973278" y="2726238"/>
            <a:ext cx="2735262" cy="288925"/>
          </a:xfrm>
          <a:prstGeom prst="roundRect">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1"/>
                </a:solidFill>
              </a:rPr>
              <a:t>Sales</a:t>
            </a:r>
          </a:p>
        </p:txBody>
      </p:sp>
      <p:sp>
        <p:nvSpPr>
          <p:cNvPr id="7" name="AutoShape 5"/>
          <p:cNvSpPr>
            <a:spLocks noChangeArrowheads="1"/>
          </p:cNvSpPr>
          <p:nvPr/>
        </p:nvSpPr>
        <p:spPr bwMode="auto">
          <a:xfrm rot="5400000">
            <a:off x="4261660" y="2206331"/>
            <a:ext cx="1328737" cy="288925"/>
          </a:xfrm>
          <a:prstGeom prst="roundRect">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1"/>
                </a:solidFill>
              </a:rPr>
              <a:t>Outsourcing</a:t>
            </a:r>
          </a:p>
        </p:txBody>
      </p:sp>
      <p:sp>
        <p:nvSpPr>
          <p:cNvPr id="8" name="AutoShape 6"/>
          <p:cNvSpPr>
            <a:spLocks noChangeArrowheads="1"/>
          </p:cNvSpPr>
          <p:nvPr/>
        </p:nvSpPr>
        <p:spPr bwMode="auto">
          <a:xfrm rot="-5400000">
            <a:off x="2153460" y="2041231"/>
            <a:ext cx="792163" cy="288925"/>
          </a:xfrm>
          <a:prstGeom prst="roundRect">
            <a:avLst/>
          </a:prstGeom>
          <a:solidFill>
            <a:schemeClr val="accent1"/>
          </a:solidFill>
          <a:ln w="12700" algn="ctr">
            <a:noFill/>
            <a:round/>
            <a:headEnd/>
            <a:tailEnd type="none" w="lg" len="lg"/>
          </a:ln>
        </p:spPr>
        <p:txBody>
          <a:bodyPr vert="eaVert" wrap="none" anchor="ctr"/>
          <a:lstStyle/>
          <a:p>
            <a:pPr algn="ctr" eaLnBrk="0" hangingPunct="0">
              <a:lnSpc>
                <a:spcPct val="85000"/>
              </a:lnSpc>
              <a:spcAft>
                <a:spcPct val="50000"/>
              </a:spcAft>
              <a:buClr>
                <a:schemeClr val="accent1"/>
              </a:buClr>
              <a:buFont typeface="Wingdings" pitchFamily="2" charset="2"/>
              <a:buNone/>
            </a:pPr>
            <a:endParaRPr lang="en-GB" sz="1400" b="1" dirty="0">
              <a:solidFill>
                <a:schemeClr val="bg1"/>
              </a:solidFill>
            </a:endParaRPr>
          </a:p>
        </p:txBody>
      </p:sp>
      <p:sp>
        <p:nvSpPr>
          <p:cNvPr id="9" name="AutoShape 7"/>
          <p:cNvSpPr>
            <a:spLocks noChangeArrowheads="1"/>
          </p:cNvSpPr>
          <p:nvPr/>
        </p:nvSpPr>
        <p:spPr bwMode="auto">
          <a:xfrm>
            <a:off x="2405078" y="1789612"/>
            <a:ext cx="2303462" cy="288925"/>
          </a:xfrm>
          <a:prstGeom prst="roundRect">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1"/>
                </a:solidFill>
              </a:rPr>
              <a:t>Architecture</a:t>
            </a:r>
          </a:p>
        </p:txBody>
      </p:sp>
      <p:sp>
        <p:nvSpPr>
          <p:cNvPr id="10" name="AutoShape 8"/>
          <p:cNvSpPr>
            <a:spLocks noChangeArrowheads="1"/>
          </p:cNvSpPr>
          <p:nvPr/>
        </p:nvSpPr>
        <p:spPr bwMode="auto">
          <a:xfrm>
            <a:off x="2763853" y="2223001"/>
            <a:ext cx="1944687" cy="288925"/>
          </a:xfrm>
          <a:prstGeom prst="roundRect">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2"/>
                </a:solidFill>
              </a:rPr>
              <a:t>Design &amp; Build</a:t>
            </a:r>
          </a:p>
        </p:txBody>
      </p:sp>
      <p:sp>
        <p:nvSpPr>
          <p:cNvPr id="11" name="AutoShape 9"/>
          <p:cNvSpPr>
            <a:spLocks noChangeArrowheads="1"/>
          </p:cNvSpPr>
          <p:nvPr/>
        </p:nvSpPr>
        <p:spPr bwMode="auto">
          <a:xfrm>
            <a:off x="2403491" y="1291138"/>
            <a:ext cx="2663825" cy="360363"/>
          </a:xfrm>
          <a:prstGeom prst="roundRect">
            <a:avLst/>
          </a:prstGeom>
          <a:solidFill>
            <a:schemeClr val="accent1"/>
          </a:solidFill>
          <a:ln w="12700" algn="ctr">
            <a:noFill/>
            <a:round/>
            <a:headEnd/>
            <a:tailEnd type="none" w="lg" len="lg"/>
          </a:ln>
        </p:spPr>
        <p:txBody>
          <a:bodyPr wrap="none" anchor="ctr"/>
          <a:lstStyle/>
          <a:p>
            <a:pPr algn="ctr" eaLnBrk="0" hangingPunct="0">
              <a:lnSpc>
                <a:spcPct val="85000"/>
              </a:lnSpc>
              <a:spcAft>
                <a:spcPct val="50000"/>
              </a:spcAft>
              <a:buClr>
                <a:schemeClr val="accent1"/>
              </a:buClr>
              <a:buFont typeface="Wingdings" pitchFamily="2" charset="2"/>
              <a:buNone/>
            </a:pPr>
            <a:r>
              <a:rPr lang="en-US" sz="1400" b="1" dirty="0">
                <a:solidFill>
                  <a:schemeClr val="bg1"/>
                </a:solidFill>
              </a:rPr>
              <a:t>Engagement Management</a:t>
            </a:r>
          </a:p>
        </p:txBody>
      </p:sp>
      <p:sp>
        <p:nvSpPr>
          <p:cNvPr id="12" name="Rectangle 27"/>
          <p:cNvSpPr>
            <a:spLocks noChangeArrowheads="1"/>
          </p:cNvSpPr>
          <p:nvPr/>
        </p:nvSpPr>
        <p:spPr bwMode="auto">
          <a:xfrm>
            <a:off x="9328164" y="1510210"/>
            <a:ext cx="1130300" cy="566738"/>
          </a:xfrm>
          <a:prstGeom prst="rect">
            <a:avLst/>
          </a:prstGeom>
          <a:noFill/>
          <a:ln w="12700" algn="ctr">
            <a:noFill/>
            <a:miter lim="800000"/>
            <a:headEnd/>
            <a:tailEnd type="none" w="lg" len="lg"/>
          </a:ln>
        </p:spPr>
        <p:txBody>
          <a:bodyPr>
            <a:spAutoFit/>
          </a:bodyPr>
          <a:lstStyle/>
          <a:p>
            <a:pPr eaLnBrk="0" hangingPunct="0">
              <a:lnSpc>
                <a:spcPct val="85000"/>
              </a:lnSpc>
              <a:spcAft>
                <a:spcPct val="50000"/>
              </a:spcAft>
              <a:buClr>
                <a:schemeClr val="accent1"/>
              </a:buClr>
              <a:buFont typeface="Wingdings" pitchFamily="2" charset="2"/>
              <a:buNone/>
            </a:pPr>
            <a:r>
              <a:rPr lang="de-DE" sz="1400" b="1">
                <a:solidFill>
                  <a:srgbClr val="000000"/>
                </a:solidFill>
              </a:rPr>
              <a:t>Business</a:t>
            </a:r>
          </a:p>
          <a:p>
            <a:pPr eaLnBrk="0" hangingPunct="0">
              <a:lnSpc>
                <a:spcPct val="85000"/>
              </a:lnSpc>
              <a:spcAft>
                <a:spcPct val="50000"/>
              </a:spcAft>
              <a:buClr>
                <a:schemeClr val="accent1"/>
              </a:buClr>
              <a:buFont typeface="Wingdings" pitchFamily="2" charset="2"/>
              <a:buNone/>
            </a:pPr>
            <a:r>
              <a:rPr lang="de-DE" sz="1400" b="1">
                <a:solidFill>
                  <a:srgbClr val="000000"/>
                </a:solidFill>
              </a:rPr>
              <a:t>Analysis</a:t>
            </a:r>
            <a:endParaRPr lang="en-US" sz="1400" b="1" dirty="0">
              <a:solidFill>
                <a:srgbClr val="000000"/>
              </a:solidFill>
            </a:endParaRPr>
          </a:p>
        </p:txBody>
      </p:sp>
      <p:graphicFrame>
        <p:nvGraphicFramePr>
          <p:cNvPr id="13" name="Object 49"/>
          <p:cNvGraphicFramePr>
            <a:graphicFrameLocks noChangeAspect="1"/>
          </p:cNvGraphicFramePr>
          <p:nvPr/>
        </p:nvGraphicFramePr>
        <p:xfrm>
          <a:off x="1911364" y="3319963"/>
          <a:ext cx="3244850" cy="2822575"/>
        </p:xfrm>
        <a:graphic>
          <a:graphicData uri="http://schemas.openxmlformats.org/presentationml/2006/ole">
            <mc:AlternateContent xmlns:mc="http://schemas.openxmlformats.org/markup-compatibility/2006">
              <mc:Choice xmlns:v="urn:schemas-microsoft-com:vml" Requires="v">
                <p:oleObj spid="_x0000_s134146" name="Image" r:id="rId3" imgW="5968254" imgH="5193651" progId="">
                  <p:embed/>
                </p:oleObj>
              </mc:Choice>
              <mc:Fallback>
                <p:oleObj name="Image" r:id="rId3" imgW="5968254" imgH="5193651" progId="">
                  <p:embed/>
                  <p:pic>
                    <p:nvPicPr>
                      <p:cNvPr id="13"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364" y="3319963"/>
                        <a:ext cx="3244850"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50"/>
          <p:cNvSpPr>
            <a:spLocks noChangeArrowheads="1"/>
          </p:cNvSpPr>
          <p:nvPr/>
        </p:nvSpPr>
        <p:spPr bwMode="auto">
          <a:xfrm>
            <a:off x="1924065" y="6202860"/>
            <a:ext cx="3540125" cy="304800"/>
          </a:xfrm>
          <a:prstGeom prst="rect">
            <a:avLst/>
          </a:prstGeom>
          <a:noFill/>
          <a:ln w="12700" algn="ctr">
            <a:noFill/>
            <a:miter lim="800000"/>
            <a:headEnd/>
            <a:tailEnd type="none" w="lg" len="lg"/>
          </a:ln>
        </p:spPr>
        <p:txBody>
          <a:bodyPr>
            <a:spAutoFit/>
          </a:bodyPr>
          <a:lstStyle/>
          <a:p>
            <a:pPr algn="ctr" eaLnBrk="0" hangingPunct="0">
              <a:spcAft>
                <a:spcPct val="50000"/>
              </a:spcAft>
              <a:buClr>
                <a:schemeClr val="accent1"/>
              </a:buClr>
              <a:buFont typeface="Wingdings" pitchFamily="2" charset="2"/>
              <a:buNone/>
            </a:pPr>
            <a:r>
              <a:rPr lang="en-GB" sz="1400" b="1" dirty="0">
                <a:solidFill>
                  <a:srgbClr val="000000"/>
                </a:solidFill>
              </a:rPr>
              <a:t>Rational Unified Process (Build)</a:t>
            </a:r>
          </a:p>
        </p:txBody>
      </p:sp>
      <p:sp>
        <p:nvSpPr>
          <p:cNvPr id="17" name="Oval 54"/>
          <p:cNvSpPr>
            <a:spLocks noChangeArrowheads="1"/>
          </p:cNvSpPr>
          <p:nvPr/>
        </p:nvSpPr>
        <p:spPr bwMode="auto">
          <a:xfrm>
            <a:off x="2846404" y="2157913"/>
            <a:ext cx="1800225" cy="392113"/>
          </a:xfrm>
          <a:prstGeom prst="roundRect">
            <a:avLst/>
          </a:prstGeom>
          <a:noFill/>
          <a:ln w="19050" algn="ctr">
            <a:solidFill>
              <a:schemeClr val="accent4">
                <a:lumMod val="75000"/>
              </a:schemeClr>
            </a:solidFill>
            <a:prstDash val="sysDash"/>
            <a:round/>
            <a:headEnd/>
            <a:tailEnd type="none" w="lg" len="lg"/>
          </a:ln>
        </p:spPr>
        <p:txBody>
          <a:bodyPr wrap="none" anchor="ctr"/>
          <a:lstStyle/>
          <a:p>
            <a:pPr algn="ctr" eaLnBrk="0" hangingPunct="0">
              <a:spcAft>
                <a:spcPct val="50000"/>
              </a:spcAft>
              <a:buClr>
                <a:schemeClr val="accent1"/>
              </a:buClr>
              <a:buFont typeface="Wingdings" pitchFamily="2" charset="2"/>
              <a:buNone/>
            </a:pPr>
            <a:endParaRPr lang="en-GB" b="1" dirty="0">
              <a:solidFill>
                <a:schemeClr val="bg2"/>
              </a:solidFill>
            </a:endParaRPr>
          </a:p>
        </p:txBody>
      </p:sp>
      <p:sp>
        <p:nvSpPr>
          <p:cNvPr id="18" name="Rectangle 73"/>
          <p:cNvSpPr>
            <a:spLocks noChangeArrowheads="1"/>
          </p:cNvSpPr>
          <p:nvPr/>
        </p:nvSpPr>
        <p:spPr bwMode="auto">
          <a:xfrm>
            <a:off x="6142053" y="6193335"/>
            <a:ext cx="3806825" cy="304800"/>
          </a:xfrm>
          <a:prstGeom prst="rect">
            <a:avLst/>
          </a:prstGeom>
          <a:noFill/>
          <a:ln w="12700" algn="ctr">
            <a:noFill/>
            <a:miter lim="800000"/>
            <a:headEnd/>
            <a:tailEnd type="none" w="lg" len="lg"/>
          </a:ln>
        </p:spPr>
        <p:txBody>
          <a:bodyPr>
            <a:spAutoFit/>
          </a:bodyPr>
          <a:lstStyle/>
          <a:p>
            <a:pPr algn="ctr" eaLnBrk="0" hangingPunct="0">
              <a:spcAft>
                <a:spcPct val="50000"/>
              </a:spcAft>
              <a:buClr>
                <a:schemeClr val="accent1"/>
              </a:buClr>
              <a:buFont typeface="Wingdings" pitchFamily="2" charset="2"/>
              <a:buNone/>
            </a:pPr>
            <a:r>
              <a:rPr lang="en-US" sz="1400" b="1" dirty="0">
                <a:solidFill>
                  <a:srgbClr val="000000"/>
                </a:solidFill>
              </a:rPr>
              <a:t>SAP Standard Implementation</a:t>
            </a:r>
          </a:p>
        </p:txBody>
      </p:sp>
      <p:pic>
        <p:nvPicPr>
          <p:cNvPr id="20" name="Picture 40"/>
          <p:cNvPicPr>
            <a:picLocks noChangeAspect="1" noChangeArrowheads="1"/>
          </p:cNvPicPr>
          <p:nvPr/>
        </p:nvPicPr>
        <p:blipFill>
          <a:blip r:embed="rId5" cstate="email"/>
          <a:srcRect/>
          <a:stretch>
            <a:fillRect/>
          </a:stretch>
        </p:blipFill>
        <p:spPr bwMode="auto">
          <a:xfrm>
            <a:off x="5410214" y="3789860"/>
            <a:ext cx="5010150" cy="2336800"/>
          </a:xfrm>
          <a:prstGeom prst="rect">
            <a:avLst/>
          </a:prstGeom>
          <a:noFill/>
          <a:ln w="6350" algn="ctr">
            <a:noFill/>
            <a:miter lim="800000"/>
            <a:headEnd/>
            <a:tailEnd/>
          </a:ln>
        </p:spPr>
      </p:pic>
      <p:pic>
        <p:nvPicPr>
          <p:cNvPr id="21" name="Picture 41"/>
          <p:cNvPicPr>
            <a:picLocks noChangeAspect="1" noChangeArrowheads="1"/>
          </p:cNvPicPr>
          <p:nvPr/>
        </p:nvPicPr>
        <p:blipFill>
          <a:blip r:embed="rId6" cstate="email"/>
          <a:srcRect/>
          <a:stretch>
            <a:fillRect/>
          </a:stretch>
        </p:blipFill>
        <p:spPr bwMode="auto">
          <a:xfrm>
            <a:off x="6172214" y="1237163"/>
            <a:ext cx="3143251" cy="2365375"/>
          </a:xfrm>
          <a:prstGeom prst="rect">
            <a:avLst/>
          </a:prstGeom>
          <a:noFill/>
          <a:ln w="6350" algn="ctr">
            <a:solidFill>
              <a:schemeClr val="bg2"/>
            </a:solidFill>
            <a:miter lim="800000"/>
            <a:headEnd/>
            <a:tailEnd/>
          </a:ln>
        </p:spPr>
      </p:pic>
      <p:cxnSp>
        <p:nvCxnSpPr>
          <p:cNvPr id="22" name="Elbow Connector 21"/>
          <p:cNvCxnSpPr/>
          <p:nvPr/>
        </p:nvCxnSpPr>
        <p:spPr>
          <a:xfrm>
            <a:off x="4665876" y="2446838"/>
            <a:ext cx="1939925" cy="1439069"/>
          </a:xfrm>
          <a:prstGeom prst="bentConnector2">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a:off x="3574007" y="2552426"/>
            <a:ext cx="0" cy="76753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4" name="Straight Arrow Connector 23"/>
          <p:cNvCxnSpPr/>
          <p:nvPr/>
        </p:nvCxnSpPr>
        <p:spPr>
          <a:xfrm>
            <a:off x="4660147" y="2257923"/>
            <a:ext cx="1854201"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487759960"/>
      </p:ext>
    </p:extLst>
  </p:cSld>
  <p:clrMapOvr>
    <a:masterClrMapping/>
  </p:clrMapOvr>
  <p:transition spd="slow">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 </a:t>
            </a:r>
            <a:r>
              <a:rPr lang="en-US" dirty="0">
                <a:hlinkClick r:id="rId2"/>
              </a:rPr>
              <a:t>Unified Project Management </a:t>
            </a:r>
            <a:r>
              <a:rPr lang="en-US" dirty="0"/>
              <a:t>(UPM) Method</a:t>
            </a:r>
            <a:endParaRPr lang="en-GB"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2732919093"/>
              </p:ext>
            </p:extLst>
          </p:nvPr>
        </p:nvGraphicFramePr>
        <p:xfrm>
          <a:off x="685800" y="862013"/>
          <a:ext cx="4953000" cy="5106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D:\Users\afustier\Pictures\Screenpresso\2011-02-18 14h06_49.png"/>
          <p:cNvPicPr>
            <a:picLocks noChangeAspect="1" noChangeArrowheads="1"/>
          </p:cNvPicPr>
          <p:nvPr/>
        </p:nvPicPr>
        <p:blipFill>
          <a:blip r:embed="rId8" cstate="email"/>
          <a:srcRect/>
          <a:stretch>
            <a:fillRect/>
          </a:stretch>
        </p:blipFill>
        <p:spPr bwMode="auto">
          <a:xfrm>
            <a:off x="6400800" y="1447800"/>
            <a:ext cx="5023792" cy="4038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28435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phic 6">
            <a:extLst>
              <a:ext uri="{FF2B5EF4-FFF2-40B4-BE49-F238E27FC236}">
                <a16:creationId xmlns:a16="http://schemas.microsoft.com/office/drawing/2014/main" id="{0D0D1E5A-3176-4CB4-975A-4DC18D29026C}"/>
              </a:ext>
            </a:extLst>
          </p:cNvPr>
          <p:cNvPicPr>
            <a:picLocks noChangeAspect="1"/>
          </p:cNvPicPr>
          <p:nvPr/>
        </p:nvPicPr>
        <p:blipFill rotWithShape="1">
          <a:blip r:embed="rId2">
            <a:duotone>
              <a:schemeClr val="accent5">
                <a:shade val="45000"/>
                <a:satMod val="135000"/>
              </a:schemeClr>
              <a:prstClr val="white"/>
            </a:duotone>
            <a:extLst>
              <a:ext uri="{96DAC541-7B7A-43D3-8B79-37D633B846F1}">
                <asvg:svgBlip xmlns:asvg="http://schemas.microsoft.com/office/drawing/2016/SVG/main" r:embed="rId3"/>
              </a:ext>
            </a:extLst>
          </a:blip>
          <a:srcRect r="23077" b="19676"/>
          <a:stretch/>
        </p:blipFill>
        <p:spPr>
          <a:xfrm rot="5400000" flipH="1">
            <a:off x="-79031" y="53632"/>
            <a:ext cx="6857997" cy="6699938"/>
          </a:xfrm>
          <a:prstGeom prst="rect">
            <a:avLst/>
          </a:prstGeom>
        </p:spPr>
      </p:pic>
      <p:sp>
        <p:nvSpPr>
          <p:cNvPr id="2" name="Title 1"/>
          <p:cNvSpPr>
            <a:spLocks noGrp="1"/>
          </p:cNvSpPr>
          <p:nvPr>
            <p:ph type="title"/>
          </p:nvPr>
        </p:nvSpPr>
        <p:spPr/>
        <p:txBody>
          <a:bodyPr/>
          <a:lstStyle/>
          <a:p>
            <a:r>
              <a:rPr lang="en-US" dirty="0"/>
              <a:t>Objectives</a:t>
            </a:r>
          </a:p>
        </p:txBody>
      </p:sp>
      <p:sp>
        <p:nvSpPr>
          <p:cNvPr id="9" name="Oval 8"/>
          <p:cNvSpPr/>
          <p:nvPr/>
        </p:nvSpPr>
        <p:spPr>
          <a:xfrm>
            <a:off x="1953122" y="2687101"/>
            <a:ext cx="3358611" cy="3358611"/>
          </a:xfrm>
          <a:prstGeom prst="ellipse">
            <a:avLst/>
          </a:prstGeom>
          <a:solidFill>
            <a:schemeClr val="accent1"/>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2">
              <a:hueOff val="6468436"/>
              <a:satOff val="45784"/>
              <a:lumOff val="-3726"/>
              <a:alphaOff val="0"/>
            </a:schemeClr>
          </a:fillRef>
          <a:effectRef idx="1">
            <a:schemeClr val="accent2">
              <a:hueOff val="6468436"/>
              <a:satOff val="45784"/>
              <a:lumOff val="-3726"/>
              <a:alphaOff val="0"/>
            </a:schemeClr>
          </a:effectRef>
          <a:fontRef idx="minor">
            <a:schemeClr val="lt1"/>
          </a:fontRef>
        </p:style>
      </p:sp>
      <p:sp>
        <p:nvSpPr>
          <p:cNvPr id="10" name="Oval 9"/>
          <p:cNvSpPr/>
          <p:nvPr/>
        </p:nvSpPr>
        <p:spPr>
          <a:xfrm>
            <a:off x="2326207" y="3060184"/>
            <a:ext cx="2612440" cy="2612440"/>
          </a:xfrm>
          <a:prstGeom prst="ellipse">
            <a:avLst/>
          </a:prstGeom>
          <a:solidFill>
            <a:schemeClr val="accent2"/>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2">
              <a:hueOff val="4851327"/>
              <a:satOff val="34338"/>
              <a:lumOff val="-2794"/>
              <a:alphaOff val="0"/>
            </a:schemeClr>
          </a:fillRef>
          <a:effectRef idx="1">
            <a:schemeClr val="accent2">
              <a:hueOff val="4851327"/>
              <a:satOff val="34338"/>
              <a:lumOff val="-2794"/>
              <a:alphaOff val="0"/>
            </a:schemeClr>
          </a:effectRef>
          <a:fontRef idx="minor">
            <a:schemeClr val="lt1"/>
          </a:fontRef>
        </p:style>
      </p:sp>
      <p:sp>
        <p:nvSpPr>
          <p:cNvPr id="11" name="Oval 10"/>
          <p:cNvSpPr/>
          <p:nvPr/>
        </p:nvSpPr>
        <p:spPr>
          <a:xfrm>
            <a:off x="2699293" y="3433269"/>
            <a:ext cx="1866268" cy="1866268"/>
          </a:xfrm>
          <a:prstGeom prst="ellipse">
            <a:avLst/>
          </a:prstGeom>
          <a:solidFill>
            <a:schemeClr val="accent3"/>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2">
              <a:hueOff val="3234218"/>
              <a:satOff val="22892"/>
              <a:lumOff val="-1863"/>
              <a:alphaOff val="0"/>
            </a:schemeClr>
          </a:fillRef>
          <a:effectRef idx="1">
            <a:schemeClr val="accent2">
              <a:hueOff val="3234218"/>
              <a:satOff val="22892"/>
              <a:lumOff val="-1863"/>
              <a:alphaOff val="0"/>
            </a:schemeClr>
          </a:effectRef>
          <a:fontRef idx="minor">
            <a:schemeClr val="lt1"/>
          </a:fontRef>
        </p:style>
      </p:sp>
      <p:sp>
        <p:nvSpPr>
          <p:cNvPr id="12" name="Oval 11"/>
          <p:cNvSpPr/>
          <p:nvPr/>
        </p:nvSpPr>
        <p:spPr>
          <a:xfrm>
            <a:off x="3072659" y="3806638"/>
            <a:ext cx="1119537" cy="1119537"/>
          </a:xfrm>
          <a:prstGeom prst="ellipse">
            <a:avLst/>
          </a:prstGeom>
          <a:solidFill>
            <a:schemeClr val="accent4"/>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2">
              <a:hueOff val="1617109"/>
              <a:satOff val="11446"/>
              <a:lumOff val="-931"/>
              <a:alphaOff val="0"/>
            </a:schemeClr>
          </a:fillRef>
          <a:effectRef idx="1">
            <a:schemeClr val="accent2">
              <a:hueOff val="1617109"/>
              <a:satOff val="11446"/>
              <a:lumOff val="-931"/>
              <a:alphaOff val="0"/>
            </a:schemeClr>
          </a:effectRef>
          <a:fontRef idx="minor">
            <a:schemeClr val="lt1"/>
          </a:fontRef>
        </p:style>
      </p:sp>
      <p:sp>
        <p:nvSpPr>
          <p:cNvPr id="13" name="Oval 12"/>
          <p:cNvSpPr/>
          <p:nvPr/>
        </p:nvSpPr>
        <p:spPr>
          <a:xfrm>
            <a:off x="3445745" y="4179724"/>
            <a:ext cx="373365" cy="373365"/>
          </a:xfrm>
          <a:prstGeom prst="ellipse">
            <a:avLst/>
          </a:prstGeom>
          <a:solidFill>
            <a:schemeClr val="accent5"/>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4" name="Freeform 13"/>
          <p:cNvSpPr/>
          <p:nvPr/>
        </p:nvSpPr>
        <p:spPr>
          <a:xfrm>
            <a:off x="5879969" y="1692420"/>
            <a:ext cx="4192303" cy="592906"/>
          </a:xfrm>
          <a:custGeom>
            <a:avLst/>
            <a:gdLst>
              <a:gd name="connsiteX0" fmla="*/ 0 w 4192303"/>
              <a:gd name="connsiteY0" fmla="*/ 0 h 592906"/>
              <a:gd name="connsiteX1" fmla="*/ 4192303 w 4192303"/>
              <a:gd name="connsiteY1" fmla="*/ 0 h 592906"/>
              <a:gd name="connsiteX2" fmla="*/ 4192303 w 4192303"/>
              <a:gd name="connsiteY2" fmla="*/ 592906 h 592906"/>
              <a:gd name="connsiteX3" fmla="*/ 0 w 4192303"/>
              <a:gd name="connsiteY3" fmla="*/ 592906 h 592906"/>
              <a:gd name="connsiteX4" fmla="*/ 0 w 4192303"/>
              <a:gd name="connsiteY4" fmla="*/ 0 h 592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303" h="592906">
                <a:moveTo>
                  <a:pt x="0" y="0"/>
                </a:moveTo>
                <a:lnTo>
                  <a:pt x="4192303" y="0"/>
                </a:lnTo>
                <a:lnTo>
                  <a:pt x="4192303" y="592906"/>
                </a:lnTo>
                <a:lnTo>
                  <a:pt x="0" y="592906"/>
                </a:lnTo>
                <a:lnTo>
                  <a:pt x="0" y="0"/>
                </a:lnTo>
                <a:close/>
              </a:path>
            </a:pathLst>
          </a:custGeom>
          <a:solidFill>
            <a:schemeClr val="bg1">
              <a:alpha val="81000"/>
            </a:schemeClr>
          </a:solidFill>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17780" rIns="17780" bIns="17780" numCol="1" spcCol="1270" anchor="ctr" anchorCtr="0">
            <a:noAutofit/>
          </a:bodyPr>
          <a:lstStyle/>
          <a:p>
            <a:pPr defTabSz="622300">
              <a:lnSpc>
                <a:spcPct val="90000"/>
              </a:lnSpc>
              <a:spcBef>
                <a:spcPct val="0"/>
              </a:spcBef>
              <a:spcAft>
                <a:spcPct val="35000"/>
              </a:spcAft>
            </a:pPr>
            <a:r>
              <a:rPr lang="en-US" sz="1400" dirty="0"/>
              <a:t>Capgemini Group Fundamentals and know where to find your key aids for Engagement Management</a:t>
            </a:r>
          </a:p>
        </p:txBody>
      </p:sp>
      <p:sp>
        <p:nvSpPr>
          <p:cNvPr id="15" name="Straight Connector 14"/>
          <p:cNvSpPr/>
          <p:nvPr/>
        </p:nvSpPr>
        <p:spPr>
          <a:xfrm>
            <a:off x="5451674" y="2149720"/>
            <a:ext cx="419826" cy="0"/>
          </a:xfrm>
          <a:prstGeom prst="line">
            <a:avLst/>
          </a:prstGeom>
          <a:scene3d>
            <a:camera prst="orthographicFront">
              <a:rot lat="0" lon="0" rev="0"/>
            </a:camera>
            <a:lightRig rig="contrasting" dir="t">
              <a:rot lat="0" lon="0" rev="1200000"/>
            </a:lightRig>
          </a:scene3d>
          <a:sp3d z="10000"/>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16" name="Straight Connector 15"/>
          <p:cNvSpPr/>
          <p:nvPr/>
        </p:nvSpPr>
        <p:spPr>
          <a:xfrm rot="5400000">
            <a:off x="3432312" y="2349839"/>
            <a:ext cx="2216683" cy="1816449"/>
          </a:xfrm>
          <a:prstGeom prst="line">
            <a:avLst/>
          </a:prstGeom>
          <a:scene3d>
            <a:camera prst="orthographicFront">
              <a:rot lat="0" lon="0" rev="0"/>
            </a:camera>
            <a:lightRig rig="contrasting" dir="t">
              <a:rot lat="0" lon="0" rev="1200000"/>
            </a:lightRig>
          </a:scene3d>
          <a:sp3d z="10000"/>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17" name="Freeform 16"/>
          <p:cNvSpPr/>
          <p:nvPr/>
        </p:nvSpPr>
        <p:spPr>
          <a:xfrm>
            <a:off x="5879969" y="2390645"/>
            <a:ext cx="4192303" cy="592906"/>
          </a:xfrm>
          <a:custGeom>
            <a:avLst/>
            <a:gdLst>
              <a:gd name="connsiteX0" fmla="*/ 0 w 4192303"/>
              <a:gd name="connsiteY0" fmla="*/ 0 h 592906"/>
              <a:gd name="connsiteX1" fmla="*/ 4192303 w 4192303"/>
              <a:gd name="connsiteY1" fmla="*/ 0 h 592906"/>
              <a:gd name="connsiteX2" fmla="*/ 4192303 w 4192303"/>
              <a:gd name="connsiteY2" fmla="*/ 592906 h 592906"/>
              <a:gd name="connsiteX3" fmla="*/ 0 w 4192303"/>
              <a:gd name="connsiteY3" fmla="*/ 592906 h 592906"/>
              <a:gd name="connsiteX4" fmla="*/ 0 w 4192303"/>
              <a:gd name="connsiteY4" fmla="*/ 0 h 592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303" h="592906">
                <a:moveTo>
                  <a:pt x="0" y="0"/>
                </a:moveTo>
                <a:lnTo>
                  <a:pt x="4192303" y="0"/>
                </a:lnTo>
                <a:lnTo>
                  <a:pt x="4192303" y="592906"/>
                </a:lnTo>
                <a:lnTo>
                  <a:pt x="0" y="592906"/>
                </a:lnTo>
                <a:lnTo>
                  <a:pt x="0" y="0"/>
                </a:lnTo>
                <a:close/>
              </a:path>
            </a:pathLst>
          </a:custGeom>
          <a:solidFill>
            <a:schemeClr val="bg1">
              <a:alpha val="81000"/>
            </a:schemeClr>
          </a:solidFill>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17780" rIns="17780" bIns="17780" numCol="1" spcCol="1270" anchor="ctr" anchorCtr="0">
            <a:noAutofit/>
          </a:bodyPr>
          <a:lstStyle/>
          <a:p>
            <a:pPr defTabSz="622300">
              <a:lnSpc>
                <a:spcPct val="90000"/>
              </a:lnSpc>
              <a:spcBef>
                <a:spcPct val="0"/>
              </a:spcBef>
              <a:spcAft>
                <a:spcPct val="35000"/>
              </a:spcAft>
            </a:pPr>
            <a:r>
              <a:rPr lang="en-US" sz="1400" dirty="0"/>
              <a:t>Key Engagement Management methods and why they are used</a:t>
            </a:r>
          </a:p>
        </p:txBody>
      </p:sp>
      <p:sp>
        <p:nvSpPr>
          <p:cNvPr id="18" name="Straight Connector 17"/>
          <p:cNvSpPr/>
          <p:nvPr/>
        </p:nvSpPr>
        <p:spPr>
          <a:xfrm>
            <a:off x="5451674" y="2776661"/>
            <a:ext cx="419826" cy="0"/>
          </a:xfrm>
          <a:prstGeom prst="line">
            <a:avLst/>
          </a:prstGeom>
          <a:scene3d>
            <a:camera prst="orthographicFront">
              <a:rot lat="0" lon="0" rev="0"/>
            </a:camera>
            <a:lightRig rig="contrasting" dir="t">
              <a:rot lat="0" lon="0" rev="1200000"/>
            </a:lightRig>
          </a:scene3d>
          <a:sp3d z="10000"/>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19" name="Straight Connector 18"/>
          <p:cNvSpPr/>
          <p:nvPr/>
        </p:nvSpPr>
        <p:spPr>
          <a:xfrm rot="5400000">
            <a:off x="3758040" y="2929143"/>
            <a:ext cx="1845669" cy="1539363"/>
          </a:xfrm>
          <a:prstGeom prst="line">
            <a:avLst/>
          </a:prstGeom>
          <a:scene3d>
            <a:camera prst="orthographicFront">
              <a:rot lat="0" lon="0" rev="0"/>
            </a:camera>
            <a:lightRig rig="contrasting" dir="t">
              <a:rot lat="0" lon="0" rev="1200000"/>
            </a:lightRig>
          </a:scene3d>
          <a:sp3d z="10000"/>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0" name="Freeform 19"/>
          <p:cNvSpPr/>
          <p:nvPr/>
        </p:nvSpPr>
        <p:spPr>
          <a:xfrm>
            <a:off x="5879969" y="3107148"/>
            <a:ext cx="4192303" cy="592906"/>
          </a:xfrm>
          <a:custGeom>
            <a:avLst/>
            <a:gdLst>
              <a:gd name="connsiteX0" fmla="*/ 0 w 4192303"/>
              <a:gd name="connsiteY0" fmla="*/ 0 h 592906"/>
              <a:gd name="connsiteX1" fmla="*/ 4192303 w 4192303"/>
              <a:gd name="connsiteY1" fmla="*/ 0 h 592906"/>
              <a:gd name="connsiteX2" fmla="*/ 4192303 w 4192303"/>
              <a:gd name="connsiteY2" fmla="*/ 592906 h 592906"/>
              <a:gd name="connsiteX3" fmla="*/ 0 w 4192303"/>
              <a:gd name="connsiteY3" fmla="*/ 592906 h 592906"/>
              <a:gd name="connsiteX4" fmla="*/ 0 w 4192303"/>
              <a:gd name="connsiteY4" fmla="*/ 0 h 592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303" h="592906">
                <a:moveTo>
                  <a:pt x="0" y="0"/>
                </a:moveTo>
                <a:lnTo>
                  <a:pt x="4192303" y="0"/>
                </a:lnTo>
                <a:lnTo>
                  <a:pt x="4192303" y="592906"/>
                </a:lnTo>
                <a:lnTo>
                  <a:pt x="0" y="592906"/>
                </a:lnTo>
                <a:lnTo>
                  <a:pt x="0" y="0"/>
                </a:lnTo>
                <a:close/>
              </a:path>
            </a:pathLst>
          </a:custGeom>
          <a:solidFill>
            <a:schemeClr val="bg1">
              <a:alpha val="81000"/>
            </a:schemeClr>
          </a:solidFill>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17780" rIns="17780" bIns="17780" numCol="1" spcCol="1270" anchor="ctr" anchorCtr="0">
            <a:noAutofit/>
          </a:bodyPr>
          <a:lstStyle/>
          <a:p>
            <a:pPr defTabSz="622300">
              <a:lnSpc>
                <a:spcPct val="90000"/>
              </a:lnSpc>
              <a:spcBef>
                <a:spcPct val="0"/>
              </a:spcBef>
              <a:spcAft>
                <a:spcPct val="35000"/>
              </a:spcAft>
            </a:pPr>
            <a:r>
              <a:rPr lang="en-US" sz="1400" dirty="0"/>
              <a:t>Unified Project Management, Capgemini’s project management method</a:t>
            </a:r>
          </a:p>
        </p:txBody>
      </p:sp>
      <p:sp>
        <p:nvSpPr>
          <p:cNvPr id="21" name="Straight Connector 20"/>
          <p:cNvSpPr/>
          <p:nvPr/>
        </p:nvSpPr>
        <p:spPr>
          <a:xfrm>
            <a:off x="5451674" y="3403602"/>
            <a:ext cx="419826" cy="0"/>
          </a:xfrm>
          <a:prstGeom prst="line">
            <a:avLst/>
          </a:prstGeom>
          <a:scene3d>
            <a:camera prst="orthographicFront">
              <a:rot lat="0" lon="0" rev="0"/>
            </a:camera>
            <a:lightRig rig="contrasting" dir="t">
              <a:rot lat="0" lon="0" rev="1200000"/>
            </a:lightRig>
          </a:scene3d>
          <a:sp3d z="10000"/>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2" name="Straight Connector 21"/>
          <p:cNvSpPr/>
          <p:nvPr/>
        </p:nvSpPr>
        <p:spPr>
          <a:xfrm rot="5400000">
            <a:off x="4077442" y="3484770"/>
            <a:ext cx="1455398" cy="1293065"/>
          </a:xfrm>
          <a:prstGeom prst="line">
            <a:avLst/>
          </a:prstGeom>
          <a:scene3d>
            <a:camera prst="orthographicFront">
              <a:rot lat="0" lon="0" rev="0"/>
            </a:camera>
            <a:lightRig rig="contrasting" dir="t">
              <a:rot lat="0" lon="0" rev="1200000"/>
            </a:lightRig>
          </a:scene3d>
          <a:sp3d z="10000"/>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3" name="Freeform 22"/>
          <p:cNvSpPr/>
          <p:nvPr/>
        </p:nvSpPr>
        <p:spPr>
          <a:xfrm>
            <a:off x="5879969" y="3763884"/>
            <a:ext cx="4192303" cy="592906"/>
          </a:xfrm>
          <a:custGeom>
            <a:avLst/>
            <a:gdLst>
              <a:gd name="connsiteX0" fmla="*/ 0 w 4192303"/>
              <a:gd name="connsiteY0" fmla="*/ 0 h 592906"/>
              <a:gd name="connsiteX1" fmla="*/ 4192303 w 4192303"/>
              <a:gd name="connsiteY1" fmla="*/ 0 h 592906"/>
              <a:gd name="connsiteX2" fmla="*/ 4192303 w 4192303"/>
              <a:gd name="connsiteY2" fmla="*/ 592906 h 592906"/>
              <a:gd name="connsiteX3" fmla="*/ 0 w 4192303"/>
              <a:gd name="connsiteY3" fmla="*/ 592906 h 592906"/>
              <a:gd name="connsiteX4" fmla="*/ 0 w 4192303"/>
              <a:gd name="connsiteY4" fmla="*/ 0 h 592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303" h="592906">
                <a:moveTo>
                  <a:pt x="0" y="0"/>
                </a:moveTo>
                <a:lnTo>
                  <a:pt x="4192303" y="0"/>
                </a:lnTo>
                <a:lnTo>
                  <a:pt x="4192303" y="592906"/>
                </a:lnTo>
                <a:lnTo>
                  <a:pt x="0" y="592906"/>
                </a:lnTo>
                <a:lnTo>
                  <a:pt x="0" y="0"/>
                </a:lnTo>
                <a:close/>
              </a:path>
            </a:pathLst>
          </a:custGeom>
          <a:solidFill>
            <a:schemeClr val="bg1">
              <a:alpha val="81000"/>
            </a:schemeClr>
          </a:solidFill>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17780" rIns="17780" bIns="17780" numCol="1" spcCol="1270" anchor="ctr" anchorCtr="0">
            <a:noAutofit/>
          </a:bodyPr>
          <a:lstStyle/>
          <a:p>
            <a:pPr defTabSz="622300">
              <a:lnSpc>
                <a:spcPct val="90000"/>
              </a:lnSpc>
              <a:spcBef>
                <a:spcPct val="0"/>
              </a:spcBef>
              <a:spcAft>
                <a:spcPct val="35000"/>
              </a:spcAft>
            </a:pPr>
            <a:r>
              <a:rPr lang="en-US" sz="1400" dirty="0"/>
              <a:t>Tools and accelerators that help us drive successful delivery of our projects.</a:t>
            </a:r>
          </a:p>
        </p:txBody>
      </p:sp>
      <p:sp>
        <p:nvSpPr>
          <p:cNvPr id="24" name="Straight Connector 23"/>
          <p:cNvSpPr/>
          <p:nvPr/>
        </p:nvSpPr>
        <p:spPr>
          <a:xfrm>
            <a:off x="5451674" y="4017108"/>
            <a:ext cx="419826" cy="0"/>
          </a:xfrm>
          <a:prstGeom prst="line">
            <a:avLst/>
          </a:prstGeom>
          <a:scene3d>
            <a:camera prst="orthographicFront">
              <a:rot lat="0" lon="0" rev="0"/>
            </a:camera>
            <a:lightRig rig="contrasting" dir="t">
              <a:rot lat="0" lon="0" rev="1200000"/>
            </a:lightRig>
          </a:scene3d>
          <a:sp3d z="10000"/>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5" name="Straight Connector 24"/>
          <p:cNvSpPr/>
          <p:nvPr/>
        </p:nvSpPr>
        <p:spPr>
          <a:xfrm rot="5400000">
            <a:off x="4395391" y="4071409"/>
            <a:ext cx="1110580" cy="1001985"/>
          </a:xfrm>
          <a:prstGeom prst="line">
            <a:avLst/>
          </a:prstGeom>
          <a:scene3d>
            <a:camera prst="orthographicFront">
              <a:rot lat="0" lon="0" rev="0"/>
            </a:camera>
            <a:lightRig rig="contrasting" dir="t">
              <a:rot lat="0" lon="0" rev="1200000"/>
            </a:lightRig>
          </a:scene3d>
          <a:sp3d z="10000"/>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7" name="Straight Connector 26"/>
          <p:cNvSpPr/>
          <p:nvPr/>
        </p:nvSpPr>
        <p:spPr>
          <a:xfrm>
            <a:off x="5451674" y="4612702"/>
            <a:ext cx="419826" cy="0"/>
          </a:xfrm>
          <a:prstGeom prst="line">
            <a:avLst/>
          </a:prstGeom>
          <a:scene3d>
            <a:camera prst="orthographicFront">
              <a:rot lat="0" lon="0" rev="0"/>
            </a:camera>
            <a:lightRig rig="contrasting" dir="t">
              <a:rot lat="0" lon="0" rev="1200000"/>
            </a:lightRig>
          </a:scene3d>
          <a:sp3d z="10000"/>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28" name="Straight Connector 27"/>
          <p:cNvSpPr/>
          <p:nvPr/>
        </p:nvSpPr>
        <p:spPr>
          <a:xfrm rot="5400000">
            <a:off x="4695986" y="4640692"/>
            <a:ext cx="783676" cy="727699"/>
          </a:xfrm>
          <a:prstGeom prst="line">
            <a:avLst/>
          </a:prstGeom>
          <a:scene3d>
            <a:camera prst="orthographicFront">
              <a:rot lat="0" lon="0" rev="0"/>
            </a:camera>
            <a:lightRig rig="contrasting" dir="t">
              <a:rot lat="0" lon="0" rev="1200000"/>
            </a:lightRig>
          </a:scene3d>
          <a:sp3d z="10000"/>
        </p:spPr>
        <p:style>
          <a:lnRef idx="2">
            <a:schemeClr val="accent2">
              <a:tint val="5000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grpSp>
        <p:nvGrpSpPr>
          <p:cNvPr id="5" name="Group 4"/>
          <p:cNvGrpSpPr/>
          <p:nvPr/>
        </p:nvGrpSpPr>
        <p:grpSpPr>
          <a:xfrm>
            <a:off x="3540202" y="1194734"/>
            <a:ext cx="6552910" cy="592906"/>
            <a:chOff x="5332122" y="142852"/>
            <a:chExt cx="1679305" cy="592906"/>
          </a:xfrm>
        </p:grpSpPr>
        <p:sp>
          <p:nvSpPr>
            <p:cNvPr id="6" name="Rectangle 5"/>
            <p:cNvSpPr/>
            <p:nvPr/>
          </p:nvSpPr>
          <p:spPr>
            <a:xfrm>
              <a:off x="5332122" y="142852"/>
              <a:ext cx="1679305" cy="592906"/>
            </a:xfrm>
            <a:prstGeom prst="rect">
              <a:avLst/>
            </a:pr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Rectangle 6"/>
            <p:cNvSpPr/>
            <p:nvPr/>
          </p:nvSpPr>
          <p:spPr>
            <a:xfrm>
              <a:off x="5332122" y="142852"/>
              <a:ext cx="1679305" cy="5929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4008" tIns="11430" rIns="11430" bIns="11430" numCol="1" spcCol="1270" anchor="ctr" anchorCtr="0">
              <a:noAutofit/>
            </a:bodyPr>
            <a:lstStyle/>
            <a:p>
              <a:pPr algn="r" defTabSz="400050">
                <a:lnSpc>
                  <a:spcPct val="90000"/>
                </a:lnSpc>
                <a:spcBef>
                  <a:spcPct val="0"/>
                </a:spcBef>
                <a:spcAft>
                  <a:spcPct val="35000"/>
                </a:spcAft>
              </a:pPr>
              <a:r>
                <a:rPr lang="en-US" b="1" dirty="0"/>
                <a:t>This module will help you be aware of</a:t>
              </a:r>
              <a:r>
                <a:rPr lang="en-US" dirty="0"/>
                <a:t>: </a:t>
              </a:r>
            </a:p>
          </p:txBody>
        </p:sp>
      </p:grpSp>
      <p:sp>
        <p:nvSpPr>
          <p:cNvPr id="26" name="Freeform 25"/>
          <p:cNvSpPr/>
          <p:nvPr/>
        </p:nvSpPr>
        <p:spPr>
          <a:xfrm>
            <a:off x="5879969" y="4483984"/>
            <a:ext cx="4192303" cy="592906"/>
          </a:xfrm>
          <a:custGeom>
            <a:avLst/>
            <a:gdLst>
              <a:gd name="connsiteX0" fmla="*/ 0 w 4192303"/>
              <a:gd name="connsiteY0" fmla="*/ 0 h 592906"/>
              <a:gd name="connsiteX1" fmla="*/ 4192303 w 4192303"/>
              <a:gd name="connsiteY1" fmla="*/ 0 h 592906"/>
              <a:gd name="connsiteX2" fmla="*/ 4192303 w 4192303"/>
              <a:gd name="connsiteY2" fmla="*/ 592906 h 592906"/>
              <a:gd name="connsiteX3" fmla="*/ 0 w 4192303"/>
              <a:gd name="connsiteY3" fmla="*/ 592906 h 592906"/>
              <a:gd name="connsiteX4" fmla="*/ 0 w 4192303"/>
              <a:gd name="connsiteY4" fmla="*/ 0 h 592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303" h="592906">
                <a:moveTo>
                  <a:pt x="0" y="0"/>
                </a:moveTo>
                <a:lnTo>
                  <a:pt x="4192303" y="0"/>
                </a:lnTo>
                <a:lnTo>
                  <a:pt x="4192303" y="592906"/>
                </a:lnTo>
                <a:lnTo>
                  <a:pt x="0" y="592906"/>
                </a:lnTo>
                <a:lnTo>
                  <a:pt x="0" y="0"/>
                </a:lnTo>
                <a:close/>
              </a:path>
            </a:pathLst>
          </a:custGeom>
          <a:solidFill>
            <a:schemeClr val="bg1">
              <a:alpha val="81000"/>
            </a:schemeClr>
          </a:solidFill>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17780" rIns="17780" bIns="17780" numCol="1" spcCol="1270" anchor="ctr" anchorCtr="0">
            <a:noAutofit/>
          </a:bodyPr>
          <a:lstStyle/>
          <a:p>
            <a:pPr defTabSz="622300">
              <a:lnSpc>
                <a:spcPct val="90000"/>
              </a:lnSpc>
              <a:spcBef>
                <a:spcPct val="0"/>
              </a:spcBef>
              <a:spcAft>
                <a:spcPct val="35000"/>
              </a:spcAft>
            </a:pPr>
            <a:r>
              <a:rPr lang="en-US" sz="1400" dirty="0"/>
              <a:t>Tips for success</a:t>
            </a:r>
          </a:p>
        </p:txBody>
      </p:sp>
    </p:spTree>
    <p:extLst>
      <p:ext uri="{BB962C8B-B14F-4D97-AF65-F5344CB8AC3E}">
        <p14:creationId xmlns:p14="http://schemas.microsoft.com/office/powerpoint/2010/main" val="222804240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5098302" y="1632220"/>
            <a:ext cx="1355218" cy="128628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kern="0" dirty="0">
                <a:solidFill>
                  <a:schemeClr val="bg1"/>
                </a:solidFill>
              </a:rPr>
              <a:t>Scope Creep</a:t>
            </a:r>
            <a:endParaRPr lang="pt-PT" sz="1600" dirty="0"/>
          </a:p>
        </p:txBody>
      </p:sp>
      <p:sp>
        <p:nvSpPr>
          <p:cNvPr id="33" name="Oval 20">
            <a:extLst>
              <a:ext uri="{FF2B5EF4-FFF2-40B4-BE49-F238E27FC236}">
                <a16:creationId xmlns:a16="http://schemas.microsoft.com/office/drawing/2014/main" id="{704A5916-FAB5-47B8-ADED-506C29D2DF88}"/>
              </a:ext>
            </a:extLst>
          </p:cNvPr>
          <p:cNvSpPr/>
          <p:nvPr/>
        </p:nvSpPr>
        <p:spPr>
          <a:xfrm>
            <a:off x="928113" y="4360970"/>
            <a:ext cx="1393398" cy="143731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Incorrect </a:t>
            </a:r>
          </a:p>
          <a:p>
            <a:pPr algn="ctr">
              <a:defRPr/>
            </a:pPr>
            <a:r>
              <a:rPr lang="en-GB" sz="1600" kern="0" dirty="0">
                <a:solidFill>
                  <a:schemeClr val="bg1"/>
                </a:solidFill>
              </a:rPr>
              <a:t>Resources</a:t>
            </a:r>
            <a:endParaRPr lang="pt-PT" sz="1600" dirty="0">
              <a:solidFill>
                <a:schemeClr val="bg1"/>
              </a:solidFill>
            </a:endParaRPr>
          </a:p>
        </p:txBody>
      </p:sp>
      <p:sp>
        <p:nvSpPr>
          <p:cNvPr id="34" name="Oval 20">
            <a:extLst>
              <a:ext uri="{FF2B5EF4-FFF2-40B4-BE49-F238E27FC236}">
                <a16:creationId xmlns:a16="http://schemas.microsoft.com/office/drawing/2014/main" id="{0D21AC2C-CF64-42E1-B0AE-5249CB6E94BE}"/>
              </a:ext>
            </a:extLst>
          </p:cNvPr>
          <p:cNvSpPr/>
          <p:nvPr/>
        </p:nvSpPr>
        <p:spPr>
          <a:xfrm>
            <a:off x="708869" y="2811500"/>
            <a:ext cx="1596231" cy="142350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Failure to</a:t>
            </a:r>
          </a:p>
          <a:p>
            <a:pPr algn="ctr">
              <a:defRPr/>
            </a:pPr>
            <a:r>
              <a:rPr lang="en-GB" sz="1600" kern="0" dirty="0">
                <a:solidFill>
                  <a:schemeClr val="bg1"/>
                </a:solidFill>
              </a:rPr>
              <a:t>Manage</a:t>
            </a:r>
          </a:p>
          <a:p>
            <a:pPr algn="ctr">
              <a:defRPr/>
            </a:pPr>
            <a:r>
              <a:rPr lang="en-GB" sz="1600" kern="0" dirty="0">
                <a:solidFill>
                  <a:schemeClr val="bg1"/>
                </a:solidFill>
              </a:rPr>
              <a:t>Change</a:t>
            </a:r>
            <a:endParaRPr lang="pt-PT" sz="1600" dirty="0">
              <a:solidFill>
                <a:schemeClr val="bg1"/>
              </a:solidFill>
            </a:endParaRP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2487202" y="3468577"/>
            <a:ext cx="1535536" cy="14123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kern="0" dirty="0">
                <a:solidFill>
                  <a:schemeClr val="bg1"/>
                </a:solidFill>
              </a:rPr>
              <a:t>Poor Testing</a:t>
            </a:r>
            <a:endParaRPr lang="pt-PT" sz="1600" dirty="0"/>
          </a:p>
        </p:txBody>
      </p:sp>
      <p:sp>
        <p:nvSpPr>
          <p:cNvPr id="37" name="Oval 20">
            <a:extLst>
              <a:ext uri="{FF2B5EF4-FFF2-40B4-BE49-F238E27FC236}">
                <a16:creationId xmlns:a16="http://schemas.microsoft.com/office/drawing/2014/main" id="{6AE8A4D6-E312-4799-9FCE-3B5830D2F2FB}"/>
              </a:ext>
            </a:extLst>
          </p:cNvPr>
          <p:cNvSpPr/>
          <p:nvPr/>
        </p:nvSpPr>
        <p:spPr>
          <a:xfrm>
            <a:off x="1371031" y="1257780"/>
            <a:ext cx="1600769" cy="148541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Lack of User </a:t>
            </a:r>
          </a:p>
          <a:p>
            <a:pPr algn="ctr">
              <a:defRPr/>
            </a:pPr>
            <a:r>
              <a:rPr lang="en-GB" sz="1600" kern="0" dirty="0">
                <a:solidFill>
                  <a:schemeClr val="bg1"/>
                </a:solidFill>
              </a:rPr>
              <a:t>Involvement</a:t>
            </a:r>
            <a:endParaRPr lang="pt-PT" dirty="0"/>
          </a:p>
        </p:txBody>
      </p:sp>
      <p:sp>
        <p:nvSpPr>
          <p:cNvPr id="15" name="Title 1"/>
          <p:cNvSpPr txBox="1">
            <a:spLocks/>
          </p:cNvSpPr>
          <p:nvPr/>
        </p:nvSpPr>
        <p:spPr>
          <a:xfrm>
            <a:off x="407988" y="404813"/>
            <a:ext cx="11016604" cy="863601"/>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GB" dirty="0"/>
              <a:t>UPM helps address the reasons for Engagement Failure</a:t>
            </a:r>
            <a:endParaRPr lang="en-US" dirty="0"/>
          </a:p>
        </p:txBody>
      </p:sp>
      <p:sp>
        <p:nvSpPr>
          <p:cNvPr id="23" name="Oval 20">
            <a:extLst>
              <a:ext uri="{FF2B5EF4-FFF2-40B4-BE49-F238E27FC236}">
                <a16:creationId xmlns:a16="http://schemas.microsoft.com/office/drawing/2014/main" id="{704A5916-FAB5-47B8-ADED-506C29D2DF88}"/>
              </a:ext>
            </a:extLst>
          </p:cNvPr>
          <p:cNvSpPr/>
          <p:nvPr/>
        </p:nvSpPr>
        <p:spPr>
          <a:xfrm>
            <a:off x="3034234" y="1646600"/>
            <a:ext cx="1801695" cy="168953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High level </a:t>
            </a:r>
          </a:p>
          <a:p>
            <a:pPr algn="ctr">
              <a:defRPr/>
            </a:pPr>
            <a:r>
              <a:rPr lang="en-GB" sz="1600" kern="0" dirty="0">
                <a:solidFill>
                  <a:schemeClr val="bg1"/>
                </a:solidFill>
              </a:rPr>
              <a:t>or vague</a:t>
            </a:r>
          </a:p>
          <a:p>
            <a:pPr algn="ctr">
              <a:defRPr/>
            </a:pPr>
            <a:r>
              <a:rPr lang="en-GB" sz="1600" kern="0" dirty="0">
                <a:solidFill>
                  <a:schemeClr val="bg1"/>
                </a:solidFill>
              </a:rPr>
              <a:t>Requirements</a:t>
            </a:r>
            <a:endParaRPr lang="pt-PT" sz="1600" dirty="0"/>
          </a:p>
        </p:txBody>
      </p:sp>
      <p:sp>
        <p:nvSpPr>
          <p:cNvPr id="24" name="Oval 20">
            <a:extLst>
              <a:ext uri="{FF2B5EF4-FFF2-40B4-BE49-F238E27FC236}">
                <a16:creationId xmlns:a16="http://schemas.microsoft.com/office/drawing/2014/main" id="{0D21AC2C-CF64-42E1-B0AE-5249CB6E94BE}"/>
              </a:ext>
            </a:extLst>
          </p:cNvPr>
          <p:cNvSpPr/>
          <p:nvPr/>
        </p:nvSpPr>
        <p:spPr>
          <a:xfrm>
            <a:off x="5934262" y="2863605"/>
            <a:ext cx="1986027" cy="20758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Inexperienced/</a:t>
            </a:r>
          </a:p>
          <a:p>
            <a:pPr algn="ctr">
              <a:defRPr/>
            </a:pPr>
            <a:r>
              <a:rPr lang="en-GB" sz="1600" kern="0" dirty="0">
                <a:solidFill>
                  <a:schemeClr val="bg1"/>
                </a:solidFill>
              </a:rPr>
              <a:t>Untrained EM’s</a:t>
            </a:r>
            <a:endParaRPr lang="pt-PT" sz="1600" dirty="0">
              <a:solidFill>
                <a:schemeClr val="bg1"/>
              </a:solidFill>
            </a:endParaRPr>
          </a:p>
        </p:txBody>
      </p:sp>
      <p:sp>
        <p:nvSpPr>
          <p:cNvPr id="26" name="Oval 20">
            <a:extLst>
              <a:ext uri="{FF2B5EF4-FFF2-40B4-BE49-F238E27FC236}">
                <a16:creationId xmlns:a16="http://schemas.microsoft.com/office/drawing/2014/main" id="{1351F80D-EFB6-4890-B8A4-A3688AF96054}"/>
              </a:ext>
            </a:extLst>
          </p:cNvPr>
          <p:cNvSpPr/>
          <p:nvPr/>
        </p:nvSpPr>
        <p:spPr>
          <a:xfrm>
            <a:off x="7380438" y="4669567"/>
            <a:ext cx="2063322" cy="194538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Poor </a:t>
            </a:r>
          </a:p>
          <a:p>
            <a:pPr algn="ctr">
              <a:defRPr/>
            </a:pPr>
            <a:r>
              <a:rPr lang="en-GB" sz="1600" kern="0" dirty="0">
                <a:solidFill>
                  <a:schemeClr val="bg1"/>
                </a:solidFill>
              </a:rPr>
              <a:t>understanding</a:t>
            </a:r>
          </a:p>
          <a:p>
            <a:pPr algn="ctr">
              <a:defRPr/>
            </a:pPr>
            <a:r>
              <a:rPr lang="en-GB" sz="1600" kern="0" dirty="0">
                <a:solidFill>
                  <a:schemeClr val="bg1"/>
                </a:solidFill>
              </a:rPr>
              <a:t> of project</a:t>
            </a:r>
          </a:p>
          <a:p>
            <a:pPr algn="ctr">
              <a:defRPr/>
            </a:pPr>
            <a:r>
              <a:rPr lang="en-GB" sz="1600" kern="0" dirty="0">
                <a:solidFill>
                  <a:schemeClr val="bg1"/>
                </a:solidFill>
              </a:rPr>
              <a:t> objectives</a:t>
            </a:r>
            <a:endParaRPr lang="pt-PT" sz="1600" dirty="0">
              <a:solidFill>
                <a:schemeClr val="bg1"/>
              </a:solidFill>
            </a:endParaRPr>
          </a:p>
        </p:txBody>
      </p:sp>
      <p:sp>
        <p:nvSpPr>
          <p:cNvPr id="27" name="Oval 20">
            <a:extLst>
              <a:ext uri="{FF2B5EF4-FFF2-40B4-BE49-F238E27FC236}">
                <a16:creationId xmlns:a16="http://schemas.microsoft.com/office/drawing/2014/main" id="{6AE8A4D6-E312-4799-9FCE-3B5830D2F2FB}"/>
              </a:ext>
            </a:extLst>
          </p:cNvPr>
          <p:cNvSpPr/>
          <p:nvPr/>
        </p:nvSpPr>
        <p:spPr>
          <a:xfrm>
            <a:off x="10215633" y="2743199"/>
            <a:ext cx="1704410" cy="137747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Long or </a:t>
            </a:r>
          </a:p>
          <a:p>
            <a:pPr algn="ctr">
              <a:defRPr/>
            </a:pPr>
            <a:r>
              <a:rPr lang="en-GB" sz="1600" kern="0" dirty="0">
                <a:solidFill>
                  <a:schemeClr val="bg1"/>
                </a:solidFill>
              </a:rPr>
              <a:t>unrealistic </a:t>
            </a:r>
          </a:p>
          <a:p>
            <a:pPr algn="ctr">
              <a:defRPr/>
            </a:pPr>
            <a:r>
              <a:rPr lang="en-GB" sz="1600" kern="0" dirty="0">
                <a:solidFill>
                  <a:schemeClr val="bg1"/>
                </a:solidFill>
              </a:rPr>
              <a:t>timescales</a:t>
            </a:r>
            <a:endParaRPr lang="pt-PT" sz="1600" dirty="0"/>
          </a:p>
        </p:txBody>
      </p:sp>
      <p:sp>
        <p:nvSpPr>
          <p:cNvPr id="28" name="Oval 20">
            <a:extLst>
              <a:ext uri="{FF2B5EF4-FFF2-40B4-BE49-F238E27FC236}">
                <a16:creationId xmlns:a16="http://schemas.microsoft.com/office/drawing/2014/main" id="{B2FB3827-8781-4CBC-B516-BF54D658CB81}"/>
              </a:ext>
            </a:extLst>
          </p:cNvPr>
          <p:cNvSpPr/>
          <p:nvPr/>
        </p:nvSpPr>
        <p:spPr>
          <a:xfrm>
            <a:off x="5091803" y="4731223"/>
            <a:ext cx="1749551" cy="16002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Failure to set</a:t>
            </a:r>
          </a:p>
          <a:p>
            <a:pPr algn="ctr">
              <a:defRPr/>
            </a:pPr>
            <a:r>
              <a:rPr lang="en-GB" sz="1600" kern="0" dirty="0">
                <a:solidFill>
                  <a:schemeClr val="bg1"/>
                </a:solidFill>
              </a:rPr>
              <a:t> and manage</a:t>
            </a:r>
          </a:p>
          <a:p>
            <a:pPr algn="ctr">
              <a:defRPr/>
            </a:pPr>
            <a:r>
              <a:rPr lang="en-GB" sz="1600" kern="0" dirty="0">
                <a:solidFill>
                  <a:schemeClr val="bg1"/>
                </a:solidFill>
              </a:rPr>
              <a:t> expectations</a:t>
            </a:r>
            <a:endParaRPr lang="pt-PT" sz="1600" dirty="0">
              <a:solidFill>
                <a:schemeClr val="bg1"/>
              </a:solidFill>
            </a:endParaRPr>
          </a:p>
        </p:txBody>
      </p:sp>
      <p:sp>
        <p:nvSpPr>
          <p:cNvPr id="29" name="Oval 20">
            <a:extLst>
              <a:ext uri="{FF2B5EF4-FFF2-40B4-BE49-F238E27FC236}">
                <a16:creationId xmlns:a16="http://schemas.microsoft.com/office/drawing/2014/main" id="{704A5916-FAB5-47B8-ADED-506C29D2DF88}"/>
              </a:ext>
            </a:extLst>
          </p:cNvPr>
          <p:cNvSpPr/>
          <p:nvPr/>
        </p:nvSpPr>
        <p:spPr>
          <a:xfrm>
            <a:off x="8126089" y="2829156"/>
            <a:ext cx="1971559" cy="182361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Inadequate</a:t>
            </a:r>
          </a:p>
          <a:p>
            <a:pPr algn="ctr">
              <a:defRPr/>
            </a:pPr>
            <a:r>
              <a:rPr lang="en-GB" sz="1600" kern="0" dirty="0">
                <a:solidFill>
                  <a:schemeClr val="bg1"/>
                </a:solidFill>
              </a:rPr>
              <a:t>Communication</a:t>
            </a:r>
            <a:endParaRPr lang="pt-PT" sz="1600" dirty="0"/>
          </a:p>
        </p:txBody>
      </p:sp>
      <p:sp>
        <p:nvSpPr>
          <p:cNvPr id="30" name="Oval 20">
            <a:extLst>
              <a:ext uri="{FF2B5EF4-FFF2-40B4-BE49-F238E27FC236}">
                <a16:creationId xmlns:a16="http://schemas.microsoft.com/office/drawing/2014/main" id="{0D21AC2C-CF64-42E1-B0AE-5249CB6E94BE}"/>
              </a:ext>
            </a:extLst>
          </p:cNvPr>
          <p:cNvSpPr/>
          <p:nvPr/>
        </p:nvSpPr>
        <p:spPr>
          <a:xfrm>
            <a:off x="3089454" y="4891978"/>
            <a:ext cx="1537379" cy="14287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Poor</a:t>
            </a:r>
          </a:p>
          <a:p>
            <a:pPr algn="ctr">
              <a:defRPr/>
            </a:pPr>
            <a:r>
              <a:rPr lang="en-GB" sz="1600" kern="0" dirty="0">
                <a:solidFill>
                  <a:schemeClr val="bg1"/>
                </a:solidFill>
              </a:rPr>
              <a:t>Planning</a:t>
            </a:r>
            <a:endParaRPr lang="pt-PT" sz="1600" dirty="0"/>
          </a:p>
        </p:txBody>
      </p:sp>
      <p:sp>
        <p:nvSpPr>
          <p:cNvPr id="39" name="Oval 20">
            <a:extLst>
              <a:ext uri="{FF2B5EF4-FFF2-40B4-BE49-F238E27FC236}">
                <a16:creationId xmlns:a16="http://schemas.microsoft.com/office/drawing/2014/main" id="{1351F80D-EFB6-4890-B8A4-A3688AF96054}"/>
              </a:ext>
            </a:extLst>
          </p:cNvPr>
          <p:cNvSpPr/>
          <p:nvPr/>
        </p:nvSpPr>
        <p:spPr>
          <a:xfrm>
            <a:off x="7126681" y="990625"/>
            <a:ext cx="1961041" cy="172560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Roles and </a:t>
            </a:r>
          </a:p>
          <a:p>
            <a:pPr algn="ctr">
              <a:defRPr/>
            </a:pPr>
            <a:r>
              <a:rPr lang="en-GB" sz="1600" kern="0" dirty="0">
                <a:solidFill>
                  <a:schemeClr val="bg1"/>
                </a:solidFill>
              </a:rPr>
              <a:t>Responsibilities</a:t>
            </a:r>
          </a:p>
          <a:p>
            <a:pPr algn="ctr">
              <a:defRPr/>
            </a:pPr>
            <a:r>
              <a:rPr lang="en-GB" sz="1600" kern="0" dirty="0">
                <a:solidFill>
                  <a:schemeClr val="bg1"/>
                </a:solidFill>
              </a:rPr>
              <a:t>Unclear</a:t>
            </a:r>
            <a:endParaRPr lang="pt-PT" sz="1600" dirty="0"/>
          </a:p>
        </p:txBody>
      </p:sp>
      <p:sp>
        <p:nvSpPr>
          <p:cNvPr id="40" name="Oval 20">
            <a:extLst>
              <a:ext uri="{FF2B5EF4-FFF2-40B4-BE49-F238E27FC236}">
                <a16:creationId xmlns:a16="http://schemas.microsoft.com/office/drawing/2014/main" id="{6AE8A4D6-E312-4799-9FCE-3B5830D2F2FB}"/>
              </a:ext>
            </a:extLst>
          </p:cNvPr>
          <p:cNvSpPr/>
          <p:nvPr/>
        </p:nvSpPr>
        <p:spPr>
          <a:xfrm>
            <a:off x="4188429" y="3468577"/>
            <a:ext cx="1600769" cy="148541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GB" sz="1600" kern="0" dirty="0">
                <a:solidFill>
                  <a:schemeClr val="bg1"/>
                </a:solidFill>
              </a:rPr>
              <a:t>Poor effort and</a:t>
            </a:r>
          </a:p>
          <a:p>
            <a:pPr algn="ctr">
              <a:defRPr/>
            </a:pPr>
            <a:r>
              <a:rPr lang="en-GB" sz="1600" kern="0" dirty="0">
                <a:solidFill>
                  <a:schemeClr val="bg1"/>
                </a:solidFill>
              </a:rPr>
              <a:t>timescale</a:t>
            </a:r>
          </a:p>
          <a:p>
            <a:pPr algn="ctr">
              <a:defRPr/>
            </a:pPr>
            <a:r>
              <a:rPr lang="en-GB" sz="1600" kern="0" dirty="0">
                <a:solidFill>
                  <a:schemeClr val="bg1"/>
                </a:solidFill>
              </a:rPr>
              <a:t>estimation</a:t>
            </a:r>
            <a:endParaRPr lang="pt-PT" dirty="0">
              <a:solidFill>
                <a:schemeClr val="bg1"/>
              </a:solidFill>
            </a:endParaRPr>
          </a:p>
        </p:txBody>
      </p:sp>
      <p:pic>
        <p:nvPicPr>
          <p:cNvPr id="42" name="Picture 41" descr="MCj03908180000[1]"/>
          <p:cNvPicPr>
            <a:picLocks noChangeAspect="1" noChangeArrowheads="1"/>
          </p:cNvPicPr>
          <p:nvPr/>
        </p:nvPicPr>
        <p:blipFill>
          <a:blip r:embed="rId2" cstate="print"/>
          <a:srcRect/>
          <a:stretch>
            <a:fillRect/>
          </a:stretch>
        </p:blipFill>
        <p:spPr bwMode="auto">
          <a:xfrm>
            <a:off x="9671557" y="4669567"/>
            <a:ext cx="1911816" cy="1661856"/>
          </a:xfrm>
          <a:prstGeom prst="rect">
            <a:avLst/>
          </a:prstGeom>
          <a:noFill/>
          <a:ln w="9525">
            <a:noFill/>
            <a:miter lim="800000"/>
            <a:headEnd/>
            <a:tailEnd/>
          </a:ln>
        </p:spPr>
      </p:pic>
    </p:spTree>
    <p:extLst>
      <p:ext uri="{BB962C8B-B14F-4D97-AF65-F5344CB8AC3E}">
        <p14:creationId xmlns:p14="http://schemas.microsoft.com/office/powerpoint/2010/main" val="141169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0-#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1+#ppt_w/2"/>
                                          </p:val>
                                        </p:tav>
                                        <p:tav tm="100000">
                                          <p:val>
                                            <p:strVal val="#ppt_x"/>
                                          </p:val>
                                        </p:tav>
                                      </p:tavLst>
                                    </p:anim>
                                    <p:anim calcmode="lin" valueType="num">
                                      <p:cBhvr additive="base">
                                        <p:cTn id="24" dur="500" fill="hold"/>
                                        <p:tgtEl>
                                          <p:spTgt spid="36"/>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0-#ppt_w/2"/>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3"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1+#ppt_w/2"/>
                                          </p:val>
                                        </p:tav>
                                        <p:tav tm="100000">
                                          <p:val>
                                            <p:strVal val="#ppt_x"/>
                                          </p:val>
                                        </p:tav>
                                      </p:tavLst>
                                    </p:anim>
                                    <p:anim calcmode="lin" valueType="num">
                                      <p:cBhvr additive="base">
                                        <p:cTn id="36" dur="500" fill="hold"/>
                                        <p:tgtEl>
                                          <p:spTgt spid="24"/>
                                        </p:tgtEl>
                                        <p:attrNameLst>
                                          <p:attrName>ppt_y</p:attrName>
                                        </p:attrNameLst>
                                      </p:cBhvr>
                                      <p:tavLst>
                                        <p:tav tm="0">
                                          <p:val>
                                            <p:strVal val="0-#ppt_h/2"/>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1+#ppt_w/2"/>
                                          </p:val>
                                        </p:tav>
                                        <p:tav tm="100000">
                                          <p:val>
                                            <p:strVal val="#ppt_x"/>
                                          </p:val>
                                        </p:tav>
                                      </p:tavLst>
                                    </p:anim>
                                    <p:anim calcmode="lin" valueType="num">
                                      <p:cBhvr additive="base">
                                        <p:cTn id="40" dur="500" fill="hold"/>
                                        <p:tgtEl>
                                          <p:spTgt spid="26"/>
                                        </p:tgtEl>
                                        <p:attrNameLst>
                                          <p:attrName>ppt_y</p:attrName>
                                        </p:attrNameLst>
                                      </p:cBhvr>
                                      <p:tavLst>
                                        <p:tav tm="0">
                                          <p:val>
                                            <p:strVal val="#ppt_y"/>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1+#ppt_w/2"/>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1+#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3"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1+#ppt_w/2"/>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0-#ppt_h/2"/>
                                          </p:val>
                                        </p:tav>
                                        <p:tav tm="100000">
                                          <p:val>
                                            <p:strVal val="#ppt_y"/>
                                          </p:val>
                                        </p:tav>
                                      </p:tavLst>
                                    </p:anim>
                                  </p:childTnLst>
                                </p:cTn>
                              </p:par>
                              <p:par>
                                <p:cTn id="57" presetID="2" presetClass="entr" presetSubtype="3"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1+#ppt_w/2"/>
                                          </p:val>
                                        </p:tav>
                                        <p:tav tm="100000">
                                          <p:val>
                                            <p:strVal val="#ppt_x"/>
                                          </p:val>
                                        </p:tav>
                                      </p:tavLst>
                                    </p:anim>
                                    <p:anim calcmode="lin" valueType="num">
                                      <p:cBhvr additive="base">
                                        <p:cTn id="60" dur="500" fill="hold"/>
                                        <p:tgtEl>
                                          <p:spTgt spid="39"/>
                                        </p:tgtEl>
                                        <p:attrNameLst>
                                          <p:attrName>ppt_y</p:attrName>
                                        </p:attrNameLst>
                                      </p:cBhvr>
                                      <p:tavLst>
                                        <p:tav tm="0">
                                          <p:val>
                                            <p:strVal val="0-#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1+#ppt_w/2"/>
                                          </p:val>
                                        </p:tav>
                                        <p:tav tm="100000">
                                          <p:val>
                                            <p:strVal val="#ppt_x"/>
                                          </p:val>
                                        </p:tav>
                                      </p:tavLst>
                                    </p:anim>
                                    <p:anim calcmode="lin" valueType="num">
                                      <p:cBhvr additive="base">
                                        <p:cTn id="6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23" grpId="0" animBg="1"/>
      <p:bldP spid="24" grpId="0" animBg="1"/>
      <p:bldP spid="26" grpId="0" animBg="1"/>
      <p:bldP spid="27" grpId="0" animBg="1"/>
      <p:bldP spid="28" grpId="0" animBg="1"/>
      <p:bldP spid="29" grpId="0" animBg="1"/>
      <p:bldP spid="30" grpId="0" animBg="1"/>
      <p:bldP spid="39" grpId="0" animBg="1"/>
      <p:bldP spid="4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UPM (FS SBU) Streams and Phases</a:t>
            </a:r>
            <a:endParaRPr lang="en-GB" dirty="0"/>
          </a:p>
        </p:txBody>
      </p:sp>
      <p:pic>
        <p:nvPicPr>
          <p:cNvPr id="22" name="Picture 20"/>
          <p:cNvPicPr>
            <a:picLocks noChangeAspect="1" noChangeArrowheads="1"/>
          </p:cNvPicPr>
          <p:nvPr/>
        </p:nvPicPr>
        <p:blipFill>
          <a:blip r:embed="rId3" cstate="print"/>
          <a:srcRect/>
          <a:stretch>
            <a:fillRect/>
          </a:stretch>
        </p:blipFill>
        <p:spPr bwMode="auto">
          <a:xfrm>
            <a:off x="1752600" y="897806"/>
            <a:ext cx="8686800" cy="5274394"/>
          </a:xfrm>
          <a:prstGeom prst="rect">
            <a:avLst/>
          </a:prstGeom>
          <a:noFill/>
          <a:ln w="9525">
            <a:noFill/>
            <a:miter lim="800000"/>
            <a:headEnd/>
            <a:tailEnd/>
          </a:ln>
        </p:spPr>
      </p:pic>
    </p:spTree>
    <p:extLst>
      <p:ext uri="{BB962C8B-B14F-4D97-AF65-F5344CB8AC3E}">
        <p14:creationId xmlns:p14="http://schemas.microsoft.com/office/powerpoint/2010/main" val="307145193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457200"/>
            <a:ext cx="11376025" cy="855663"/>
          </a:xfrm>
        </p:spPr>
        <p:txBody>
          <a:bodyPr/>
          <a:lstStyle/>
          <a:p>
            <a:r>
              <a:rPr lang="en-US" dirty="0"/>
              <a:t>Refining the Project Approach</a:t>
            </a: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2243963243"/>
              </p:ext>
            </p:extLst>
          </p:nvPr>
        </p:nvGraphicFramePr>
        <p:xfrm>
          <a:off x="609601" y="1495428"/>
          <a:ext cx="6400800" cy="4772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90177" name="Picture 1" descr="\\In-pnq-lnd02\el_resources$\02_ResourceLibrary\GraphicsLibrary\iStock_images\iStock_000056286732_Full.jpg"/>
          <p:cNvPicPr>
            <a:picLocks noChangeAspect="1" noChangeArrowheads="1"/>
          </p:cNvPicPr>
          <p:nvPr/>
        </p:nvPicPr>
        <p:blipFill>
          <a:blip r:embed="rId7" cstate="email"/>
          <a:srcRect/>
          <a:stretch>
            <a:fillRect/>
          </a:stretch>
        </p:blipFill>
        <p:spPr bwMode="auto">
          <a:xfrm>
            <a:off x="7315200" y="1312864"/>
            <a:ext cx="4191000" cy="4954590"/>
          </a:xfrm>
          <a:prstGeom prst="rect">
            <a:avLst/>
          </a:prstGeom>
          <a:ln>
            <a:noFill/>
          </a:ln>
          <a:effectLst>
            <a:softEdge rad="112500"/>
          </a:effectLst>
        </p:spPr>
      </p:pic>
    </p:spTree>
    <p:extLst>
      <p:ext uri="{BB962C8B-B14F-4D97-AF65-F5344CB8AC3E}">
        <p14:creationId xmlns:p14="http://schemas.microsoft.com/office/powerpoint/2010/main" val="221028998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C3FD53-748E-4F04-9550-3268A39463FD}"/>
              </a:ext>
            </a:extLst>
          </p:cNvPr>
          <p:cNvSpPr>
            <a:spLocks noGrp="1"/>
          </p:cNvSpPr>
          <p:nvPr>
            <p:ph type="body" sz="quarter" idx="10"/>
          </p:nvPr>
        </p:nvSpPr>
        <p:spPr>
          <a:xfrm>
            <a:off x="395288" y="1855366"/>
            <a:ext cx="5543996" cy="1656184"/>
          </a:xfrm>
        </p:spPr>
        <p:txBody>
          <a:bodyPr/>
          <a:lstStyle/>
          <a:p>
            <a:r>
              <a:rPr lang="en-US" dirty="0"/>
              <a:t>The engagement approach is focused on</a:t>
            </a:r>
          </a:p>
          <a:p>
            <a:r>
              <a:rPr lang="en-US" dirty="0"/>
              <a:t>‘HOW’ we will deliver.</a:t>
            </a:r>
          </a:p>
        </p:txBody>
      </p:sp>
      <p:graphicFrame>
        <p:nvGraphicFramePr>
          <p:cNvPr id="12" name="SmartArt Placeholder 11">
            <a:extLst>
              <a:ext uri="{FF2B5EF4-FFF2-40B4-BE49-F238E27FC236}">
                <a16:creationId xmlns:a16="http://schemas.microsoft.com/office/drawing/2014/main" id="{4159C739-6F6A-4522-A222-FE5E7CB171D5}"/>
              </a:ext>
            </a:extLst>
          </p:cNvPr>
          <p:cNvGraphicFramePr>
            <a:graphicFrameLocks noGrp="1"/>
          </p:cNvGraphicFramePr>
          <p:nvPr>
            <p:ph type="dgm" sz="quarter" idx="11"/>
            <p:extLst>
              <p:ext uri="{D42A27DB-BD31-4B8C-83A1-F6EECF244321}">
                <p14:modId xmlns:p14="http://schemas.microsoft.com/office/powerpoint/2010/main" val="1361165094"/>
              </p:ext>
            </p:extLst>
          </p:nvPr>
        </p:nvGraphicFramePr>
        <p:xfrm>
          <a:off x="407988" y="3213100"/>
          <a:ext cx="9080500" cy="647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C2D12B61-5947-42E3-AF6D-7EFBF69618CD}"/>
              </a:ext>
            </a:extLst>
          </p:cNvPr>
          <p:cNvSpPr>
            <a:spLocks noGrp="1"/>
          </p:cNvSpPr>
          <p:nvPr>
            <p:ph type="title"/>
          </p:nvPr>
        </p:nvSpPr>
        <p:spPr/>
        <p:txBody>
          <a:bodyPr>
            <a:normAutofit fontScale="90000"/>
          </a:bodyPr>
          <a:lstStyle/>
          <a:p>
            <a:r>
              <a:rPr lang="en-US" dirty="0"/>
              <a:t>Defining the project approach is focused on how the project is going to be set up and managed and controlled</a:t>
            </a:r>
            <a:endParaRPr lang="pt-PT" dirty="0"/>
          </a:p>
        </p:txBody>
      </p:sp>
      <p:sp>
        <p:nvSpPr>
          <p:cNvPr id="2" name="Text Placeholder 1">
            <a:extLst>
              <a:ext uri="{FF2B5EF4-FFF2-40B4-BE49-F238E27FC236}">
                <a16:creationId xmlns:a16="http://schemas.microsoft.com/office/drawing/2014/main" id="{B5191259-6044-43E8-BDD8-90D2E7034488}"/>
              </a:ext>
            </a:extLst>
          </p:cNvPr>
          <p:cNvSpPr>
            <a:spLocks noGrp="1"/>
          </p:cNvSpPr>
          <p:nvPr>
            <p:ph type="body" sz="quarter" idx="35"/>
          </p:nvPr>
        </p:nvSpPr>
        <p:spPr/>
        <p:txBody>
          <a:bodyPr/>
          <a:lstStyle/>
          <a:p>
            <a:pPr marL="285750" lvl="0" indent="-285750">
              <a:buFont typeface="Arial" panose="020B0604020202020204" pitchFamily="34" charset="0"/>
              <a:buChar char="•"/>
            </a:pPr>
            <a:r>
              <a:rPr lang="en-US" dirty="0">
                <a:solidFill>
                  <a:sysClr val="windowText" lastClr="000000"/>
                </a:solidFill>
              </a:rPr>
              <a:t>Determines high level project approach</a:t>
            </a:r>
            <a:endParaRPr lang="en-US" dirty="0"/>
          </a:p>
          <a:p>
            <a:pPr marL="285750" lvl="0" indent="-285750">
              <a:buFont typeface="Arial" panose="020B0604020202020204" pitchFamily="34" charset="0"/>
              <a:buChar char="•"/>
            </a:pPr>
            <a:r>
              <a:rPr lang="en-US" dirty="0">
                <a:solidFill>
                  <a:sysClr val="windowText" lastClr="000000"/>
                </a:solidFill>
              </a:rPr>
              <a:t>Drives estimates</a:t>
            </a:r>
          </a:p>
          <a:p>
            <a:pPr marL="285750" lvl="0" indent="-285750">
              <a:buFont typeface="Arial" panose="020B0604020202020204" pitchFamily="34" charset="0"/>
              <a:buChar char="•"/>
            </a:pPr>
            <a:r>
              <a:rPr lang="en-US" dirty="0">
                <a:solidFill>
                  <a:sysClr val="windowText" lastClr="000000"/>
                </a:solidFill>
              </a:rPr>
              <a:t>Sets the budget</a:t>
            </a:r>
          </a:p>
          <a:p>
            <a:pPr marL="285750" lvl="0" indent="-285750">
              <a:buFont typeface="Arial" panose="020B0604020202020204" pitchFamily="34" charset="0"/>
              <a:buChar char="•"/>
            </a:pPr>
            <a:r>
              <a:rPr lang="en-US" dirty="0">
                <a:solidFill>
                  <a:sysClr val="windowText" lastClr="000000"/>
                </a:solidFill>
              </a:rPr>
              <a:t>Drives contractual terms</a:t>
            </a:r>
          </a:p>
        </p:txBody>
      </p:sp>
      <p:sp>
        <p:nvSpPr>
          <p:cNvPr id="6" name="Text Placeholder 5">
            <a:extLst>
              <a:ext uri="{FF2B5EF4-FFF2-40B4-BE49-F238E27FC236}">
                <a16:creationId xmlns:a16="http://schemas.microsoft.com/office/drawing/2014/main" id="{0365D349-21F4-44C3-AFFD-1F7CDD64A72C}"/>
              </a:ext>
            </a:extLst>
          </p:cNvPr>
          <p:cNvSpPr>
            <a:spLocks noGrp="1"/>
          </p:cNvSpPr>
          <p:nvPr>
            <p:ph type="body" sz="quarter" idx="36"/>
          </p:nvPr>
        </p:nvSpPr>
        <p:spPr>
          <a:xfrm>
            <a:off x="3510006" y="4005163"/>
            <a:ext cx="2661999" cy="1368152"/>
          </a:xfrm>
        </p:spPr>
        <p:txBody>
          <a:bodyPr/>
          <a:lstStyle/>
          <a:p>
            <a:pPr marL="285750" lvl="0" indent="-285750">
              <a:buFont typeface="Arial" panose="020B0604020202020204" pitchFamily="34" charset="0"/>
              <a:buChar char="•"/>
            </a:pPr>
            <a:r>
              <a:rPr lang="en-US" dirty="0">
                <a:solidFill>
                  <a:sysClr val="windowText" lastClr="000000"/>
                </a:solidFill>
              </a:rPr>
              <a:t>Review and refine the proposed project approach</a:t>
            </a:r>
            <a:endParaRPr lang="en-US" dirty="0"/>
          </a:p>
          <a:p>
            <a:pPr marL="285750" lvl="0" indent="-285750">
              <a:buFont typeface="Arial" panose="020B0604020202020204" pitchFamily="34" charset="0"/>
              <a:buChar char="•"/>
            </a:pPr>
            <a:r>
              <a:rPr lang="en-US" dirty="0">
                <a:solidFill>
                  <a:sysClr val="windowText" lastClr="000000"/>
                </a:solidFill>
              </a:rPr>
              <a:t>Ensure final delivery approach aligns to contractual commitments, project budget and methods</a:t>
            </a:r>
          </a:p>
        </p:txBody>
      </p:sp>
      <p:sp>
        <p:nvSpPr>
          <p:cNvPr id="7" name="Text Placeholder 6">
            <a:extLst>
              <a:ext uri="{FF2B5EF4-FFF2-40B4-BE49-F238E27FC236}">
                <a16:creationId xmlns:a16="http://schemas.microsoft.com/office/drawing/2014/main" id="{19BC914A-80FE-4100-A8A2-E0E123124AF1}"/>
              </a:ext>
            </a:extLst>
          </p:cNvPr>
          <p:cNvSpPr>
            <a:spLocks noGrp="1"/>
          </p:cNvSpPr>
          <p:nvPr>
            <p:ph type="body" sz="quarter" idx="37"/>
          </p:nvPr>
        </p:nvSpPr>
        <p:spPr>
          <a:xfrm>
            <a:off x="6339268" y="4005163"/>
            <a:ext cx="3490532" cy="1368152"/>
          </a:xfrm>
        </p:spPr>
        <p:txBody>
          <a:bodyPr/>
          <a:lstStyle/>
          <a:p>
            <a:pPr marL="285750" lvl="0" indent="-285750">
              <a:buFont typeface="Arial" panose="020B0604020202020204" pitchFamily="34" charset="0"/>
              <a:buChar char="•"/>
            </a:pPr>
            <a:r>
              <a:rPr lang="en-US" dirty="0">
                <a:solidFill>
                  <a:sysClr val="windowText" lastClr="000000"/>
                </a:solidFill>
              </a:rPr>
              <a:t>Documents the Project Approach</a:t>
            </a:r>
            <a:endParaRPr lang="en-US" dirty="0"/>
          </a:p>
          <a:p>
            <a:pPr marL="285750" lvl="0" indent="-285750">
              <a:buFont typeface="Arial" panose="020B0604020202020204" pitchFamily="34" charset="0"/>
              <a:buChar char="•"/>
            </a:pPr>
            <a:r>
              <a:rPr lang="en-US" dirty="0">
                <a:solidFill>
                  <a:sysClr val="windowText" lastClr="000000"/>
                </a:solidFill>
              </a:rPr>
              <a:t>Reviewed and signed by the client</a:t>
            </a:r>
          </a:p>
          <a:p>
            <a:pPr marL="285750" lvl="0" indent="-285750">
              <a:buFont typeface="Arial" panose="020B0604020202020204" pitchFamily="34" charset="0"/>
              <a:buChar char="•"/>
            </a:pPr>
            <a:r>
              <a:rPr lang="en-US" dirty="0">
                <a:solidFill>
                  <a:sysClr val="windowText" lastClr="000000"/>
                </a:solidFill>
              </a:rPr>
              <a:t>If required by Client (contract) create document in their equivalent (eg: PID, SQP) and reference from the PGP</a:t>
            </a:r>
          </a:p>
        </p:txBody>
      </p:sp>
      <p:grpSp>
        <p:nvGrpSpPr>
          <p:cNvPr id="9" name="Group 8">
            <a:extLst>
              <a:ext uri="{FF2B5EF4-FFF2-40B4-BE49-F238E27FC236}">
                <a16:creationId xmlns:a16="http://schemas.microsoft.com/office/drawing/2014/main" id="{193D1C38-AC9A-4E5E-A40C-E189A14A239D}"/>
              </a:ext>
            </a:extLst>
          </p:cNvPr>
          <p:cNvGrpSpPr/>
          <p:nvPr/>
        </p:nvGrpSpPr>
        <p:grpSpPr>
          <a:xfrm>
            <a:off x="10422217" y="5175250"/>
            <a:ext cx="1030290" cy="958850"/>
            <a:chOff x="-3076576" y="4076701"/>
            <a:chExt cx="1465263" cy="1363663"/>
          </a:xfrm>
        </p:grpSpPr>
        <p:sp>
          <p:nvSpPr>
            <p:cNvPr id="10" name="Freeform 5">
              <a:extLst>
                <a:ext uri="{FF2B5EF4-FFF2-40B4-BE49-F238E27FC236}">
                  <a16:creationId xmlns:a16="http://schemas.microsoft.com/office/drawing/2014/main" id="{038B2AC1-7039-42DF-8BFF-907E36B9B705}"/>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580961AC-3102-4E7C-91DD-CD3BF0F6C5F4}"/>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7E39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3" name="Conector reto 49">
            <a:extLst>
              <a:ext uri="{FF2B5EF4-FFF2-40B4-BE49-F238E27FC236}">
                <a16:creationId xmlns:a16="http://schemas.microsoft.com/office/drawing/2014/main" id="{B7E1EADD-9835-4720-B7A2-7F019ED6D61B}"/>
              </a:ext>
            </a:extLst>
          </p:cNvPr>
          <p:cNvCxnSpPr>
            <a:cxnSpLocks/>
          </p:cNvCxnSpPr>
          <p:nvPr/>
        </p:nvCxnSpPr>
        <p:spPr>
          <a:xfrm flipV="1">
            <a:off x="3355442" y="4005163"/>
            <a:ext cx="0" cy="1623108"/>
          </a:xfrm>
          <a:prstGeom prst="line">
            <a:avLst/>
          </a:prstGeom>
          <a:solidFill>
            <a:schemeClr val="tx1"/>
          </a:solidFill>
          <a:ln w="47625" cap="flat">
            <a:solidFill>
              <a:srgbClr val="C7C7C7"/>
            </a:solidFill>
            <a:round/>
          </a:ln>
        </p:spPr>
        <p:style>
          <a:lnRef idx="1">
            <a:schemeClr val="accent1"/>
          </a:lnRef>
          <a:fillRef idx="0">
            <a:schemeClr val="accent1"/>
          </a:fillRef>
          <a:effectRef idx="0">
            <a:schemeClr val="accent1"/>
          </a:effectRef>
          <a:fontRef idx="minor">
            <a:schemeClr val="tx1"/>
          </a:fontRef>
        </p:style>
      </p:cxnSp>
      <p:cxnSp>
        <p:nvCxnSpPr>
          <p:cNvPr id="14" name="Conector reto 49">
            <a:extLst>
              <a:ext uri="{FF2B5EF4-FFF2-40B4-BE49-F238E27FC236}">
                <a16:creationId xmlns:a16="http://schemas.microsoft.com/office/drawing/2014/main" id="{F7902B49-D8D3-4DD4-8912-A99C364BA376}"/>
              </a:ext>
            </a:extLst>
          </p:cNvPr>
          <p:cNvCxnSpPr>
            <a:cxnSpLocks/>
          </p:cNvCxnSpPr>
          <p:nvPr/>
        </p:nvCxnSpPr>
        <p:spPr>
          <a:xfrm flipV="1">
            <a:off x="6250755" y="4005163"/>
            <a:ext cx="0" cy="1623009"/>
          </a:xfrm>
          <a:prstGeom prst="line">
            <a:avLst/>
          </a:prstGeom>
          <a:solidFill>
            <a:schemeClr val="tx1"/>
          </a:solidFill>
          <a:ln w="47625" cap="flat">
            <a:solidFill>
              <a:srgbClr val="C7C7C7"/>
            </a:solidFill>
            <a:roun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422217" y="3923600"/>
            <a:ext cx="1807883" cy="1477328"/>
          </a:xfrm>
          <a:prstGeom prst="rect">
            <a:avLst/>
          </a:prstGeom>
          <a:noFill/>
        </p:spPr>
        <p:txBody>
          <a:bodyPr wrap="square" rtlCol="0">
            <a:spAutoFit/>
          </a:bodyPr>
          <a:lstStyle/>
          <a:p>
            <a:r>
              <a:rPr lang="en-GB" kern="0" dirty="0">
                <a:solidFill>
                  <a:sysClr val="window" lastClr="FFFFFF"/>
                </a:solidFill>
              </a:rPr>
              <a:t>‘WHAT’ we will deliver is defined in the contract.</a:t>
            </a:r>
            <a:endParaRPr lang="en-GB" b="1" kern="0" dirty="0">
              <a:solidFill>
                <a:srgbClr val="FFFFFF"/>
              </a:solidFill>
            </a:endParaRPr>
          </a:p>
          <a:p>
            <a:endParaRPr lang="en-US" dirty="0"/>
          </a:p>
        </p:txBody>
      </p:sp>
      <p:sp>
        <p:nvSpPr>
          <p:cNvPr id="15" name="TextBox 14"/>
          <p:cNvSpPr txBox="1"/>
          <p:nvPr/>
        </p:nvSpPr>
        <p:spPr>
          <a:xfrm>
            <a:off x="2942508" y="2742883"/>
            <a:ext cx="825867" cy="338554"/>
          </a:xfrm>
          <a:prstGeom prst="rect">
            <a:avLst/>
          </a:prstGeom>
          <a:solidFill>
            <a:schemeClr val="bg1"/>
          </a:solidFill>
        </p:spPr>
        <p:txBody>
          <a:bodyPr wrap="none" rtlCol="0">
            <a:spAutoFit/>
          </a:bodyPr>
          <a:lstStyle/>
          <a:p>
            <a:pPr algn="ctr">
              <a:defRPr/>
            </a:pPr>
            <a:r>
              <a:rPr lang="en-US" sz="1600" b="1" kern="0" dirty="0">
                <a:solidFill>
                  <a:sysClr val="windowText" lastClr="000000"/>
                </a:solidFill>
              </a:rPr>
              <a:t>Input</a:t>
            </a:r>
          </a:p>
        </p:txBody>
      </p:sp>
      <p:sp>
        <p:nvSpPr>
          <p:cNvPr id="16" name="TextBox 15"/>
          <p:cNvSpPr txBox="1"/>
          <p:nvPr/>
        </p:nvSpPr>
        <p:spPr>
          <a:xfrm>
            <a:off x="5790049" y="2746372"/>
            <a:ext cx="1098437" cy="309665"/>
          </a:xfrm>
          <a:prstGeom prst="rect">
            <a:avLst/>
          </a:prstGeom>
          <a:solidFill>
            <a:schemeClr val="bg1"/>
          </a:solidFill>
        </p:spPr>
        <p:txBody>
          <a:bodyPr wrap="square" rtlCol="0">
            <a:noAutofit/>
          </a:bodyPr>
          <a:lstStyle/>
          <a:p>
            <a:pPr algn="ctr">
              <a:defRPr/>
            </a:pPr>
            <a:r>
              <a:rPr lang="en-US" sz="1600" b="1" kern="0" dirty="0">
                <a:solidFill>
                  <a:sysClr val="windowText" lastClr="000000"/>
                </a:solidFill>
              </a:rPr>
              <a:t>Output</a:t>
            </a: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1800" y="775493"/>
            <a:ext cx="1123755" cy="985840"/>
          </a:xfrm>
          <a:prstGeom prst="rect">
            <a:avLst/>
          </a:prstGeom>
        </p:spPr>
      </p:pic>
    </p:spTree>
    <p:extLst>
      <p:ext uri="{BB962C8B-B14F-4D97-AF65-F5344CB8AC3E}">
        <p14:creationId xmlns:p14="http://schemas.microsoft.com/office/powerpoint/2010/main" val="296337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 calcmode="lin" valueType="num">
                                      <p:cBhvr additive="base">
                                        <p:cTn id="22"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 calcmode="lin" valueType="num">
                                      <p:cBhvr additive="base">
                                        <p:cTn id="27"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 calcmode="lin" valueType="num">
                                      <p:cBhvr additive="base">
                                        <p:cTn id="32"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 calcmode="lin" valueType="num">
                                      <p:cBhvr additive="base">
                                        <p:cTn id="37"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1"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0-#ppt_h/2"/>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 calcmode="lin" valueType="num">
                                      <p:cBhvr additive="base">
                                        <p:cTn id="4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6">
                                            <p:txEl>
                                              <p:pRg st="1" end="1"/>
                                            </p:txEl>
                                          </p:spTgt>
                                        </p:tgtEl>
                                        <p:attrNameLst>
                                          <p:attrName>style.visibility</p:attrName>
                                        </p:attrNameLst>
                                      </p:cBhvr>
                                      <p:to>
                                        <p:strVal val="visible"/>
                                      </p:to>
                                    </p:set>
                                    <p:anim calcmode="lin" valueType="num">
                                      <p:cBhvr additive="base">
                                        <p:cTn id="52"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1"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0-#ppt_h/2"/>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7">
                                            <p:txEl>
                                              <p:pRg st="0" end="0"/>
                                            </p:txEl>
                                          </p:spTgt>
                                        </p:tgtEl>
                                        <p:attrNameLst>
                                          <p:attrName>style.visibility</p:attrName>
                                        </p:attrNameLst>
                                      </p:cBhvr>
                                      <p:to>
                                        <p:strVal val="visible"/>
                                      </p:to>
                                    </p:set>
                                    <p:anim calcmode="lin" valueType="num">
                                      <p:cBhvr additive="base">
                                        <p:cTn id="62"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7">
                                            <p:txEl>
                                              <p:pRg st="1" end="1"/>
                                            </p:txEl>
                                          </p:spTgt>
                                        </p:tgtEl>
                                        <p:attrNameLst>
                                          <p:attrName>style.visibility</p:attrName>
                                        </p:attrNameLst>
                                      </p:cBhvr>
                                      <p:to>
                                        <p:strVal val="visible"/>
                                      </p:to>
                                    </p:set>
                                    <p:anim calcmode="lin" valueType="num">
                                      <p:cBhvr additive="base">
                                        <p:cTn id="67"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grpId="0" nodeType="afterEffect">
                                  <p:stCondLst>
                                    <p:cond delay="0"/>
                                  </p:stCondLst>
                                  <p:childTnLst>
                                    <p:set>
                                      <p:cBhvr>
                                        <p:cTn id="71" dur="1" fill="hold">
                                          <p:stCondLst>
                                            <p:cond delay="0"/>
                                          </p:stCondLst>
                                        </p:cTn>
                                        <p:tgtEl>
                                          <p:spTgt spid="7">
                                            <p:txEl>
                                              <p:pRg st="2" end="2"/>
                                            </p:txEl>
                                          </p:spTgt>
                                        </p:tgtEl>
                                        <p:attrNameLst>
                                          <p:attrName>style.visibility</p:attrName>
                                        </p:attrNameLst>
                                      </p:cBhvr>
                                      <p:to>
                                        <p:strVal val="visible"/>
                                      </p:to>
                                    </p:set>
                                    <p:anim calcmode="lin" valueType="num">
                                      <p:cBhvr additive="base">
                                        <p:cTn id="72"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uiExpand="1" build="p"/>
      <p:bldP spid="6" grpId="0" build="p"/>
      <p:bldP spid="7" grpId="0" build="p"/>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 Engagement will use Two Methods</a:t>
            </a:r>
          </a:p>
        </p:txBody>
      </p:sp>
      <p:sp>
        <p:nvSpPr>
          <p:cNvPr id="31" name="Rounded Rectangle 30"/>
          <p:cNvSpPr/>
          <p:nvPr/>
        </p:nvSpPr>
        <p:spPr>
          <a:xfrm>
            <a:off x="1809752" y="1711575"/>
            <a:ext cx="8559799" cy="1349817"/>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b="1" kern="0" dirty="0">
              <a:solidFill>
                <a:sysClr val="window" lastClr="FFFFFF"/>
              </a:solidFill>
              <a:latin typeface="Calibri"/>
            </a:endParaRPr>
          </a:p>
        </p:txBody>
      </p:sp>
      <p:sp>
        <p:nvSpPr>
          <p:cNvPr id="32" name="Rectangle 31"/>
          <p:cNvSpPr/>
          <p:nvPr/>
        </p:nvSpPr>
        <p:spPr>
          <a:xfrm>
            <a:off x="2298368" y="2173779"/>
            <a:ext cx="1820775" cy="727954"/>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GB" b="1" dirty="0"/>
              <a:t>Start-Up</a:t>
            </a:r>
          </a:p>
        </p:txBody>
      </p:sp>
      <p:sp>
        <p:nvSpPr>
          <p:cNvPr id="33" name="Rectangle 32"/>
          <p:cNvSpPr/>
          <p:nvPr/>
        </p:nvSpPr>
        <p:spPr>
          <a:xfrm>
            <a:off x="4327232" y="2173779"/>
            <a:ext cx="3495889" cy="727954"/>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GB" b="1" dirty="0"/>
              <a:t>Execution</a:t>
            </a:r>
          </a:p>
        </p:txBody>
      </p:sp>
      <p:sp>
        <p:nvSpPr>
          <p:cNvPr id="34" name="Rectangle 33"/>
          <p:cNvSpPr/>
          <p:nvPr/>
        </p:nvSpPr>
        <p:spPr>
          <a:xfrm>
            <a:off x="8041613" y="2173779"/>
            <a:ext cx="1820775" cy="727954"/>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r>
              <a:rPr lang="en-GB" b="1" dirty="0"/>
              <a:t>Close-Down</a:t>
            </a:r>
          </a:p>
        </p:txBody>
      </p:sp>
      <p:grpSp>
        <p:nvGrpSpPr>
          <p:cNvPr id="35" name="Group 17"/>
          <p:cNvGrpSpPr/>
          <p:nvPr/>
        </p:nvGrpSpPr>
        <p:grpSpPr>
          <a:xfrm>
            <a:off x="3232944" y="2901334"/>
            <a:ext cx="5730372" cy="2615901"/>
            <a:chOff x="1766062" y="3348308"/>
            <a:chExt cx="5595749" cy="3175967"/>
          </a:xfrm>
        </p:grpSpPr>
        <p:sp>
          <p:nvSpPr>
            <p:cNvPr id="36" name="Flowchart: Manual Operation 35"/>
            <p:cNvSpPr/>
            <p:nvPr/>
          </p:nvSpPr>
          <p:spPr>
            <a:xfrm rot="10800000">
              <a:off x="1766062" y="3348308"/>
              <a:ext cx="5595749" cy="990341"/>
            </a:xfrm>
            <a:prstGeom prst="flowChartManualOperation">
              <a:avLst/>
            </a:prstGeom>
            <a:solidFill>
              <a:srgbClr val="E4EBF8">
                <a:alpha val="54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p:cNvSpPr/>
            <p:nvPr/>
          </p:nvSpPr>
          <p:spPr>
            <a:xfrm>
              <a:off x="1788160" y="4289075"/>
              <a:ext cx="5567680" cy="2235200"/>
            </a:xfrm>
            <a:prstGeom prst="rect">
              <a:avLst/>
            </a:prstGeom>
            <a:solidFill>
              <a:schemeClr val="accent1">
                <a:lumMod val="40000"/>
                <a:lumOff val="60000"/>
              </a:schemeClr>
            </a:solidFill>
            <a:ln>
              <a:noFill/>
            </a:ln>
            <a:effectLst>
              <a:outerShdw blurRad="50800" dist="38100" algn="l" rotWithShape="0">
                <a:prstClr val="black">
                  <a:alpha val="4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grpSp>
      <p:sp>
        <p:nvSpPr>
          <p:cNvPr id="41" name="TextBox 40"/>
          <p:cNvSpPr txBox="1"/>
          <p:nvPr/>
        </p:nvSpPr>
        <p:spPr>
          <a:xfrm>
            <a:off x="2277557" y="1755363"/>
            <a:ext cx="5081840" cy="369332"/>
          </a:xfrm>
          <a:prstGeom prst="rect">
            <a:avLst/>
          </a:prstGeom>
          <a:noFill/>
        </p:spPr>
        <p:txBody>
          <a:bodyPr wrap="none" rtlCol="0">
            <a:spAutoFit/>
          </a:bodyPr>
          <a:lstStyle/>
          <a:p>
            <a:r>
              <a:rPr lang="en-GB" b="1" dirty="0">
                <a:solidFill>
                  <a:schemeClr val="accent1"/>
                </a:solidFill>
              </a:rPr>
              <a:t>1. UPM - Project Management Method</a:t>
            </a:r>
          </a:p>
        </p:txBody>
      </p:sp>
      <p:sp>
        <p:nvSpPr>
          <p:cNvPr id="42" name="TextBox 41"/>
          <p:cNvSpPr txBox="1"/>
          <p:nvPr/>
        </p:nvSpPr>
        <p:spPr>
          <a:xfrm>
            <a:off x="3390833" y="3821495"/>
            <a:ext cx="4406976" cy="369332"/>
          </a:xfrm>
          <a:prstGeom prst="rect">
            <a:avLst/>
          </a:prstGeom>
          <a:noFill/>
        </p:spPr>
        <p:txBody>
          <a:bodyPr wrap="none" rtlCol="0">
            <a:spAutoFit/>
          </a:bodyPr>
          <a:lstStyle/>
          <a:p>
            <a:r>
              <a:rPr lang="en-GB" b="1" dirty="0"/>
              <a:t>2. Technology/Delivery Methods</a:t>
            </a:r>
          </a:p>
        </p:txBody>
      </p:sp>
      <p:sp>
        <p:nvSpPr>
          <p:cNvPr id="43" name="TextBox 42"/>
          <p:cNvSpPr txBox="1"/>
          <p:nvPr/>
        </p:nvSpPr>
        <p:spPr>
          <a:xfrm>
            <a:off x="3484473" y="4223173"/>
            <a:ext cx="3201133"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GB" sz="1600" dirty="0"/>
              <a:t>Capgemini Agile Framework*</a:t>
            </a:r>
          </a:p>
        </p:txBody>
      </p:sp>
      <p:sp>
        <p:nvSpPr>
          <p:cNvPr id="44" name="TextBox 43"/>
          <p:cNvSpPr txBox="1"/>
          <p:nvPr/>
        </p:nvSpPr>
        <p:spPr>
          <a:xfrm>
            <a:off x="6409935" y="4641590"/>
            <a:ext cx="2510624"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GB" sz="1600" dirty="0"/>
              <a:t>Outsourcing Processes</a:t>
            </a:r>
          </a:p>
        </p:txBody>
      </p:sp>
      <p:sp>
        <p:nvSpPr>
          <p:cNvPr id="45" name="TextBox 44"/>
          <p:cNvSpPr txBox="1"/>
          <p:nvPr/>
        </p:nvSpPr>
        <p:spPr>
          <a:xfrm>
            <a:off x="3484473" y="5068376"/>
            <a:ext cx="2457339"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GB" sz="1600" dirty="0"/>
              <a:t>Oracle Unified Method</a:t>
            </a:r>
          </a:p>
        </p:txBody>
      </p:sp>
      <p:sp>
        <p:nvSpPr>
          <p:cNvPr id="46" name="TextBox 45"/>
          <p:cNvSpPr txBox="1"/>
          <p:nvPr/>
        </p:nvSpPr>
        <p:spPr>
          <a:xfrm>
            <a:off x="6933873" y="5068376"/>
            <a:ext cx="1903470"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GB" sz="1600" dirty="0"/>
              <a:t>Global Transition</a:t>
            </a:r>
          </a:p>
        </p:txBody>
      </p:sp>
      <p:sp>
        <p:nvSpPr>
          <p:cNvPr id="47" name="TextBox 46"/>
          <p:cNvSpPr txBox="1"/>
          <p:nvPr/>
        </p:nvSpPr>
        <p:spPr>
          <a:xfrm>
            <a:off x="4066694" y="4635767"/>
            <a:ext cx="638316"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GB" sz="1600" dirty="0"/>
              <a:t>iSAP</a:t>
            </a:r>
          </a:p>
        </p:txBody>
      </p:sp>
      <p:sp>
        <p:nvSpPr>
          <p:cNvPr id="48" name="TextBox 47"/>
          <p:cNvSpPr txBox="1"/>
          <p:nvPr/>
        </p:nvSpPr>
        <p:spPr>
          <a:xfrm>
            <a:off x="5718957" y="4646919"/>
            <a:ext cx="615874"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GB" sz="1600" dirty="0"/>
              <a:t>RUP</a:t>
            </a:r>
          </a:p>
        </p:txBody>
      </p:sp>
      <p:sp>
        <p:nvSpPr>
          <p:cNvPr id="49" name="TextBox 48"/>
          <p:cNvSpPr txBox="1"/>
          <p:nvPr/>
        </p:nvSpPr>
        <p:spPr>
          <a:xfrm>
            <a:off x="3484472" y="4641590"/>
            <a:ext cx="548548"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GB" sz="1600" dirty="0"/>
              <a:t>IDF</a:t>
            </a:r>
          </a:p>
        </p:txBody>
      </p:sp>
      <p:sp>
        <p:nvSpPr>
          <p:cNvPr id="50" name="TextBox 49"/>
          <p:cNvSpPr txBox="1"/>
          <p:nvPr/>
        </p:nvSpPr>
        <p:spPr>
          <a:xfrm>
            <a:off x="7103395" y="4223173"/>
            <a:ext cx="1699119"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GB" sz="1600" dirty="0"/>
              <a:t>Data Migration</a:t>
            </a:r>
          </a:p>
        </p:txBody>
      </p:sp>
      <p:sp>
        <p:nvSpPr>
          <p:cNvPr id="51" name="TextBox 50"/>
          <p:cNvSpPr txBox="1"/>
          <p:nvPr/>
        </p:nvSpPr>
        <p:spPr>
          <a:xfrm>
            <a:off x="5828081" y="5070666"/>
            <a:ext cx="1132041"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GB" sz="1600" dirty="0"/>
              <a:t>Global BI</a:t>
            </a:r>
          </a:p>
        </p:txBody>
      </p:sp>
      <p:sp>
        <p:nvSpPr>
          <p:cNvPr id="52" name="TextBox 51"/>
          <p:cNvSpPr txBox="1"/>
          <p:nvPr/>
        </p:nvSpPr>
        <p:spPr>
          <a:xfrm>
            <a:off x="4763141" y="4641590"/>
            <a:ext cx="910827" cy="3385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GB" sz="1600" dirty="0"/>
              <a:t>SEMBA</a:t>
            </a:r>
          </a:p>
        </p:txBody>
      </p:sp>
      <p:sp>
        <p:nvSpPr>
          <p:cNvPr id="53" name="CPTK08KICKER"/>
          <p:cNvSpPr/>
          <p:nvPr/>
        </p:nvSpPr>
        <p:spPr>
          <a:xfrm>
            <a:off x="1492251" y="5630058"/>
            <a:ext cx="9226550" cy="67926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square" anchor="ctr"/>
          <a:lstStyle/>
          <a:p>
            <a:pPr marL="1588" lvl="1" algn="ctr" eaLnBrk="0" hangingPunct="0">
              <a:lnSpc>
                <a:spcPct val="85000"/>
              </a:lnSpc>
              <a:buClr>
                <a:srgbClr val="C0504D"/>
              </a:buClr>
              <a:buSzPct val="80000"/>
              <a:defRPr/>
            </a:pPr>
            <a:r>
              <a:rPr lang="en-GB" b="1" i="1" dirty="0">
                <a:solidFill>
                  <a:schemeClr val="tx1"/>
                </a:solidFill>
                <a:latin typeface="Arial" charset="0"/>
                <a:ea typeface="ＭＳ Ｐゴシック" pitchFamily="34" charset="-128"/>
                <a:cs typeface="Arial" charset="0"/>
              </a:rPr>
              <a:t>Note: UPM is the management method regardless of any management activities in technology methods.</a:t>
            </a:r>
          </a:p>
        </p:txBody>
      </p:sp>
      <p:sp>
        <p:nvSpPr>
          <p:cNvPr id="54" name="Rounded Rectangle 53"/>
          <p:cNvSpPr/>
          <p:nvPr/>
        </p:nvSpPr>
        <p:spPr>
          <a:xfrm>
            <a:off x="1809750" y="1232756"/>
            <a:ext cx="8559800" cy="390508"/>
          </a:xfrm>
          <a:prstGeom prst="roundRect">
            <a:avLst/>
          </a:prstGeom>
          <a:solidFill>
            <a:srgbClr val="1F497D">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a:r>
              <a:rPr lang="en-GB" b="1" kern="0" dirty="0">
                <a:solidFill>
                  <a:sysClr val="windowText" lastClr="000000"/>
                </a:solidFill>
              </a:rPr>
              <a:t>Programme Management</a:t>
            </a:r>
          </a:p>
        </p:txBody>
      </p:sp>
    </p:spTree>
    <p:extLst>
      <p:ext uri="{BB962C8B-B14F-4D97-AF65-F5344CB8AC3E}">
        <p14:creationId xmlns:p14="http://schemas.microsoft.com/office/powerpoint/2010/main" val="409112359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UPM: Phases and Events</a:t>
            </a:r>
            <a:endParaRPr lang="en-GB" dirty="0"/>
          </a:p>
        </p:txBody>
      </p:sp>
      <p:grpSp>
        <p:nvGrpSpPr>
          <p:cNvPr id="4" name="Group 83"/>
          <p:cNvGrpSpPr>
            <a:grpSpLocks/>
          </p:cNvGrpSpPr>
          <p:nvPr/>
        </p:nvGrpSpPr>
        <p:grpSpPr bwMode="auto">
          <a:xfrm>
            <a:off x="1219200" y="914400"/>
            <a:ext cx="9574210" cy="5562600"/>
            <a:chOff x="1928" y="728"/>
            <a:chExt cx="3694" cy="3066"/>
          </a:xfrm>
        </p:grpSpPr>
        <p:sp>
          <p:nvSpPr>
            <p:cNvPr id="5" name="AutoShape 53"/>
            <p:cNvSpPr>
              <a:spLocks noChangeArrowheads="1"/>
            </p:cNvSpPr>
            <p:nvPr/>
          </p:nvSpPr>
          <p:spPr bwMode="auto">
            <a:xfrm>
              <a:off x="4811" y="768"/>
              <a:ext cx="811" cy="3026"/>
            </a:xfrm>
            <a:prstGeom prst="roundRect">
              <a:avLst>
                <a:gd name="adj" fmla="val 2764"/>
              </a:avLst>
            </a:prstGeom>
            <a:solidFill>
              <a:srgbClr val="E6E6E6"/>
            </a:solidFill>
            <a:ln w="12700" algn="ctr">
              <a:solidFill>
                <a:srgbClr val="808080"/>
              </a:solidFill>
              <a:round/>
              <a:headEnd/>
              <a:tailEnd/>
            </a:ln>
          </p:spPr>
          <p:txBody>
            <a:bodyPr wrap="none" lIns="77784" tIns="39686" rIns="77784" bIns="39686" anchor="ctr"/>
            <a:lstStyle/>
            <a:p>
              <a:endParaRPr lang="en-GB" sz="2800" b="1" dirty="0"/>
            </a:p>
          </p:txBody>
        </p:sp>
        <p:sp>
          <p:nvSpPr>
            <p:cNvPr id="6" name="AutoShape 54"/>
            <p:cNvSpPr>
              <a:spLocks noChangeArrowheads="1"/>
            </p:cNvSpPr>
            <p:nvPr/>
          </p:nvSpPr>
          <p:spPr bwMode="auto">
            <a:xfrm>
              <a:off x="2886" y="768"/>
              <a:ext cx="1885" cy="3026"/>
            </a:xfrm>
            <a:prstGeom prst="roundRect">
              <a:avLst>
                <a:gd name="adj" fmla="val 1463"/>
              </a:avLst>
            </a:prstGeom>
            <a:solidFill>
              <a:srgbClr val="E6E6E6"/>
            </a:solidFill>
            <a:ln w="12700" algn="ctr">
              <a:solidFill>
                <a:srgbClr val="808080"/>
              </a:solidFill>
              <a:round/>
              <a:headEnd/>
              <a:tailEnd/>
            </a:ln>
          </p:spPr>
          <p:txBody>
            <a:bodyPr wrap="none" lIns="77784" tIns="39686" rIns="77784" bIns="39686" anchor="ctr"/>
            <a:lstStyle/>
            <a:p>
              <a:endParaRPr lang="en-GB" sz="2800" b="1" dirty="0"/>
            </a:p>
          </p:txBody>
        </p:sp>
        <p:sp>
          <p:nvSpPr>
            <p:cNvPr id="7" name="AutoShape 55"/>
            <p:cNvSpPr>
              <a:spLocks noChangeArrowheads="1"/>
            </p:cNvSpPr>
            <p:nvPr/>
          </p:nvSpPr>
          <p:spPr bwMode="auto">
            <a:xfrm>
              <a:off x="1928" y="768"/>
              <a:ext cx="910" cy="3026"/>
            </a:xfrm>
            <a:prstGeom prst="roundRect">
              <a:avLst>
                <a:gd name="adj" fmla="val 2958"/>
              </a:avLst>
            </a:prstGeom>
            <a:solidFill>
              <a:srgbClr val="E6E6E6"/>
            </a:solidFill>
            <a:ln w="12700">
              <a:solidFill>
                <a:srgbClr val="808080"/>
              </a:solidFill>
              <a:round/>
              <a:headEnd/>
              <a:tailEnd/>
            </a:ln>
          </p:spPr>
          <p:txBody>
            <a:bodyPr wrap="none" lIns="77784" tIns="39686" rIns="77784" bIns="39686" anchor="ctr"/>
            <a:lstStyle/>
            <a:p>
              <a:endParaRPr lang="en-GB" sz="2400" b="1" dirty="0">
                <a:solidFill>
                  <a:schemeClr val="folHlink"/>
                </a:solidFill>
              </a:endParaRPr>
            </a:p>
          </p:txBody>
        </p:sp>
        <p:sp>
          <p:nvSpPr>
            <p:cNvPr id="8" name="Rectangle 56"/>
            <p:cNvSpPr>
              <a:spLocks noChangeArrowheads="1"/>
            </p:cNvSpPr>
            <p:nvPr/>
          </p:nvSpPr>
          <p:spPr bwMode="auto">
            <a:xfrm rot="-5400000">
              <a:off x="3323" y="1719"/>
              <a:ext cx="318" cy="748"/>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Project</a:t>
              </a:r>
              <a:br>
                <a:rPr lang="en-GB" sz="900" b="1" dirty="0">
                  <a:cs typeface="Arial" charset="0"/>
                </a:rPr>
              </a:br>
              <a:r>
                <a:rPr lang="en-GB" sz="900" b="1" dirty="0">
                  <a:cs typeface="Arial" charset="0"/>
                </a:rPr>
                <a:t>Issue</a:t>
              </a:r>
            </a:p>
            <a:p>
              <a:pPr eaLnBrk="0" hangingPunct="0"/>
              <a:r>
                <a:rPr lang="en-GB" sz="900" b="1" dirty="0">
                  <a:cs typeface="Arial" charset="0"/>
                </a:rPr>
                <a:t>Identified</a:t>
              </a:r>
            </a:p>
          </p:txBody>
        </p:sp>
        <p:sp>
          <p:nvSpPr>
            <p:cNvPr id="9" name="Rectangle 57"/>
            <p:cNvSpPr>
              <a:spLocks noChangeArrowheads="1"/>
            </p:cNvSpPr>
            <p:nvPr/>
          </p:nvSpPr>
          <p:spPr bwMode="auto">
            <a:xfrm rot="-5400000">
              <a:off x="4169" y="1710"/>
              <a:ext cx="318" cy="765"/>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Project</a:t>
              </a:r>
            </a:p>
            <a:p>
              <a:pPr eaLnBrk="0" hangingPunct="0"/>
              <a:r>
                <a:rPr lang="en-GB" sz="900" b="1" dirty="0">
                  <a:cs typeface="Arial" charset="0"/>
                </a:rPr>
                <a:t>Change</a:t>
              </a:r>
            </a:p>
            <a:p>
              <a:pPr eaLnBrk="0" hangingPunct="0"/>
              <a:r>
                <a:rPr lang="en-GB" sz="900" b="1" dirty="0">
                  <a:cs typeface="Arial" charset="0"/>
                </a:rPr>
                <a:t>Identified</a:t>
              </a:r>
            </a:p>
          </p:txBody>
        </p:sp>
        <p:sp>
          <p:nvSpPr>
            <p:cNvPr id="10" name="Rectangle 58"/>
            <p:cNvSpPr>
              <a:spLocks noChangeArrowheads="1"/>
            </p:cNvSpPr>
            <p:nvPr/>
          </p:nvSpPr>
          <p:spPr bwMode="auto">
            <a:xfrm rot="-5400000">
              <a:off x="3328" y="3166"/>
              <a:ext cx="307" cy="748"/>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Invoices</a:t>
              </a:r>
            </a:p>
            <a:p>
              <a:pPr eaLnBrk="0" hangingPunct="0"/>
              <a:r>
                <a:rPr lang="en-GB" sz="900" b="1" dirty="0">
                  <a:cs typeface="Arial" charset="0"/>
                </a:rPr>
                <a:t>Raised</a:t>
              </a:r>
            </a:p>
          </p:txBody>
        </p:sp>
        <p:sp>
          <p:nvSpPr>
            <p:cNvPr id="11" name="Rectangle 59"/>
            <p:cNvSpPr>
              <a:spLocks noChangeArrowheads="1"/>
            </p:cNvSpPr>
            <p:nvPr/>
          </p:nvSpPr>
          <p:spPr bwMode="auto">
            <a:xfrm rot="-5400000">
              <a:off x="4169" y="2799"/>
              <a:ext cx="318" cy="765"/>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Supplier Delivery</a:t>
              </a:r>
            </a:p>
            <a:p>
              <a:pPr eaLnBrk="0" hangingPunct="0"/>
              <a:r>
                <a:rPr lang="en-GB" sz="900" b="1" dirty="0">
                  <a:cs typeface="Arial" charset="0"/>
                </a:rPr>
                <a:t>Or Procurement </a:t>
              </a:r>
            </a:p>
            <a:p>
              <a:pPr eaLnBrk="0" hangingPunct="0"/>
              <a:r>
                <a:rPr lang="en-GB" sz="900" b="1" dirty="0">
                  <a:cs typeface="Arial" charset="0"/>
                </a:rPr>
                <a:t>Item Received</a:t>
              </a:r>
            </a:p>
          </p:txBody>
        </p:sp>
        <p:sp>
          <p:nvSpPr>
            <p:cNvPr id="12" name="Rectangle 60"/>
            <p:cNvSpPr>
              <a:spLocks noChangeArrowheads="1"/>
            </p:cNvSpPr>
            <p:nvPr/>
          </p:nvSpPr>
          <p:spPr bwMode="auto">
            <a:xfrm rot="-5400000">
              <a:off x="3323" y="2808"/>
              <a:ext cx="318" cy="748"/>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Supplier Audit</a:t>
              </a:r>
            </a:p>
            <a:p>
              <a:pPr eaLnBrk="0" hangingPunct="0"/>
              <a:r>
                <a:rPr lang="en-GB" sz="900" b="1" dirty="0">
                  <a:cs typeface="Arial" charset="0"/>
                </a:rPr>
                <a:t>Or Review</a:t>
              </a:r>
            </a:p>
            <a:p>
              <a:pPr eaLnBrk="0" hangingPunct="0"/>
              <a:r>
                <a:rPr lang="en-GB" sz="900" b="1" dirty="0">
                  <a:cs typeface="Arial" charset="0"/>
                </a:rPr>
                <a:t>Required</a:t>
              </a:r>
            </a:p>
          </p:txBody>
        </p:sp>
        <p:sp>
          <p:nvSpPr>
            <p:cNvPr id="13" name="Rectangle 61"/>
            <p:cNvSpPr>
              <a:spLocks noChangeArrowheads="1"/>
            </p:cNvSpPr>
            <p:nvPr/>
          </p:nvSpPr>
          <p:spPr bwMode="auto">
            <a:xfrm rot="-5400000">
              <a:off x="4169" y="2073"/>
              <a:ext cx="318" cy="765"/>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Project Compliance</a:t>
              </a:r>
            </a:p>
            <a:p>
              <a:pPr eaLnBrk="0" hangingPunct="0"/>
              <a:r>
                <a:rPr lang="en-GB" sz="900" b="1" dirty="0">
                  <a:cs typeface="Arial" charset="0"/>
                </a:rPr>
                <a:t>Check, Review Or</a:t>
              </a:r>
            </a:p>
            <a:p>
              <a:pPr eaLnBrk="0" hangingPunct="0"/>
              <a:r>
                <a:rPr lang="en-GB" sz="900" b="1" dirty="0">
                  <a:cs typeface="Arial" charset="0"/>
                </a:rPr>
                <a:t>Audit Required</a:t>
              </a:r>
            </a:p>
          </p:txBody>
        </p:sp>
        <p:sp>
          <p:nvSpPr>
            <p:cNvPr id="14" name="Rectangle 62"/>
            <p:cNvSpPr>
              <a:spLocks noChangeArrowheads="1"/>
            </p:cNvSpPr>
            <p:nvPr/>
          </p:nvSpPr>
          <p:spPr bwMode="auto">
            <a:xfrm rot="-5400000">
              <a:off x="3323" y="631"/>
              <a:ext cx="317" cy="748"/>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End Of</a:t>
              </a:r>
            </a:p>
            <a:p>
              <a:pPr eaLnBrk="0" hangingPunct="0"/>
              <a:r>
                <a:rPr lang="en-GB" sz="900" b="1" dirty="0">
                  <a:cs typeface="Arial" charset="0"/>
                </a:rPr>
                <a:t>Week</a:t>
              </a:r>
            </a:p>
          </p:txBody>
        </p:sp>
        <p:sp>
          <p:nvSpPr>
            <p:cNvPr id="15" name="Rectangle 63"/>
            <p:cNvSpPr>
              <a:spLocks noChangeArrowheads="1"/>
            </p:cNvSpPr>
            <p:nvPr/>
          </p:nvSpPr>
          <p:spPr bwMode="auto">
            <a:xfrm rot="-5400000">
              <a:off x="4169" y="622"/>
              <a:ext cx="317" cy="765"/>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End Of</a:t>
              </a:r>
            </a:p>
            <a:p>
              <a:pPr eaLnBrk="0" hangingPunct="0"/>
              <a:r>
                <a:rPr lang="en-GB" sz="900" b="1" dirty="0">
                  <a:cs typeface="Arial" charset="0"/>
                </a:rPr>
                <a:t>Month</a:t>
              </a:r>
            </a:p>
          </p:txBody>
        </p:sp>
        <p:sp>
          <p:nvSpPr>
            <p:cNvPr id="16" name="Rectangle 64"/>
            <p:cNvSpPr>
              <a:spLocks noChangeArrowheads="1"/>
            </p:cNvSpPr>
            <p:nvPr/>
          </p:nvSpPr>
          <p:spPr bwMode="auto">
            <a:xfrm rot="-5400000">
              <a:off x="3323" y="994"/>
              <a:ext cx="317" cy="748"/>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Start Of Delivery</a:t>
              </a:r>
              <a:endParaRPr lang="fr-FR" sz="900" b="1" dirty="0">
                <a:cs typeface="Arial" charset="0"/>
              </a:endParaRPr>
            </a:p>
            <a:p>
              <a:pPr eaLnBrk="0" hangingPunct="0"/>
              <a:r>
                <a:rPr lang="en-GB" sz="900" b="1" dirty="0">
                  <a:cs typeface="Arial" charset="0"/>
                </a:rPr>
                <a:t>Phase</a:t>
              </a:r>
              <a:r>
                <a:rPr lang="fr-FR" sz="900" b="1" dirty="0">
                  <a:cs typeface="Arial" charset="0"/>
                </a:rPr>
                <a:t> Or </a:t>
              </a:r>
              <a:r>
                <a:rPr lang="en-GB" sz="900" b="1" dirty="0">
                  <a:cs typeface="Arial" charset="0"/>
                </a:rPr>
                <a:t>Iteration</a:t>
              </a:r>
            </a:p>
          </p:txBody>
        </p:sp>
        <p:sp>
          <p:nvSpPr>
            <p:cNvPr id="17" name="Rectangle 65"/>
            <p:cNvSpPr>
              <a:spLocks noChangeArrowheads="1"/>
            </p:cNvSpPr>
            <p:nvPr/>
          </p:nvSpPr>
          <p:spPr bwMode="auto">
            <a:xfrm rot="-5400000">
              <a:off x="4169" y="985"/>
              <a:ext cx="317" cy="765"/>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End Of Delivery</a:t>
              </a:r>
            </a:p>
            <a:p>
              <a:pPr eaLnBrk="0" hangingPunct="0"/>
              <a:r>
                <a:rPr lang="en-GB" sz="900" b="1" dirty="0">
                  <a:cs typeface="Arial" charset="0"/>
                </a:rPr>
                <a:t>Phase</a:t>
              </a:r>
              <a:r>
                <a:rPr lang="fr-FR" sz="900" b="1" dirty="0">
                  <a:cs typeface="Arial" charset="0"/>
                </a:rPr>
                <a:t> Or </a:t>
              </a:r>
              <a:r>
                <a:rPr lang="en-GB" sz="900" b="1" dirty="0">
                  <a:cs typeface="Arial" charset="0"/>
                </a:rPr>
                <a:t>Iteration</a:t>
              </a:r>
            </a:p>
          </p:txBody>
        </p:sp>
        <p:sp>
          <p:nvSpPr>
            <p:cNvPr id="18" name="Rectangle 66"/>
            <p:cNvSpPr>
              <a:spLocks noChangeArrowheads="1"/>
            </p:cNvSpPr>
            <p:nvPr/>
          </p:nvSpPr>
          <p:spPr bwMode="auto">
            <a:xfrm rot="-5400000">
              <a:off x="4170" y="1347"/>
              <a:ext cx="316" cy="765"/>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Team </a:t>
              </a:r>
            </a:p>
            <a:p>
              <a:pPr eaLnBrk="0" hangingPunct="0"/>
              <a:r>
                <a:rPr lang="en-GB" sz="900" b="1" dirty="0">
                  <a:cs typeface="Arial" charset="0"/>
                </a:rPr>
                <a:t>Member</a:t>
              </a:r>
            </a:p>
            <a:p>
              <a:pPr eaLnBrk="0" hangingPunct="0"/>
              <a:r>
                <a:rPr lang="en-GB" sz="900" b="1" dirty="0">
                  <a:cs typeface="Arial" charset="0"/>
                </a:rPr>
                <a:t>Change</a:t>
              </a:r>
            </a:p>
          </p:txBody>
        </p:sp>
        <p:sp>
          <p:nvSpPr>
            <p:cNvPr id="19" name="Rectangle 67"/>
            <p:cNvSpPr>
              <a:spLocks noChangeArrowheads="1"/>
            </p:cNvSpPr>
            <p:nvPr/>
          </p:nvSpPr>
          <p:spPr bwMode="auto">
            <a:xfrm rot="-5400000">
              <a:off x="3323" y="2082"/>
              <a:ext cx="318" cy="748"/>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Deliverable</a:t>
              </a:r>
            </a:p>
            <a:p>
              <a:pPr eaLnBrk="0" hangingPunct="0"/>
              <a:r>
                <a:rPr lang="en-GB" sz="900" b="1" dirty="0">
                  <a:cs typeface="Arial" charset="0"/>
                </a:rPr>
                <a:t>Completed</a:t>
              </a:r>
            </a:p>
          </p:txBody>
        </p:sp>
        <p:sp>
          <p:nvSpPr>
            <p:cNvPr id="20" name="Rectangle 68"/>
            <p:cNvSpPr>
              <a:spLocks noChangeArrowheads="1"/>
            </p:cNvSpPr>
            <p:nvPr/>
          </p:nvSpPr>
          <p:spPr bwMode="auto">
            <a:xfrm rot="-5400000">
              <a:off x="5132" y="742"/>
              <a:ext cx="315" cy="527"/>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Final</a:t>
              </a:r>
              <a:br>
                <a:rPr lang="en-GB" sz="900" b="1" dirty="0">
                  <a:cs typeface="Arial" charset="0"/>
                </a:rPr>
              </a:br>
              <a:r>
                <a:rPr lang="en-GB" sz="900" b="1" dirty="0">
                  <a:cs typeface="Arial" charset="0"/>
                </a:rPr>
                <a:t>Acceptance</a:t>
              </a:r>
              <a:br>
                <a:rPr lang="en-GB" sz="900" b="1" dirty="0">
                  <a:cs typeface="Arial" charset="0"/>
                </a:rPr>
              </a:br>
              <a:r>
                <a:rPr lang="en-GB" sz="900" b="1" dirty="0">
                  <a:cs typeface="Arial" charset="0"/>
                </a:rPr>
                <a:t>Required</a:t>
              </a:r>
            </a:p>
          </p:txBody>
        </p:sp>
        <p:sp>
          <p:nvSpPr>
            <p:cNvPr id="21" name="Rectangle 69"/>
            <p:cNvSpPr>
              <a:spLocks noChangeArrowheads="1"/>
            </p:cNvSpPr>
            <p:nvPr/>
          </p:nvSpPr>
          <p:spPr bwMode="auto">
            <a:xfrm rot="-5400000">
              <a:off x="5137" y="1104"/>
              <a:ext cx="317" cy="527"/>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Project</a:t>
              </a:r>
              <a:br>
                <a:rPr lang="en-GB" sz="900" b="1" dirty="0">
                  <a:cs typeface="Arial" charset="0"/>
                </a:rPr>
              </a:br>
              <a:r>
                <a:rPr lang="en-GB" sz="900" b="1" dirty="0">
                  <a:cs typeface="Arial" charset="0"/>
                </a:rPr>
                <a:t>Completion</a:t>
              </a:r>
            </a:p>
          </p:txBody>
        </p:sp>
        <p:sp>
          <p:nvSpPr>
            <p:cNvPr id="22" name="Rectangle 70"/>
            <p:cNvSpPr>
              <a:spLocks noChangeArrowheads="1"/>
            </p:cNvSpPr>
            <p:nvPr/>
          </p:nvSpPr>
          <p:spPr bwMode="auto">
            <a:xfrm rot="-5400000">
              <a:off x="2298" y="699"/>
              <a:ext cx="317" cy="612"/>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Engagement</a:t>
              </a:r>
              <a:br>
                <a:rPr lang="en-GB" sz="900" b="1" dirty="0">
                  <a:cs typeface="Arial" charset="0"/>
                </a:rPr>
              </a:br>
              <a:r>
                <a:rPr lang="en-GB" sz="900" b="1" dirty="0">
                  <a:cs typeface="Arial" charset="0"/>
                </a:rPr>
                <a:t>Manager</a:t>
              </a:r>
              <a:br>
                <a:rPr lang="en-GB" sz="900" b="1" dirty="0">
                  <a:cs typeface="Arial" charset="0"/>
                </a:rPr>
              </a:br>
              <a:r>
                <a:rPr lang="en-GB" sz="900" b="1" dirty="0">
                  <a:cs typeface="Arial" charset="0"/>
                </a:rPr>
                <a:t>Invited</a:t>
              </a:r>
            </a:p>
          </p:txBody>
        </p:sp>
        <p:sp>
          <p:nvSpPr>
            <p:cNvPr id="23" name="Rectangle 71"/>
            <p:cNvSpPr>
              <a:spLocks noChangeArrowheads="1"/>
            </p:cNvSpPr>
            <p:nvPr/>
          </p:nvSpPr>
          <p:spPr bwMode="auto">
            <a:xfrm rot="-5400000">
              <a:off x="2298" y="1062"/>
              <a:ext cx="317" cy="612"/>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Engagement</a:t>
              </a:r>
            </a:p>
            <a:p>
              <a:pPr eaLnBrk="0" hangingPunct="0"/>
              <a:r>
                <a:rPr lang="en-GB" sz="900" b="1" dirty="0">
                  <a:cs typeface="Arial" charset="0"/>
                </a:rPr>
                <a:t>Manager</a:t>
              </a:r>
              <a:br>
                <a:rPr lang="en-GB" sz="900" b="1" dirty="0">
                  <a:cs typeface="Arial" charset="0"/>
                </a:rPr>
              </a:br>
              <a:r>
                <a:rPr lang="en-GB" sz="900" b="1" dirty="0">
                  <a:cs typeface="Arial" charset="0"/>
                </a:rPr>
                <a:t>Committed</a:t>
              </a:r>
            </a:p>
          </p:txBody>
        </p:sp>
        <p:sp>
          <p:nvSpPr>
            <p:cNvPr id="24" name="Rectangle 72"/>
            <p:cNvSpPr>
              <a:spLocks noChangeArrowheads="1"/>
            </p:cNvSpPr>
            <p:nvPr/>
          </p:nvSpPr>
          <p:spPr bwMode="auto">
            <a:xfrm rot="-5400000">
              <a:off x="2298" y="1425"/>
              <a:ext cx="317" cy="612"/>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Project</a:t>
              </a:r>
              <a:br>
                <a:rPr lang="en-GB" sz="900" b="1" dirty="0">
                  <a:cs typeface="Arial" charset="0"/>
                </a:rPr>
              </a:br>
              <a:r>
                <a:rPr lang="en-GB" sz="900" b="1" dirty="0">
                  <a:cs typeface="Arial" charset="0"/>
                </a:rPr>
                <a:t>Team Members</a:t>
              </a:r>
            </a:p>
            <a:p>
              <a:pPr eaLnBrk="0" hangingPunct="0"/>
              <a:r>
                <a:rPr lang="en-GB" sz="900" b="1" dirty="0">
                  <a:cs typeface="Arial" charset="0"/>
                </a:rPr>
                <a:t>Required</a:t>
              </a:r>
            </a:p>
          </p:txBody>
        </p:sp>
        <p:sp>
          <p:nvSpPr>
            <p:cNvPr id="25" name="Rectangle 73"/>
            <p:cNvSpPr>
              <a:spLocks noChangeArrowheads="1"/>
            </p:cNvSpPr>
            <p:nvPr/>
          </p:nvSpPr>
          <p:spPr bwMode="auto">
            <a:xfrm rot="-5400000">
              <a:off x="2298" y="2151"/>
              <a:ext cx="317" cy="612"/>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Suppliers</a:t>
              </a:r>
              <a:br>
                <a:rPr lang="en-GB" sz="900" b="1" dirty="0">
                  <a:cs typeface="Arial" charset="0"/>
                </a:rPr>
              </a:br>
              <a:r>
                <a:rPr lang="en-GB" sz="900" b="1" dirty="0">
                  <a:cs typeface="Arial" charset="0"/>
                </a:rPr>
                <a:t>Required</a:t>
              </a:r>
            </a:p>
          </p:txBody>
        </p:sp>
        <p:sp>
          <p:nvSpPr>
            <p:cNvPr id="26" name="Rectangle 74"/>
            <p:cNvSpPr>
              <a:spLocks noChangeArrowheads="1"/>
            </p:cNvSpPr>
            <p:nvPr/>
          </p:nvSpPr>
          <p:spPr bwMode="auto">
            <a:xfrm rot="-5400000">
              <a:off x="2298" y="2514"/>
              <a:ext cx="317" cy="612"/>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Team</a:t>
              </a:r>
              <a:br>
                <a:rPr lang="en-GB" sz="900" b="1" dirty="0">
                  <a:cs typeface="Arial" charset="0"/>
                </a:rPr>
              </a:br>
              <a:r>
                <a:rPr lang="en-GB" sz="900" b="1" dirty="0">
                  <a:cs typeface="Arial" charset="0"/>
                </a:rPr>
                <a:t>Members</a:t>
              </a:r>
              <a:br>
                <a:rPr lang="en-GB" sz="900" b="1" dirty="0">
                  <a:cs typeface="Arial" charset="0"/>
                </a:rPr>
              </a:br>
              <a:r>
                <a:rPr lang="en-GB" sz="900" b="1" dirty="0">
                  <a:cs typeface="Arial" charset="0"/>
                </a:rPr>
                <a:t>Arrival</a:t>
              </a:r>
            </a:p>
          </p:txBody>
        </p:sp>
        <p:sp>
          <p:nvSpPr>
            <p:cNvPr id="27" name="Rectangle 75"/>
            <p:cNvSpPr>
              <a:spLocks noChangeArrowheads="1"/>
            </p:cNvSpPr>
            <p:nvPr/>
          </p:nvSpPr>
          <p:spPr bwMode="auto">
            <a:xfrm rot="-5400000">
              <a:off x="2298" y="2876"/>
              <a:ext cx="317" cy="612"/>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Start-Up</a:t>
              </a:r>
              <a:br>
                <a:rPr lang="en-GB" sz="900" b="1" dirty="0">
                  <a:cs typeface="Arial" charset="0"/>
                </a:rPr>
              </a:br>
              <a:r>
                <a:rPr lang="en-GB" sz="900" b="1" dirty="0">
                  <a:cs typeface="Arial" charset="0"/>
                </a:rPr>
                <a:t>Activities</a:t>
              </a:r>
              <a:br>
                <a:rPr lang="en-GB" sz="900" b="1" dirty="0">
                  <a:cs typeface="Arial" charset="0"/>
                </a:rPr>
              </a:br>
              <a:r>
                <a:rPr lang="en-GB" sz="900" b="1" dirty="0">
                  <a:cs typeface="Arial" charset="0"/>
                </a:rPr>
                <a:t>Completed</a:t>
              </a:r>
            </a:p>
          </p:txBody>
        </p:sp>
        <p:sp>
          <p:nvSpPr>
            <p:cNvPr id="28" name="Rectangle 76"/>
            <p:cNvSpPr>
              <a:spLocks noChangeArrowheads="1"/>
            </p:cNvSpPr>
            <p:nvPr/>
          </p:nvSpPr>
          <p:spPr bwMode="auto">
            <a:xfrm rot="16200000">
              <a:off x="1645" y="1058"/>
              <a:ext cx="757" cy="130"/>
            </a:xfrm>
            <a:prstGeom prst="rect">
              <a:avLst/>
            </a:prstGeom>
            <a:noFill/>
            <a:ln w="9525">
              <a:noFill/>
              <a:miter lim="800000"/>
              <a:headEnd/>
              <a:tailEnd/>
            </a:ln>
          </p:spPr>
          <p:txBody>
            <a:bodyPr wrap="none">
              <a:spAutoFit/>
            </a:bodyPr>
            <a:lstStyle/>
            <a:p>
              <a:pPr algn="r" eaLnBrk="0" hangingPunct="0"/>
              <a:r>
                <a:rPr lang="en-GB" sz="1400" b="1" dirty="0">
                  <a:solidFill>
                    <a:srgbClr val="808080"/>
                  </a:solidFill>
                </a:rPr>
                <a:t>START-UP</a:t>
              </a:r>
            </a:p>
          </p:txBody>
        </p:sp>
        <p:sp>
          <p:nvSpPr>
            <p:cNvPr id="29" name="Rectangle 77"/>
            <p:cNvSpPr>
              <a:spLocks noChangeArrowheads="1"/>
            </p:cNvSpPr>
            <p:nvPr/>
          </p:nvSpPr>
          <p:spPr bwMode="auto">
            <a:xfrm rot="16200000">
              <a:off x="2550" y="1101"/>
              <a:ext cx="863" cy="130"/>
            </a:xfrm>
            <a:prstGeom prst="rect">
              <a:avLst/>
            </a:prstGeom>
            <a:noFill/>
            <a:ln w="9525" algn="ctr">
              <a:noFill/>
              <a:miter lim="800000"/>
              <a:headEnd/>
              <a:tailEnd/>
            </a:ln>
          </p:spPr>
          <p:txBody>
            <a:bodyPr wrap="none">
              <a:spAutoFit/>
            </a:bodyPr>
            <a:lstStyle/>
            <a:p>
              <a:pPr algn="r" eaLnBrk="0" hangingPunct="0"/>
              <a:r>
                <a:rPr lang="en-GB" sz="1400" b="1" dirty="0">
                  <a:solidFill>
                    <a:srgbClr val="808080"/>
                  </a:solidFill>
                </a:rPr>
                <a:t>EXECUTION</a:t>
              </a:r>
            </a:p>
          </p:txBody>
        </p:sp>
        <p:sp>
          <p:nvSpPr>
            <p:cNvPr id="30" name="Rectangle 78"/>
            <p:cNvSpPr>
              <a:spLocks noChangeArrowheads="1"/>
            </p:cNvSpPr>
            <p:nvPr/>
          </p:nvSpPr>
          <p:spPr bwMode="auto">
            <a:xfrm rot="16200000">
              <a:off x="4406" y="1159"/>
              <a:ext cx="992" cy="130"/>
            </a:xfrm>
            <a:prstGeom prst="rect">
              <a:avLst/>
            </a:prstGeom>
            <a:noFill/>
            <a:ln w="9525" algn="ctr">
              <a:noFill/>
              <a:miter lim="800000"/>
              <a:headEnd/>
              <a:tailEnd/>
            </a:ln>
          </p:spPr>
          <p:txBody>
            <a:bodyPr wrap="none">
              <a:spAutoFit/>
            </a:bodyPr>
            <a:lstStyle/>
            <a:p>
              <a:pPr algn="r" eaLnBrk="0" hangingPunct="0"/>
              <a:r>
                <a:rPr lang="en-GB" sz="1400" b="1" dirty="0">
                  <a:solidFill>
                    <a:srgbClr val="808080"/>
                  </a:solidFill>
                </a:rPr>
                <a:t>CLOSE-DOWN</a:t>
              </a:r>
            </a:p>
          </p:txBody>
        </p:sp>
        <p:sp>
          <p:nvSpPr>
            <p:cNvPr id="31" name="Rectangle 79"/>
            <p:cNvSpPr>
              <a:spLocks noChangeArrowheads="1"/>
            </p:cNvSpPr>
            <p:nvPr/>
          </p:nvSpPr>
          <p:spPr bwMode="auto">
            <a:xfrm rot="-5400000">
              <a:off x="3323" y="2445"/>
              <a:ext cx="318" cy="748"/>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Suppliers</a:t>
              </a:r>
              <a:br>
                <a:rPr lang="en-GB" sz="900" b="1" dirty="0">
                  <a:cs typeface="Arial" charset="0"/>
                </a:rPr>
              </a:br>
              <a:r>
                <a:rPr lang="en-GB" sz="900" b="1" dirty="0">
                  <a:cs typeface="Arial" charset="0"/>
                </a:rPr>
                <a:t>Required</a:t>
              </a:r>
            </a:p>
          </p:txBody>
        </p:sp>
        <p:sp>
          <p:nvSpPr>
            <p:cNvPr id="32" name="Rectangle 80"/>
            <p:cNvSpPr>
              <a:spLocks noChangeArrowheads="1"/>
            </p:cNvSpPr>
            <p:nvPr/>
          </p:nvSpPr>
          <p:spPr bwMode="auto">
            <a:xfrm rot="-5400000">
              <a:off x="3323" y="1357"/>
              <a:ext cx="317" cy="748"/>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Team</a:t>
              </a:r>
              <a:br>
                <a:rPr lang="en-GB" sz="900" b="1" dirty="0">
                  <a:cs typeface="Arial" charset="0"/>
                </a:rPr>
              </a:br>
              <a:r>
                <a:rPr lang="en-GB" sz="900" b="1" dirty="0">
                  <a:cs typeface="Arial" charset="0"/>
                </a:rPr>
                <a:t>Members</a:t>
              </a:r>
              <a:br>
                <a:rPr lang="en-GB" sz="900" b="1" dirty="0">
                  <a:cs typeface="Arial" charset="0"/>
                </a:rPr>
              </a:br>
              <a:r>
                <a:rPr lang="en-GB" sz="900" b="1" dirty="0">
                  <a:cs typeface="Arial" charset="0"/>
                </a:rPr>
                <a:t>Arrival</a:t>
              </a:r>
            </a:p>
          </p:txBody>
        </p:sp>
        <p:sp>
          <p:nvSpPr>
            <p:cNvPr id="33" name="Rectangle 81"/>
            <p:cNvSpPr>
              <a:spLocks noChangeArrowheads="1"/>
            </p:cNvSpPr>
            <p:nvPr/>
          </p:nvSpPr>
          <p:spPr bwMode="auto">
            <a:xfrm rot="-5400000">
              <a:off x="2298" y="1788"/>
              <a:ext cx="317" cy="612"/>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Procurement</a:t>
              </a:r>
            </a:p>
            <a:p>
              <a:pPr eaLnBrk="0" hangingPunct="0"/>
              <a:r>
                <a:rPr lang="en-GB" sz="900" b="1" dirty="0">
                  <a:cs typeface="Arial" charset="0"/>
                </a:rPr>
                <a:t>Items</a:t>
              </a:r>
              <a:br>
                <a:rPr lang="en-GB" sz="900" b="1" dirty="0">
                  <a:cs typeface="Arial" charset="0"/>
                </a:rPr>
              </a:br>
              <a:r>
                <a:rPr lang="en-GB" sz="900" b="1" dirty="0">
                  <a:cs typeface="Arial" charset="0"/>
                </a:rPr>
                <a:t>Required</a:t>
              </a:r>
            </a:p>
          </p:txBody>
        </p:sp>
        <p:sp>
          <p:nvSpPr>
            <p:cNvPr id="34" name="Rectangle 82"/>
            <p:cNvSpPr>
              <a:spLocks noChangeArrowheads="1"/>
            </p:cNvSpPr>
            <p:nvPr/>
          </p:nvSpPr>
          <p:spPr bwMode="auto">
            <a:xfrm rot="-5400000">
              <a:off x="4169" y="2436"/>
              <a:ext cx="317" cy="765"/>
            </a:xfrm>
            <a:prstGeom prst="rect">
              <a:avLst/>
            </a:prstGeom>
            <a:solidFill>
              <a:srgbClr val="DBEEEE"/>
            </a:solidFill>
            <a:ln w="12700" algn="ctr">
              <a:solidFill>
                <a:srgbClr val="95B3D7"/>
              </a:solidFill>
              <a:miter lim="800000"/>
              <a:headEnd/>
              <a:tailEnd/>
            </a:ln>
          </p:spPr>
          <p:txBody>
            <a:bodyPr vert="eaVert" wrap="none" lIns="72000" tIns="54000" rIns="72000" bIns="54000" anchor="ctr"/>
            <a:lstStyle/>
            <a:p>
              <a:pPr eaLnBrk="0" hangingPunct="0"/>
              <a:r>
                <a:rPr lang="en-GB" sz="900" b="1" dirty="0">
                  <a:cs typeface="Arial" charset="0"/>
                </a:rPr>
                <a:t>Procurement</a:t>
              </a:r>
            </a:p>
            <a:p>
              <a:pPr eaLnBrk="0" hangingPunct="0"/>
              <a:r>
                <a:rPr lang="en-GB" sz="900" b="1" dirty="0">
                  <a:cs typeface="Arial" charset="0"/>
                </a:rPr>
                <a:t>Items</a:t>
              </a:r>
              <a:br>
                <a:rPr lang="en-GB" sz="900" b="1" dirty="0">
                  <a:cs typeface="Arial" charset="0"/>
                </a:rPr>
              </a:br>
              <a:r>
                <a:rPr lang="en-GB" sz="900" b="1" dirty="0">
                  <a:cs typeface="Arial" charset="0"/>
                </a:rPr>
                <a:t>Required</a:t>
              </a:r>
            </a:p>
          </p:txBody>
        </p:sp>
      </p:grpSp>
    </p:spTree>
    <p:extLst>
      <p:ext uri="{BB962C8B-B14F-4D97-AF65-F5344CB8AC3E}">
        <p14:creationId xmlns:p14="http://schemas.microsoft.com/office/powerpoint/2010/main" val="2823914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8">
            <a:extLst>
              <a:ext uri="{FF2B5EF4-FFF2-40B4-BE49-F238E27FC236}">
                <a16:creationId xmlns:a16="http://schemas.microsoft.com/office/drawing/2014/main" id="{45848EA7-8D7C-4A7B-9182-7C1202EDBFB1}"/>
              </a:ext>
            </a:extLst>
          </p:cNvPr>
          <p:cNvSpPr/>
          <p:nvPr/>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Text Placeholder 3">
            <a:extLst>
              <a:ext uri="{FF2B5EF4-FFF2-40B4-BE49-F238E27FC236}">
                <a16:creationId xmlns:a16="http://schemas.microsoft.com/office/drawing/2014/main" id="{A4F90D45-6C70-4A60-846A-DBB50340073A}"/>
              </a:ext>
            </a:extLst>
          </p:cNvPr>
          <p:cNvSpPr>
            <a:spLocks noGrp="1"/>
          </p:cNvSpPr>
          <p:nvPr>
            <p:ph type="body" sz="quarter" idx="36"/>
          </p:nvPr>
        </p:nvSpPr>
        <p:spPr>
          <a:xfrm>
            <a:off x="1803399" y="1269068"/>
            <a:ext cx="3887813" cy="524886"/>
          </a:xfrm>
        </p:spPr>
        <p:txBody>
          <a:bodyPr/>
          <a:lstStyle/>
          <a:p>
            <a:r>
              <a:rPr lang="en-US" dirty="0"/>
              <a:t>Ask for help and do not reinvent the wheel.</a:t>
            </a:r>
          </a:p>
        </p:txBody>
      </p:sp>
      <p:grpSp>
        <p:nvGrpSpPr>
          <p:cNvPr id="30" name="Group 29"/>
          <p:cNvGrpSpPr/>
          <p:nvPr/>
        </p:nvGrpSpPr>
        <p:grpSpPr>
          <a:xfrm>
            <a:off x="4038600" y="294359"/>
            <a:ext cx="936000" cy="792000"/>
            <a:chOff x="6748041" y="104170"/>
            <a:chExt cx="936000" cy="792000"/>
          </a:xfrm>
        </p:grpSpPr>
        <p:sp>
          <p:nvSpPr>
            <p:cNvPr id="31" name="Rounded Rectangle 30"/>
            <p:cNvSpPr/>
            <p:nvPr/>
          </p:nvSpPr>
          <p:spPr>
            <a:xfrm>
              <a:off x="6748041" y="104170"/>
              <a:ext cx="936000" cy="792000"/>
            </a:xfrm>
            <a:prstGeom prst="roundRect">
              <a:avLst/>
            </a:prstGeom>
            <a:solidFill>
              <a:srgbClr val="EEECE1"/>
            </a:solidFill>
            <a:ln w="25400" cap="flat" cmpd="sng" algn="ctr">
              <a:solidFill>
                <a:srgbClr val="4F81BD">
                  <a:shade val="50000"/>
                </a:srgbClr>
              </a:solidFill>
              <a:prstDash val="solid"/>
            </a:ln>
            <a:effectLst/>
          </p:spPr>
          <p:txBody>
            <a:bodyPr rtlCol="0" anchor="ctr"/>
            <a:lstStyle/>
            <a:p>
              <a:pPr algn="ctr">
                <a:defRPr/>
              </a:pPr>
              <a:endParaRPr lang="pt-PT" kern="0">
                <a:solidFill>
                  <a:sysClr val="window" lastClr="FFFFFF"/>
                </a:solidFill>
                <a:latin typeface="Calibri"/>
              </a:endParaRPr>
            </a:p>
          </p:txBody>
        </p:sp>
        <p:grpSp>
          <p:nvGrpSpPr>
            <p:cNvPr id="32" name="Groupe 688"/>
            <p:cNvGrpSpPr/>
            <p:nvPr/>
          </p:nvGrpSpPr>
          <p:grpSpPr>
            <a:xfrm>
              <a:off x="6858121" y="147846"/>
              <a:ext cx="678069" cy="639237"/>
              <a:chOff x="2509838" y="4954587"/>
              <a:chExt cx="360363" cy="339725"/>
            </a:xfrm>
          </p:grpSpPr>
          <p:sp>
            <p:nvSpPr>
              <p:cNvPr id="33" name="Freeform 412"/>
              <p:cNvSpPr>
                <a:spLocks/>
              </p:cNvSpPr>
              <p:nvPr/>
            </p:nvSpPr>
            <p:spPr bwMode="auto">
              <a:xfrm>
                <a:off x="2509838" y="4954587"/>
                <a:ext cx="274638" cy="339725"/>
              </a:xfrm>
              <a:custGeom>
                <a:avLst/>
                <a:gdLst/>
                <a:ahLst/>
                <a:cxnLst>
                  <a:cxn ang="0">
                    <a:pos x="142" y="86"/>
                  </a:cxn>
                  <a:cxn ang="0">
                    <a:pos x="121" y="86"/>
                  </a:cxn>
                  <a:cxn ang="0">
                    <a:pos x="112" y="81"/>
                  </a:cxn>
                  <a:cxn ang="0">
                    <a:pos x="86" y="40"/>
                  </a:cxn>
                  <a:cxn ang="0">
                    <a:pos x="86" y="12"/>
                  </a:cxn>
                  <a:cxn ang="0">
                    <a:pos x="74" y="8"/>
                  </a:cxn>
                  <a:cxn ang="0">
                    <a:pos x="66" y="72"/>
                  </a:cxn>
                  <a:cxn ang="0">
                    <a:pos x="59" y="77"/>
                  </a:cxn>
                  <a:cxn ang="0">
                    <a:pos x="15" y="77"/>
                  </a:cxn>
                  <a:cxn ang="0">
                    <a:pos x="3" y="89"/>
                  </a:cxn>
                  <a:cxn ang="0">
                    <a:pos x="16" y="102"/>
                  </a:cxn>
                  <a:cxn ang="0">
                    <a:pos x="0" y="117"/>
                  </a:cxn>
                  <a:cxn ang="0">
                    <a:pos x="16" y="130"/>
                  </a:cxn>
                  <a:cxn ang="0">
                    <a:pos x="5" y="142"/>
                  </a:cxn>
                  <a:cxn ang="0">
                    <a:pos x="21" y="154"/>
                  </a:cxn>
                  <a:cxn ang="0">
                    <a:pos x="12" y="163"/>
                  </a:cxn>
                  <a:cxn ang="0">
                    <a:pos x="24" y="175"/>
                  </a:cxn>
                  <a:cxn ang="0">
                    <a:pos x="105" y="175"/>
                  </a:cxn>
                  <a:cxn ang="0">
                    <a:pos x="116" y="164"/>
                  </a:cxn>
                </a:cxnLst>
                <a:rect l="0" t="0" r="r" b="b"/>
                <a:pathLst>
                  <a:path w="142" h="175">
                    <a:moveTo>
                      <a:pt x="142" y="86"/>
                    </a:moveTo>
                    <a:cubicBezTo>
                      <a:pt x="121" y="86"/>
                      <a:pt x="121" y="86"/>
                      <a:pt x="121" y="86"/>
                    </a:cubicBezTo>
                    <a:cubicBezTo>
                      <a:pt x="121" y="86"/>
                      <a:pt x="115" y="84"/>
                      <a:pt x="112" y="81"/>
                    </a:cubicBezTo>
                    <a:cubicBezTo>
                      <a:pt x="109" y="77"/>
                      <a:pt x="86" y="54"/>
                      <a:pt x="86" y="40"/>
                    </a:cubicBezTo>
                    <a:cubicBezTo>
                      <a:pt x="85" y="31"/>
                      <a:pt x="86" y="12"/>
                      <a:pt x="86" y="12"/>
                    </a:cubicBezTo>
                    <a:cubicBezTo>
                      <a:pt x="86" y="12"/>
                      <a:pt x="86" y="0"/>
                      <a:pt x="74" y="8"/>
                    </a:cubicBezTo>
                    <a:cubicBezTo>
                      <a:pt x="67" y="13"/>
                      <a:pt x="54" y="30"/>
                      <a:pt x="66" y="72"/>
                    </a:cubicBezTo>
                    <a:cubicBezTo>
                      <a:pt x="67" y="75"/>
                      <a:pt x="67" y="77"/>
                      <a:pt x="59" y="77"/>
                    </a:cubicBezTo>
                    <a:cubicBezTo>
                      <a:pt x="15" y="77"/>
                      <a:pt x="15" y="77"/>
                      <a:pt x="15" y="77"/>
                    </a:cubicBezTo>
                    <a:cubicBezTo>
                      <a:pt x="15" y="77"/>
                      <a:pt x="3" y="78"/>
                      <a:pt x="3" y="89"/>
                    </a:cubicBezTo>
                    <a:cubicBezTo>
                      <a:pt x="3" y="99"/>
                      <a:pt x="8" y="102"/>
                      <a:pt x="16" y="102"/>
                    </a:cubicBezTo>
                    <a:cubicBezTo>
                      <a:pt x="16" y="102"/>
                      <a:pt x="0" y="101"/>
                      <a:pt x="0" y="117"/>
                    </a:cubicBezTo>
                    <a:cubicBezTo>
                      <a:pt x="0" y="124"/>
                      <a:pt x="8" y="130"/>
                      <a:pt x="16" y="130"/>
                    </a:cubicBezTo>
                    <a:cubicBezTo>
                      <a:pt x="16" y="130"/>
                      <a:pt x="5" y="132"/>
                      <a:pt x="5" y="142"/>
                    </a:cubicBezTo>
                    <a:cubicBezTo>
                      <a:pt x="5" y="150"/>
                      <a:pt x="16" y="154"/>
                      <a:pt x="21" y="154"/>
                    </a:cubicBezTo>
                    <a:cubicBezTo>
                      <a:pt x="21" y="154"/>
                      <a:pt x="12" y="155"/>
                      <a:pt x="12" y="163"/>
                    </a:cubicBezTo>
                    <a:cubicBezTo>
                      <a:pt x="12" y="172"/>
                      <a:pt x="19" y="175"/>
                      <a:pt x="24" y="175"/>
                    </a:cubicBezTo>
                    <a:cubicBezTo>
                      <a:pt x="105" y="175"/>
                      <a:pt x="105" y="175"/>
                      <a:pt x="105" y="175"/>
                    </a:cubicBezTo>
                    <a:cubicBezTo>
                      <a:pt x="105" y="175"/>
                      <a:pt x="116" y="175"/>
                      <a:pt x="116" y="164"/>
                    </a:cubicBezTo>
                  </a:path>
                </a:pathLst>
              </a:custGeom>
              <a:noFill/>
              <a:ln w="28575" cap="rnd">
                <a:solidFill>
                  <a:srgbClr val="4F81BD">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34" name="Freeform 413"/>
              <p:cNvSpPr>
                <a:spLocks/>
              </p:cNvSpPr>
              <p:nvPr/>
            </p:nvSpPr>
            <p:spPr bwMode="auto">
              <a:xfrm>
                <a:off x="2786063" y="5091112"/>
                <a:ext cx="84138" cy="203200"/>
              </a:xfrm>
              <a:custGeom>
                <a:avLst/>
                <a:gdLst/>
                <a:ahLst/>
                <a:cxnLst>
                  <a:cxn ang="0">
                    <a:pos x="43" y="0"/>
                  </a:cxn>
                  <a:cxn ang="0">
                    <a:pos x="13" y="0"/>
                  </a:cxn>
                  <a:cxn ang="0">
                    <a:pos x="0" y="13"/>
                  </a:cxn>
                  <a:cxn ang="0">
                    <a:pos x="0" y="94"/>
                  </a:cxn>
                  <a:cxn ang="0">
                    <a:pos x="11" y="105"/>
                  </a:cxn>
                  <a:cxn ang="0">
                    <a:pos x="43" y="105"/>
                  </a:cxn>
                </a:cxnLst>
                <a:rect l="0" t="0" r="r" b="b"/>
                <a:pathLst>
                  <a:path w="43" h="105">
                    <a:moveTo>
                      <a:pt x="43" y="0"/>
                    </a:moveTo>
                    <a:cubicBezTo>
                      <a:pt x="13" y="0"/>
                      <a:pt x="13" y="0"/>
                      <a:pt x="13" y="0"/>
                    </a:cubicBezTo>
                    <a:cubicBezTo>
                      <a:pt x="13" y="0"/>
                      <a:pt x="0" y="0"/>
                      <a:pt x="0" y="13"/>
                    </a:cubicBezTo>
                    <a:cubicBezTo>
                      <a:pt x="0" y="94"/>
                      <a:pt x="0" y="94"/>
                      <a:pt x="0" y="94"/>
                    </a:cubicBezTo>
                    <a:cubicBezTo>
                      <a:pt x="0" y="94"/>
                      <a:pt x="5" y="105"/>
                      <a:pt x="11" y="105"/>
                    </a:cubicBezTo>
                    <a:cubicBezTo>
                      <a:pt x="43" y="105"/>
                      <a:pt x="43" y="105"/>
                      <a:pt x="43" y="105"/>
                    </a:cubicBezTo>
                  </a:path>
                </a:pathLst>
              </a:custGeom>
              <a:noFill/>
              <a:ln w="28575" cap="rnd">
                <a:solidFill>
                  <a:srgbClr val="4F81BD">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sp>
            <p:nvSpPr>
              <p:cNvPr id="35" name="Oval 414"/>
              <p:cNvSpPr>
                <a:spLocks noChangeArrowheads="1"/>
              </p:cNvSpPr>
              <p:nvPr/>
            </p:nvSpPr>
            <p:spPr bwMode="auto">
              <a:xfrm>
                <a:off x="2817813" y="5243512"/>
                <a:ext cx="28575" cy="31750"/>
              </a:xfrm>
              <a:prstGeom prst="ellipse">
                <a:avLst/>
              </a:prstGeom>
              <a:noFill/>
              <a:ln w="28575" cap="rnd">
                <a:solidFill>
                  <a:srgbClr val="4F81BD">
                    <a:lumMod val="50000"/>
                  </a:srgbClr>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700" kern="0" dirty="0">
                  <a:solidFill>
                    <a:sysClr val="windowText" lastClr="000000"/>
                  </a:solidFill>
                  <a:latin typeface="Arial" pitchFamily="34" charset="0"/>
                  <a:cs typeface="Arial" pitchFamily="34" charset="0"/>
                </a:endParaRPr>
              </a:p>
            </p:txBody>
          </p:sp>
        </p:grpSp>
      </p:grpSp>
      <p:sp>
        <p:nvSpPr>
          <p:cNvPr id="5" name="Text Placeholder 4">
            <a:extLst>
              <a:ext uri="{FF2B5EF4-FFF2-40B4-BE49-F238E27FC236}">
                <a16:creationId xmlns:a16="http://schemas.microsoft.com/office/drawing/2014/main" id="{4150D5B6-97C2-4548-BBB0-7477E2B875E0}"/>
              </a:ext>
            </a:extLst>
          </p:cNvPr>
          <p:cNvSpPr>
            <a:spLocks noGrp="1"/>
          </p:cNvSpPr>
          <p:nvPr>
            <p:ph type="body" sz="quarter" idx="37"/>
          </p:nvPr>
        </p:nvSpPr>
        <p:spPr>
          <a:xfrm>
            <a:off x="1803399" y="4984445"/>
            <a:ext cx="3887813" cy="524886"/>
          </a:xfrm>
        </p:spPr>
        <p:txBody>
          <a:bodyPr/>
          <a:lstStyle/>
          <a:p>
            <a:r>
              <a:rPr lang="en-US" dirty="0"/>
              <a:t>Involve the Offshore Engagement Manager.</a:t>
            </a:r>
          </a:p>
        </p:txBody>
      </p:sp>
      <p:sp>
        <p:nvSpPr>
          <p:cNvPr id="6" name="Text Placeholder 5">
            <a:extLst>
              <a:ext uri="{FF2B5EF4-FFF2-40B4-BE49-F238E27FC236}">
                <a16:creationId xmlns:a16="http://schemas.microsoft.com/office/drawing/2014/main" id="{8A533242-C3E0-46B6-A122-8DAF8452B3C9}"/>
              </a:ext>
            </a:extLst>
          </p:cNvPr>
          <p:cNvSpPr>
            <a:spLocks noGrp="1"/>
          </p:cNvSpPr>
          <p:nvPr>
            <p:ph type="body" sz="quarter" idx="38"/>
          </p:nvPr>
        </p:nvSpPr>
        <p:spPr>
          <a:xfrm>
            <a:off x="1803399" y="4255629"/>
            <a:ext cx="3887813" cy="524886"/>
          </a:xfrm>
        </p:spPr>
        <p:txBody>
          <a:bodyPr/>
          <a:lstStyle/>
          <a:p>
            <a:r>
              <a:rPr lang="en-US" dirty="0"/>
              <a:t>Get active Client and teams’ buy-in.</a:t>
            </a:r>
          </a:p>
        </p:txBody>
      </p:sp>
      <p:sp>
        <p:nvSpPr>
          <p:cNvPr id="7" name="Text Placeholder 6">
            <a:extLst>
              <a:ext uri="{FF2B5EF4-FFF2-40B4-BE49-F238E27FC236}">
                <a16:creationId xmlns:a16="http://schemas.microsoft.com/office/drawing/2014/main" id="{4F5787E5-AB2D-47E1-9E08-983302CCD089}"/>
              </a:ext>
            </a:extLst>
          </p:cNvPr>
          <p:cNvSpPr>
            <a:spLocks noGrp="1"/>
          </p:cNvSpPr>
          <p:nvPr>
            <p:ph type="body" sz="quarter" idx="39"/>
          </p:nvPr>
        </p:nvSpPr>
        <p:spPr>
          <a:xfrm>
            <a:off x="1803399" y="3455516"/>
            <a:ext cx="3887813" cy="596183"/>
          </a:xfrm>
        </p:spPr>
        <p:txBody>
          <a:bodyPr/>
          <a:lstStyle/>
          <a:p>
            <a:r>
              <a:rPr lang="en-US" dirty="0"/>
              <a:t>Look in the Capgemini knowledge repositories for lessons learned on similar engagements.</a:t>
            </a:r>
          </a:p>
        </p:txBody>
      </p:sp>
      <p:sp>
        <p:nvSpPr>
          <p:cNvPr id="8" name="Text Placeholder 7">
            <a:extLst>
              <a:ext uri="{FF2B5EF4-FFF2-40B4-BE49-F238E27FC236}">
                <a16:creationId xmlns:a16="http://schemas.microsoft.com/office/drawing/2014/main" id="{B93A89E5-A62F-4AEC-BA87-DCDA0BC06BE8}"/>
              </a:ext>
            </a:extLst>
          </p:cNvPr>
          <p:cNvSpPr>
            <a:spLocks noGrp="1"/>
          </p:cNvSpPr>
          <p:nvPr>
            <p:ph type="body" sz="quarter" idx="40"/>
          </p:nvPr>
        </p:nvSpPr>
        <p:spPr>
          <a:xfrm>
            <a:off x="1803399" y="2726700"/>
            <a:ext cx="3887813" cy="524886"/>
          </a:xfrm>
        </p:spPr>
        <p:txBody>
          <a:bodyPr/>
          <a:lstStyle/>
          <a:p>
            <a:r>
              <a:rPr lang="en-US" dirty="0"/>
              <a:t>Look in the Capgemini Engagement Manager’s Handbook.</a:t>
            </a:r>
          </a:p>
        </p:txBody>
      </p:sp>
      <p:sp>
        <p:nvSpPr>
          <p:cNvPr id="9" name="Text Placeholder 8">
            <a:extLst>
              <a:ext uri="{FF2B5EF4-FFF2-40B4-BE49-F238E27FC236}">
                <a16:creationId xmlns:a16="http://schemas.microsoft.com/office/drawing/2014/main" id="{474F77D9-EEE0-45DC-9018-6659263155A5}"/>
              </a:ext>
            </a:extLst>
          </p:cNvPr>
          <p:cNvSpPr>
            <a:spLocks noGrp="1"/>
          </p:cNvSpPr>
          <p:nvPr>
            <p:ph type="body" sz="quarter" idx="41"/>
          </p:nvPr>
        </p:nvSpPr>
        <p:spPr>
          <a:xfrm>
            <a:off x="1803399" y="1997884"/>
            <a:ext cx="3887813" cy="524886"/>
          </a:xfrm>
        </p:spPr>
        <p:txBody>
          <a:bodyPr/>
          <a:lstStyle/>
          <a:p>
            <a:r>
              <a:rPr lang="en-US" dirty="0"/>
              <a:t>Ensure you get the support you need.</a:t>
            </a:r>
          </a:p>
        </p:txBody>
      </p:sp>
      <p:grpSp>
        <p:nvGrpSpPr>
          <p:cNvPr id="18" name="Group 17">
            <a:extLst>
              <a:ext uri="{FF2B5EF4-FFF2-40B4-BE49-F238E27FC236}">
                <a16:creationId xmlns:a16="http://schemas.microsoft.com/office/drawing/2014/main" id="{7022443D-0666-4202-91AA-65B818BC2AE3}"/>
              </a:ext>
            </a:extLst>
          </p:cNvPr>
          <p:cNvGrpSpPr/>
          <p:nvPr/>
        </p:nvGrpSpPr>
        <p:grpSpPr>
          <a:xfrm>
            <a:off x="879083" y="1233311"/>
            <a:ext cx="634560" cy="599554"/>
            <a:chOff x="7087039" y="1204685"/>
            <a:chExt cx="634560" cy="599554"/>
          </a:xfrm>
        </p:grpSpPr>
        <p:sp>
          <p:nvSpPr>
            <p:cNvPr id="10" name="Oval 20">
              <a:extLst>
                <a:ext uri="{FF2B5EF4-FFF2-40B4-BE49-F238E27FC236}">
                  <a16:creationId xmlns:a16="http://schemas.microsoft.com/office/drawing/2014/main" id="{1EA810CF-2B31-4A9C-B605-BF818AA96489}"/>
                </a:ext>
              </a:extLst>
            </p:cNvPr>
            <p:cNvSpPr/>
            <p:nvPr/>
          </p:nvSpPr>
          <p:spPr>
            <a:xfrm flipV="1">
              <a:off x="7087039" y="120468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17" name="Graphic 16">
              <a:extLst>
                <a:ext uri="{FF2B5EF4-FFF2-40B4-BE49-F238E27FC236}">
                  <a16:creationId xmlns:a16="http://schemas.microsoft.com/office/drawing/2014/main" id="{DEC48A31-3CC1-4C6C-9875-69DA86479D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3763" y="1363906"/>
              <a:ext cx="281112" cy="281112"/>
            </a:xfrm>
            <a:prstGeom prst="rect">
              <a:avLst/>
            </a:prstGeom>
          </p:spPr>
        </p:pic>
      </p:grpSp>
      <p:grpSp>
        <p:nvGrpSpPr>
          <p:cNvPr id="20" name="Group 19">
            <a:extLst>
              <a:ext uri="{FF2B5EF4-FFF2-40B4-BE49-F238E27FC236}">
                <a16:creationId xmlns:a16="http://schemas.microsoft.com/office/drawing/2014/main" id="{C44FD527-5B90-4FEB-B0CF-CC9895776D34}"/>
              </a:ext>
            </a:extLst>
          </p:cNvPr>
          <p:cNvGrpSpPr/>
          <p:nvPr/>
        </p:nvGrpSpPr>
        <p:grpSpPr>
          <a:xfrm>
            <a:off x="879083" y="1976353"/>
            <a:ext cx="634560" cy="599554"/>
            <a:chOff x="7087040" y="2057977"/>
            <a:chExt cx="634560" cy="599554"/>
          </a:xfrm>
        </p:grpSpPr>
        <p:sp>
          <p:nvSpPr>
            <p:cNvPr id="11" name="Oval 20">
              <a:extLst>
                <a:ext uri="{FF2B5EF4-FFF2-40B4-BE49-F238E27FC236}">
                  <a16:creationId xmlns:a16="http://schemas.microsoft.com/office/drawing/2014/main" id="{42AC5BAE-92E1-429B-8AB7-96FD4A200BE1}"/>
                </a:ext>
              </a:extLst>
            </p:cNvPr>
            <p:cNvSpPr/>
            <p:nvPr/>
          </p:nvSpPr>
          <p:spPr>
            <a:xfrm flipV="1">
              <a:off x="7087040" y="2057977"/>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19" name="Graphic 18">
              <a:extLst>
                <a:ext uri="{FF2B5EF4-FFF2-40B4-BE49-F238E27FC236}">
                  <a16:creationId xmlns:a16="http://schemas.microsoft.com/office/drawing/2014/main" id="{71BD0536-CD41-4C03-91B6-D87F0DF671B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3764" y="2217198"/>
              <a:ext cx="281112" cy="281112"/>
            </a:xfrm>
            <a:prstGeom prst="rect">
              <a:avLst/>
            </a:prstGeom>
          </p:spPr>
        </p:pic>
      </p:grpSp>
      <p:grpSp>
        <p:nvGrpSpPr>
          <p:cNvPr id="22" name="Group 21">
            <a:extLst>
              <a:ext uri="{FF2B5EF4-FFF2-40B4-BE49-F238E27FC236}">
                <a16:creationId xmlns:a16="http://schemas.microsoft.com/office/drawing/2014/main" id="{F7BD4124-8E0F-402D-94CD-ADFE242E2307}"/>
              </a:ext>
            </a:extLst>
          </p:cNvPr>
          <p:cNvGrpSpPr/>
          <p:nvPr/>
        </p:nvGrpSpPr>
        <p:grpSpPr>
          <a:xfrm>
            <a:off x="879083" y="2719395"/>
            <a:ext cx="634560" cy="599554"/>
            <a:chOff x="7087040" y="2911269"/>
            <a:chExt cx="634560" cy="599554"/>
          </a:xfrm>
        </p:grpSpPr>
        <p:sp>
          <p:nvSpPr>
            <p:cNvPr id="12" name="Oval 20">
              <a:extLst>
                <a:ext uri="{FF2B5EF4-FFF2-40B4-BE49-F238E27FC236}">
                  <a16:creationId xmlns:a16="http://schemas.microsoft.com/office/drawing/2014/main" id="{AC7DBD34-4FD3-4596-A25F-A41C8C4D80CE}"/>
                </a:ext>
              </a:extLst>
            </p:cNvPr>
            <p:cNvSpPr/>
            <p:nvPr/>
          </p:nvSpPr>
          <p:spPr>
            <a:xfrm flipV="1">
              <a:off x="7087040" y="2911269"/>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21" name="Graphic 20">
              <a:extLst>
                <a:ext uri="{FF2B5EF4-FFF2-40B4-BE49-F238E27FC236}">
                  <a16:creationId xmlns:a16="http://schemas.microsoft.com/office/drawing/2014/main" id="{B5F0A8BD-1F5D-43AB-9CD1-F467D5D546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3764" y="3070490"/>
              <a:ext cx="281112" cy="281112"/>
            </a:xfrm>
            <a:prstGeom prst="rect">
              <a:avLst/>
            </a:prstGeom>
          </p:spPr>
        </p:pic>
      </p:grpSp>
      <p:grpSp>
        <p:nvGrpSpPr>
          <p:cNvPr id="24" name="Group 23">
            <a:extLst>
              <a:ext uri="{FF2B5EF4-FFF2-40B4-BE49-F238E27FC236}">
                <a16:creationId xmlns:a16="http://schemas.microsoft.com/office/drawing/2014/main" id="{5A39C268-5000-4A77-9344-0D889A1D0D8B}"/>
              </a:ext>
            </a:extLst>
          </p:cNvPr>
          <p:cNvGrpSpPr/>
          <p:nvPr/>
        </p:nvGrpSpPr>
        <p:grpSpPr>
          <a:xfrm>
            <a:off x="879083" y="3462437"/>
            <a:ext cx="634560" cy="599554"/>
            <a:chOff x="7087040" y="3764561"/>
            <a:chExt cx="634560" cy="599554"/>
          </a:xfrm>
        </p:grpSpPr>
        <p:sp>
          <p:nvSpPr>
            <p:cNvPr id="13" name="Oval 20">
              <a:extLst>
                <a:ext uri="{FF2B5EF4-FFF2-40B4-BE49-F238E27FC236}">
                  <a16:creationId xmlns:a16="http://schemas.microsoft.com/office/drawing/2014/main" id="{EE712418-DA7D-438C-84EC-B0FF7C3D7892}"/>
                </a:ext>
              </a:extLst>
            </p:cNvPr>
            <p:cNvSpPr/>
            <p:nvPr/>
          </p:nvSpPr>
          <p:spPr>
            <a:xfrm flipV="1">
              <a:off x="7087040" y="3764561"/>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dirty="0"/>
            </a:p>
          </p:txBody>
        </p:sp>
        <p:pic>
          <p:nvPicPr>
            <p:cNvPr id="23" name="Graphic 22">
              <a:extLst>
                <a:ext uri="{FF2B5EF4-FFF2-40B4-BE49-F238E27FC236}">
                  <a16:creationId xmlns:a16="http://schemas.microsoft.com/office/drawing/2014/main" id="{31305387-6005-438D-8996-42FA30D24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3764" y="3923782"/>
              <a:ext cx="281112" cy="281112"/>
            </a:xfrm>
            <a:prstGeom prst="rect">
              <a:avLst/>
            </a:prstGeom>
          </p:spPr>
        </p:pic>
      </p:grpSp>
      <p:grpSp>
        <p:nvGrpSpPr>
          <p:cNvPr id="26" name="Group 25">
            <a:extLst>
              <a:ext uri="{FF2B5EF4-FFF2-40B4-BE49-F238E27FC236}">
                <a16:creationId xmlns:a16="http://schemas.microsoft.com/office/drawing/2014/main" id="{B6AF32A2-EC31-424E-84DE-230C3D24CDCC}"/>
              </a:ext>
            </a:extLst>
          </p:cNvPr>
          <p:cNvGrpSpPr/>
          <p:nvPr/>
        </p:nvGrpSpPr>
        <p:grpSpPr>
          <a:xfrm>
            <a:off x="879083" y="4205479"/>
            <a:ext cx="634560" cy="599554"/>
            <a:chOff x="7087040" y="4617853"/>
            <a:chExt cx="634560" cy="599554"/>
          </a:xfrm>
        </p:grpSpPr>
        <p:sp>
          <p:nvSpPr>
            <p:cNvPr id="14" name="Oval 20">
              <a:extLst>
                <a:ext uri="{FF2B5EF4-FFF2-40B4-BE49-F238E27FC236}">
                  <a16:creationId xmlns:a16="http://schemas.microsoft.com/office/drawing/2014/main" id="{5C03F25C-44C3-4EC0-A598-67BC9C811A3E}"/>
                </a:ext>
              </a:extLst>
            </p:cNvPr>
            <p:cNvSpPr/>
            <p:nvPr/>
          </p:nvSpPr>
          <p:spPr>
            <a:xfrm flipV="1">
              <a:off x="7087040" y="4617853"/>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dirty="0"/>
            </a:p>
          </p:txBody>
        </p:sp>
        <p:pic>
          <p:nvPicPr>
            <p:cNvPr id="25" name="Graphic 24">
              <a:extLst>
                <a:ext uri="{FF2B5EF4-FFF2-40B4-BE49-F238E27FC236}">
                  <a16:creationId xmlns:a16="http://schemas.microsoft.com/office/drawing/2014/main" id="{33F298C3-51DB-4725-B6C8-DBF28CA16A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3764" y="4777074"/>
              <a:ext cx="281112" cy="281112"/>
            </a:xfrm>
            <a:prstGeom prst="rect">
              <a:avLst/>
            </a:prstGeom>
          </p:spPr>
        </p:pic>
      </p:grpSp>
      <p:grpSp>
        <p:nvGrpSpPr>
          <p:cNvPr id="28" name="Group 27">
            <a:extLst>
              <a:ext uri="{FF2B5EF4-FFF2-40B4-BE49-F238E27FC236}">
                <a16:creationId xmlns:a16="http://schemas.microsoft.com/office/drawing/2014/main" id="{3AD1EDC7-8A3C-413D-B985-AF5CBEC78043}"/>
              </a:ext>
            </a:extLst>
          </p:cNvPr>
          <p:cNvGrpSpPr/>
          <p:nvPr/>
        </p:nvGrpSpPr>
        <p:grpSpPr>
          <a:xfrm>
            <a:off x="879083" y="4948521"/>
            <a:ext cx="634560" cy="599554"/>
            <a:chOff x="7087040" y="5458135"/>
            <a:chExt cx="634560" cy="599554"/>
          </a:xfrm>
        </p:grpSpPr>
        <p:sp>
          <p:nvSpPr>
            <p:cNvPr id="15" name="Oval 20">
              <a:extLst>
                <a:ext uri="{FF2B5EF4-FFF2-40B4-BE49-F238E27FC236}">
                  <a16:creationId xmlns:a16="http://schemas.microsoft.com/office/drawing/2014/main" id="{F1AD22C6-F76F-4F23-80FD-3213F9CDE314}"/>
                </a:ext>
              </a:extLst>
            </p:cNvPr>
            <p:cNvSpPr/>
            <p:nvPr/>
          </p:nvSpPr>
          <p:spPr>
            <a:xfrm flipV="1">
              <a:off x="7087040" y="545813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27" name="Graphic 26">
              <a:extLst>
                <a:ext uri="{FF2B5EF4-FFF2-40B4-BE49-F238E27FC236}">
                  <a16:creationId xmlns:a16="http://schemas.microsoft.com/office/drawing/2014/main" id="{B9BCE2F9-9EFB-4FEC-9F9E-11560A7D351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3764" y="5617356"/>
              <a:ext cx="281112" cy="281112"/>
            </a:xfrm>
            <a:prstGeom prst="rect">
              <a:avLst/>
            </a:prstGeom>
          </p:spPr>
        </p:pic>
      </p:grpSp>
      <p:sp>
        <p:nvSpPr>
          <p:cNvPr id="29" name="Title 1"/>
          <p:cNvSpPr txBox="1">
            <a:spLocks/>
          </p:cNvSpPr>
          <p:nvPr/>
        </p:nvSpPr>
        <p:spPr>
          <a:xfrm>
            <a:off x="533400" y="415614"/>
            <a:ext cx="11376025" cy="855663"/>
          </a:xfrm>
          <a:prstGeom prst="rect">
            <a:avLst/>
          </a:prstGeom>
        </p:spPr>
        <p:txBody>
          <a:bodyPr vert="horz" lIns="0" tIns="0" rIns="0" bIns="0" rtlCol="0" anchor="t">
            <a:normAutofit/>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Tips for Success</a:t>
            </a:r>
          </a:p>
        </p:txBody>
      </p:sp>
      <p:sp>
        <p:nvSpPr>
          <p:cNvPr id="36" name="Text Placeholder 4">
            <a:extLst>
              <a:ext uri="{FF2B5EF4-FFF2-40B4-BE49-F238E27FC236}">
                <a16:creationId xmlns:a16="http://schemas.microsoft.com/office/drawing/2014/main" id="{4150D5B6-97C2-4548-BBB0-7477E2B875E0}"/>
              </a:ext>
            </a:extLst>
          </p:cNvPr>
          <p:cNvSpPr txBox="1">
            <a:spLocks/>
          </p:cNvSpPr>
          <p:nvPr/>
        </p:nvSpPr>
        <p:spPr>
          <a:xfrm>
            <a:off x="1803399" y="5713259"/>
            <a:ext cx="4114800" cy="524886"/>
          </a:xfrm>
          <a:prstGeom prst="rect">
            <a:avLst/>
          </a:prstGeom>
        </p:spPr>
        <p:txBody>
          <a:bodyPr vert="horz" lIns="0" tIns="0" rIns="0" bIns="0" rtlCol="0" anchor="ctr">
            <a:noAutofit/>
          </a:bodyPr>
          <a:lstStyle>
            <a:lvl1pPr marL="0" indent="0" algn="l" defTabSz="914400" rtl="0" eaLnBrk="1" latinLnBrk="0" hangingPunct="1">
              <a:lnSpc>
                <a:spcPts val="1600"/>
              </a:lnSpc>
              <a:spcBef>
                <a:spcPts val="1000"/>
              </a:spcBef>
              <a:buFont typeface="Arial" panose="020B0604020202020204" pitchFamily="34" charset="0"/>
              <a:buNone/>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Look for delivery support assets for FS SBU.</a:t>
            </a:r>
          </a:p>
        </p:txBody>
      </p:sp>
      <p:grpSp>
        <p:nvGrpSpPr>
          <p:cNvPr id="37" name="Group 36">
            <a:extLst>
              <a:ext uri="{FF2B5EF4-FFF2-40B4-BE49-F238E27FC236}">
                <a16:creationId xmlns:a16="http://schemas.microsoft.com/office/drawing/2014/main" id="{3AD1EDC7-8A3C-413D-B985-AF5CBEC78043}"/>
              </a:ext>
            </a:extLst>
          </p:cNvPr>
          <p:cNvGrpSpPr/>
          <p:nvPr/>
        </p:nvGrpSpPr>
        <p:grpSpPr>
          <a:xfrm>
            <a:off x="879083" y="5691562"/>
            <a:ext cx="634560" cy="599554"/>
            <a:chOff x="7087040" y="5458135"/>
            <a:chExt cx="634560" cy="599554"/>
          </a:xfrm>
        </p:grpSpPr>
        <p:sp>
          <p:nvSpPr>
            <p:cNvPr id="38" name="Oval 20">
              <a:extLst>
                <a:ext uri="{FF2B5EF4-FFF2-40B4-BE49-F238E27FC236}">
                  <a16:creationId xmlns:a16="http://schemas.microsoft.com/office/drawing/2014/main" id="{F1AD22C6-F76F-4F23-80FD-3213F9CDE314}"/>
                </a:ext>
              </a:extLst>
            </p:cNvPr>
            <p:cNvSpPr/>
            <p:nvPr/>
          </p:nvSpPr>
          <p:spPr>
            <a:xfrm flipV="1">
              <a:off x="7087040" y="545813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39" name="Graphic 26">
              <a:extLst>
                <a:ext uri="{FF2B5EF4-FFF2-40B4-BE49-F238E27FC236}">
                  <a16:creationId xmlns:a16="http://schemas.microsoft.com/office/drawing/2014/main" id="{B9BCE2F9-9EFB-4FEC-9F9E-11560A7D351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3764" y="5617356"/>
              <a:ext cx="281112" cy="281112"/>
            </a:xfrm>
            <a:prstGeom prst="rect">
              <a:avLst/>
            </a:prstGeom>
          </p:spPr>
        </p:pic>
      </p:grpSp>
    </p:spTree>
    <p:extLst>
      <p:ext uri="{BB962C8B-B14F-4D97-AF65-F5344CB8AC3E}">
        <p14:creationId xmlns:p14="http://schemas.microsoft.com/office/powerpoint/2010/main" val="200194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0-#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0-#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0-#ppt_w/2"/>
                                          </p:val>
                                        </p:tav>
                                        <p:tav tm="100000">
                                          <p:val>
                                            <p:strVal val="#ppt_x"/>
                                          </p:val>
                                        </p:tav>
                                      </p:tavLst>
                                    </p:anim>
                                    <p:anim calcmode="lin" valueType="num">
                                      <p:cBhvr additive="base">
                                        <p:cTn id="56" dur="500" fill="hold"/>
                                        <p:tgtEl>
                                          <p:spTgt spid="36"/>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0-#ppt_w/2"/>
                                          </p:val>
                                        </p:tav>
                                        <p:tav tm="100000">
                                          <p:val>
                                            <p:strVal val="#ppt_x"/>
                                          </p:val>
                                        </p:tav>
                                      </p:tavLst>
                                    </p:anim>
                                    <p:anim calcmode="lin" valueType="num">
                                      <p:cBhvr additive="base">
                                        <p:cTn id="60"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P spid="8" grpId="0" build="p"/>
      <p:bldP spid="9" grpId="0" build="p"/>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Roles, Tools &amp; Accelerators</a:t>
            </a:r>
          </a:p>
        </p:txBody>
      </p:sp>
    </p:spTree>
    <p:extLst>
      <p:ext uri="{BB962C8B-B14F-4D97-AF65-F5344CB8AC3E}">
        <p14:creationId xmlns:p14="http://schemas.microsoft.com/office/powerpoint/2010/main" val="1630625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UPM: Artifacts</a:t>
            </a:r>
            <a:endParaRPr lang="en-GB" dirty="0"/>
          </a:p>
        </p:txBody>
      </p:sp>
      <p:sp>
        <p:nvSpPr>
          <p:cNvPr id="3" name="Content Placeholder 2"/>
          <p:cNvSpPr>
            <a:spLocks noGrp="1"/>
          </p:cNvSpPr>
          <p:nvPr>
            <p:ph idx="4294967295"/>
          </p:nvPr>
        </p:nvSpPr>
        <p:spPr>
          <a:xfrm>
            <a:off x="1740425" y="1181103"/>
            <a:ext cx="4126975" cy="4772025"/>
          </a:xfrm>
          <a:prstGeom prst="rect">
            <a:avLst/>
          </a:prstGeom>
        </p:spPr>
        <p:txBody>
          <a:bodyPr/>
          <a:lstStyle/>
          <a:p>
            <a:pPr>
              <a:lnSpc>
                <a:spcPct val="90000"/>
              </a:lnSpc>
            </a:pPr>
            <a:r>
              <a:rPr lang="en-US" b="1" dirty="0"/>
              <a:t>Mandatory artifacts (</a:t>
            </a:r>
            <a:r>
              <a:rPr lang="en-US" b="1" dirty="0">
                <a:solidFill>
                  <a:srgbClr val="FF3300"/>
                </a:solidFill>
              </a:rPr>
              <a:t>red</a:t>
            </a:r>
            <a:r>
              <a:rPr lang="en-US" b="1" dirty="0"/>
              <a:t> icons)</a:t>
            </a:r>
          </a:p>
          <a:p>
            <a:pPr marL="742950" lvl="1" indent="-285750"/>
            <a:r>
              <a:rPr lang="en-US" dirty="0"/>
              <a:t>Artifacts without which any project is</a:t>
            </a:r>
            <a:br>
              <a:rPr lang="en-US" dirty="0"/>
            </a:br>
            <a:r>
              <a:rPr lang="en-US" dirty="0"/>
              <a:t>considered in a totally unacceptable situation</a:t>
            </a:r>
          </a:p>
          <a:p>
            <a:pPr marL="742950" lvl="1" indent="-285750"/>
            <a:endParaRPr lang="en-US" dirty="0"/>
          </a:p>
          <a:p>
            <a:pPr>
              <a:lnSpc>
                <a:spcPct val="90000"/>
              </a:lnSpc>
            </a:pPr>
            <a:r>
              <a:rPr lang="en-US" b="1" dirty="0"/>
              <a:t>Highly recommended artifacts (</a:t>
            </a:r>
            <a:r>
              <a:rPr lang="en-US" b="1" dirty="0">
                <a:solidFill>
                  <a:srgbClr val="0000FF"/>
                </a:solidFill>
              </a:rPr>
              <a:t>blue</a:t>
            </a:r>
            <a:r>
              <a:rPr lang="en-US" b="1" dirty="0"/>
              <a:t> icons)</a:t>
            </a:r>
          </a:p>
          <a:p>
            <a:pPr marL="742950" lvl="1" indent="-285750"/>
            <a:r>
              <a:rPr lang="en-US" dirty="0"/>
              <a:t>Artifacts without which any project of</a:t>
            </a:r>
            <a:br>
              <a:rPr lang="en-US" dirty="0"/>
            </a:br>
            <a:r>
              <a:rPr lang="en-US" dirty="0"/>
              <a:t>a reasonable size can probably not</a:t>
            </a:r>
            <a:br>
              <a:rPr lang="en-US" dirty="0"/>
            </a:br>
            <a:r>
              <a:rPr lang="en-US" dirty="0"/>
              <a:t>be managed in an effective way</a:t>
            </a:r>
          </a:p>
          <a:p>
            <a:endParaRPr lang="en-GB" dirty="0"/>
          </a:p>
        </p:txBody>
      </p:sp>
      <p:grpSp>
        <p:nvGrpSpPr>
          <p:cNvPr id="4" name="Group 5"/>
          <p:cNvGrpSpPr>
            <a:grpSpLocks/>
          </p:cNvGrpSpPr>
          <p:nvPr/>
        </p:nvGrpSpPr>
        <p:grpSpPr bwMode="auto">
          <a:xfrm>
            <a:off x="6400800" y="970759"/>
            <a:ext cx="3810000" cy="5280025"/>
            <a:chOff x="720" y="720"/>
            <a:chExt cx="1555" cy="3326"/>
          </a:xfrm>
        </p:grpSpPr>
        <p:pic>
          <p:nvPicPr>
            <p:cNvPr id="5" name="Picture 6"/>
            <p:cNvPicPr>
              <a:picLocks noChangeAspect="1" noChangeArrowheads="1"/>
            </p:cNvPicPr>
            <p:nvPr/>
          </p:nvPicPr>
          <p:blipFill>
            <a:blip r:embed="rId2" cstate="email"/>
            <a:srcRect/>
            <a:stretch>
              <a:fillRect/>
            </a:stretch>
          </p:blipFill>
          <p:spPr bwMode="auto">
            <a:xfrm>
              <a:off x="720" y="720"/>
              <a:ext cx="1555" cy="2002"/>
            </a:xfrm>
            <a:prstGeom prst="rect">
              <a:avLst/>
            </a:prstGeom>
            <a:ln>
              <a:noFill/>
            </a:ln>
            <a:effectLst>
              <a:outerShdw blurRad="292100" dist="139700" dir="2700000" algn="tl" rotWithShape="0">
                <a:srgbClr val="333333">
                  <a:alpha val="65000"/>
                </a:srgbClr>
              </a:outerShdw>
            </a:effectLst>
          </p:spPr>
        </p:pic>
        <p:pic>
          <p:nvPicPr>
            <p:cNvPr id="6" name="Picture 7"/>
            <p:cNvPicPr>
              <a:picLocks noChangeAspect="1" noChangeArrowheads="1"/>
            </p:cNvPicPr>
            <p:nvPr/>
          </p:nvPicPr>
          <p:blipFill>
            <a:blip r:embed="rId3" cstate="email"/>
            <a:srcRect/>
            <a:stretch>
              <a:fillRect/>
            </a:stretch>
          </p:blipFill>
          <p:spPr bwMode="auto">
            <a:xfrm>
              <a:off x="759" y="2742"/>
              <a:ext cx="1510" cy="1304"/>
            </a:xfrm>
            <a:prstGeom prst="rect">
              <a:avLst/>
            </a:prstGeom>
            <a:ln>
              <a:noFill/>
            </a:ln>
            <a:effectLst>
              <a:outerShdw blurRad="292100" dist="139700" dir="2700000" algn="tl" rotWithShape="0">
                <a:srgbClr val="333333">
                  <a:alpha val="65000"/>
                </a:srgbClr>
              </a:outerShdw>
            </a:effectLst>
          </p:spPr>
        </p:pic>
        <p:sp>
          <p:nvSpPr>
            <p:cNvPr id="7" name="Rectangle 8"/>
            <p:cNvSpPr>
              <a:spLocks noChangeArrowheads="1"/>
            </p:cNvSpPr>
            <p:nvPr/>
          </p:nvSpPr>
          <p:spPr bwMode="auto">
            <a:xfrm>
              <a:off x="888" y="2667"/>
              <a:ext cx="1104" cy="72"/>
            </a:xfrm>
            <a:prstGeom prst="rect">
              <a:avLst/>
            </a:prstGeom>
            <a:solidFill>
              <a:schemeClr val="bg1"/>
            </a:solidFill>
            <a:ln w="9525">
              <a:noFill/>
              <a:miter lim="800000"/>
              <a:headEnd/>
              <a:tailEnd/>
            </a:ln>
          </p:spPr>
          <p:txBody>
            <a:bodyPr wrap="none" lIns="0" tIns="0" rIns="0" bIns="0" anchor="b"/>
            <a:lstStyle/>
            <a:p>
              <a:r>
                <a:rPr lang="en-US" sz="1400" dirty="0"/>
                <a:t>     . . . . . . . . . . . . . .</a:t>
              </a:r>
            </a:p>
          </p:txBody>
        </p:sp>
      </p:grpSp>
    </p:spTree>
    <p:extLst>
      <p:ext uri="{BB962C8B-B14F-4D97-AF65-F5344CB8AC3E}">
        <p14:creationId xmlns:p14="http://schemas.microsoft.com/office/powerpoint/2010/main" val="341282898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UPM: Roles and Tools</a:t>
            </a:r>
            <a:endParaRPr lang="en-GB" dirty="0"/>
          </a:p>
        </p:txBody>
      </p:sp>
      <p:sp>
        <p:nvSpPr>
          <p:cNvPr id="3" name="Content Placeholder 2"/>
          <p:cNvSpPr>
            <a:spLocks noGrp="1"/>
          </p:cNvSpPr>
          <p:nvPr>
            <p:ph idx="4294967295"/>
          </p:nvPr>
        </p:nvSpPr>
        <p:spPr>
          <a:xfrm>
            <a:off x="1216095" y="1329825"/>
            <a:ext cx="11083129" cy="4833939"/>
          </a:xfrm>
          <a:prstGeom prst="rect">
            <a:avLst/>
          </a:prstGeom>
        </p:spPr>
        <p:txBody>
          <a:bodyPr/>
          <a:lstStyle/>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marL="285750" indent="-285750">
              <a:lnSpc>
                <a:spcPct val="90000"/>
              </a:lnSpc>
              <a:buFont typeface="Arial" panose="020B0604020202020204" pitchFamily="34" charset="0"/>
              <a:buChar char="•"/>
            </a:pPr>
            <a:r>
              <a:rPr lang="en-US" dirty="0"/>
              <a:t>Integration of references to Group tools</a:t>
            </a:r>
          </a:p>
          <a:p>
            <a:endParaRPr lang="en-GB" dirty="0"/>
          </a:p>
        </p:txBody>
      </p:sp>
      <p:pic>
        <p:nvPicPr>
          <p:cNvPr id="4" name="Picture 5"/>
          <p:cNvPicPr>
            <a:picLocks noChangeAspect="1" noChangeArrowheads="1"/>
          </p:cNvPicPr>
          <p:nvPr/>
        </p:nvPicPr>
        <p:blipFill>
          <a:blip r:embed="rId2" cstate="email"/>
          <a:srcRect/>
          <a:stretch>
            <a:fillRect/>
          </a:stretch>
        </p:blipFill>
        <p:spPr bwMode="auto">
          <a:xfrm>
            <a:off x="556507" y="1006416"/>
            <a:ext cx="2971005" cy="3061908"/>
          </a:xfrm>
          <a:prstGeom prst="rect">
            <a:avLst/>
          </a:prstGeom>
          <a:ln>
            <a:solidFill>
              <a:schemeClr val="accent4"/>
            </a:solidFill>
          </a:ln>
          <a:effectLst>
            <a:outerShdw blurRad="292100" dist="139700" dir="2700000" algn="tl" rotWithShape="0">
              <a:srgbClr val="333333">
                <a:alpha val="65000"/>
              </a:srgbClr>
            </a:outerShdw>
          </a:effectLst>
        </p:spPr>
      </p:pic>
      <p:pic>
        <p:nvPicPr>
          <p:cNvPr id="5" name="Picture 6"/>
          <p:cNvPicPr>
            <a:picLocks noChangeAspect="1" noChangeArrowheads="1"/>
          </p:cNvPicPr>
          <p:nvPr/>
        </p:nvPicPr>
        <p:blipFill>
          <a:blip r:embed="rId3" cstate="email"/>
          <a:srcRect/>
          <a:stretch>
            <a:fillRect/>
          </a:stretch>
        </p:blipFill>
        <p:spPr bwMode="auto">
          <a:xfrm>
            <a:off x="3828523" y="963524"/>
            <a:ext cx="7753815" cy="3717984"/>
          </a:xfrm>
          <a:prstGeom prst="rect">
            <a:avLst/>
          </a:prstGeom>
          <a:ln>
            <a:noFill/>
          </a:ln>
          <a:effectLst>
            <a:outerShdw blurRad="292100" dist="139700" dir="2700000" algn="tl" rotWithShape="0">
              <a:srgbClr val="333333">
                <a:alpha val="65000"/>
              </a:srgbClr>
            </a:outerShdw>
          </a:effectLst>
        </p:spPr>
      </p:pic>
      <p:pic>
        <p:nvPicPr>
          <p:cNvPr id="6" name="Picture 6" descr="CTF_logo">
            <a:hlinkClick r:id="rId4" tooltip="CTF logo.gif"/>
          </p:cNvPr>
          <p:cNvPicPr>
            <a:picLocks noChangeAspect="1" noChangeArrowheads="1"/>
          </p:cNvPicPr>
          <p:nvPr/>
        </p:nvPicPr>
        <p:blipFill>
          <a:blip r:embed="rId5" cstate="email"/>
          <a:srcRect l="49600"/>
          <a:stretch>
            <a:fillRect/>
          </a:stretch>
        </p:blipFill>
        <p:spPr bwMode="auto">
          <a:xfrm>
            <a:off x="7160558" y="6104567"/>
            <a:ext cx="1498095" cy="241215"/>
          </a:xfrm>
          <a:prstGeom prst="rect">
            <a:avLst/>
          </a:prstGeom>
          <a:ln>
            <a:noFill/>
          </a:ln>
          <a:effectLst>
            <a:outerShdw blurRad="292100" dist="139700" dir="2700000" algn="tl" rotWithShape="0">
              <a:srgbClr val="333333">
                <a:alpha val="65000"/>
              </a:srgbClr>
            </a:outerShdw>
          </a:effectLst>
        </p:spPr>
      </p:pic>
      <p:pic>
        <p:nvPicPr>
          <p:cNvPr id="7" name="Picture 9" descr="Clarity_Template_06_title"/>
          <p:cNvPicPr>
            <a:picLocks noChangeAspect="1" noChangeArrowheads="1"/>
          </p:cNvPicPr>
          <p:nvPr/>
        </p:nvPicPr>
        <p:blipFill>
          <a:blip r:embed="rId6" cstate="email"/>
          <a:srcRect/>
          <a:stretch>
            <a:fillRect/>
          </a:stretch>
        </p:blipFill>
        <p:spPr bwMode="auto">
          <a:xfrm>
            <a:off x="2340974" y="5557694"/>
            <a:ext cx="2463137" cy="572482"/>
          </a:xfrm>
          <a:prstGeom prst="rect">
            <a:avLst/>
          </a:prstGeom>
          <a:ln>
            <a:noFill/>
          </a:ln>
          <a:effectLst>
            <a:outerShdw blurRad="292100" dist="139700" dir="2700000" algn="tl" rotWithShape="0">
              <a:srgbClr val="333333">
                <a:alpha val="65000"/>
              </a:srgbClr>
            </a:outerShdw>
          </a:effectLst>
        </p:spPr>
      </p:pic>
      <p:pic>
        <p:nvPicPr>
          <p:cNvPr id="9" name="Picture 27"/>
          <p:cNvPicPr>
            <a:picLocks noChangeAspect="1" noChangeArrowheads="1"/>
          </p:cNvPicPr>
          <p:nvPr/>
        </p:nvPicPr>
        <p:blipFill>
          <a:blip r:embed="rId7" cstate="email"/>
          <a:srcRect/>
          <a:stretch>
            <a:fillRect/>
          </a:stretch>
        </p:blipFill>
        <p:spPr bwMode="auto">
          <a:xfrm>
            <a:off x="9601513" y="5797118"/>
            <a:ext cx="1823079" cy="488861"/>
          </a:xfrm>
          <a:prstGeom prst="rect">
            <a:avLst/>
          </a:prstGeom>
          <a:ln>
            <a:noFill/>
          </a:ln>
          <a:effectLst>
            <a:outerShdw blurRad="292100" dist="139700" dir="2700000" algn="tl" rotWithShape="0">
              <a:srgbClr val="333333">
                <a:alpha val="65000"/>
              </a:srgbClr>
            </a:outerShdw>
          </a:effectLst>
        </p:spPr>
      </p:pic>
      <p:pic>
        <p:nvPicPr>
          <p:cNvPr id="10" name="Picture 8"/>
          <p:cNvPicPr>
            <a:picLocks noChangeAspect="1" noChangeArrowheads="1"/>
          </p:cNvPicPr>
          <p:nvPr/>
        </p:nvPicPr>
        <p:blipFill>
          <a:blip r:embed="rId8" cstate="email"/>
          <a:srcRect/>
          <a:stretch>
            <a:fillRect/>
          </a:stretch>
        </p:blipFill>
        <p:spPr bwMode="auto">
          <a:xfrm>
            <a:off x="5928990" y="5572329"/>
            <a:ext cx="2677152" cy="456699"/>
          </a:xfrm>
          <a:prstGeom prst="rect">
            <a:avLst/>
          </a:prstGeom>
          <a:ln>
            <a:noFill/>
          </a:ln>
          <a:effectLst>
            <a:outerShdw blurRad="292100" dist="139700" dir="2700000" algn="tl" rotWithShape="0">
              <a:srgbClr val="333333">
                <a:alpha val="65000"/>
              </a:srgbClr>
            </a:outerShdw>
          </a:effectLst>
        </p:spPr>
      </p:pic>
      <p:sp>
        <p:nvSpPr>
          <p:cNvPr id="11" name="Text Box 11"/>
          <p:cNvSpPr txBox="1">
            <a:spLocks noChangeArrowheads="1"/>
          </p:cNvSpPr>
          <p:nvPr/>
        </p:nvSpPr>
        <p:spPr bwMode="gray">
          <a:xfrm>
            <a:off x="3572542" y="6161330"/>
            <a:ext cx="1564749" cy="249299"/>
          </a:xfrm>
          <a:prstGeom prst="rect">
            <a:avLst/>
          </a:prstGeom>
          <a:noFill/>
          <a:ln w="9525" algn="ctr">
            <a:noFill/>
            <a:miter lim="800000"/>
            <a:headEnd/>
            <a:tailEnd/>
          </a:ln>
        </p:spPr>
        <p:txBody>
          <a:bodyPr wrap="square" lIns="0" tIns="0" rIns="0" bIns="0">
            <a:spAutoFit/>
          </a:bodyPr>
          <a:lstStyle/>
          <a:p>
            <a:pPr>
              <a:lnSpc>
                <a:spcPct val="90000"/>
              </a:lnSpc>
              <a:spcBef>
                <a:spcPct val="30000"/>
              </a:spcBef>
              <a:spcAft>
                <a:spcPct val="20000"/>
              </a:spcAft>
              <a:buClr>
                <a:schemeClr val="accent2"/>
              </a:buClr>
              <a:buFont typeface="Wingdings" pitchFamily="2" charset="2"/>
              <a:buChar char="§"/>
            </a:pPr>
            <a:r>
              <a:rPr lang="en-US" dirty="0">
                <a:solidFill>
                  <a:srgbClr val="5F5F5F"/>
                </a:solidFill>
                <a:latin typeface="Haettenschweiler" pitchFamily="34" charset="0"/>
              </a:rPr>
              <a:t>OpenWorkbench</a:t>
            </a:r>
          </a:p>
        </p:txBody>
      </p:sp>
    </p:spTree>
    <p:extLst>
      <p:ext uri="{BB962C8B-B14F-4D97-AF65-F5344CB8AC3E}">
        <p14:creationId xmlns:p14="http://schemas.microsoft.com/office/powerpoint/2010/main" val="158943737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Delivery</a:t>
            </a:r>
            <a:r>
              <a:rPr lang="en-US" dirty="0"/>
              <a:t> is the proof of our pudding</a:t>
            </a:r>
          </a:p>
        </p:txBody>
      </p:sp>
      <p:grpSp>
        <p:nvGrpSpPr>
          <p:cNvPr id="3" name="Group 2"/>
          <p:cNvGrpSpPr/>
          <p:nvPr/>
        </p:nvGrpSpPr>
        <p:grpSpPr>
          <a:xfrm>
            <a:off x="407987" y="1061563"/>
            <a:ext cx="11174413" cy="5360827"/>
            <a:chOff x="321602" y="1367069"/>
            <a:chExt cx="9384059" cy="5275247"/>
          </a:xfrm>
        </p:grpSpPr>
        <p:grpSp>
          <p:nvGrpSpPr>
            <p:cNvPr id="262" name="Group 261"/>
            <p:cNvGrpSpPr/>
            <p:nvPr/>
          </p:nvGrpSpPr>
          <p:grpSpPr>
            <a:xfrm>
              <a:off x="2988017" y="2732970"/>
              <a:ext cx="3956502" cy="3561505"/>
              <a:chOff x="2684469" y="2013856"/>
              <a:chExt cx="3775062" cy="2761021"/>
            </a:xfrm>
          </p:grpSpPr>
          <p:sp>
            <p:nvSpPr>
              <p:cNvPr id="195" name="Freeform 19"/>
              <p:cNvSpPr>
                <a:spLocks/>
              </p:cNvSpPr>
              <p:nvPr/>
            </p:nvSpPr>
            <p:spPr bwMode="auto">
              <a:xfrm>
                <a:off x="2684470" y="4284122"/>
                <a:ext cx="3773247" cy="490755"/>
              </a:xfrm>
              <a:custGeom>
                <a:avLst/>
                <a:gdLst>
                  <a:gd name="connsiteX0" fmla="*/ 178 w 10000"/>
                  <a:gd name="connsiteY0" fmla="*/ 0 h 9903"/>
                  <a:gd name="connsiteX1" fmla="*/ 0 w 10000"/>
                  <a:gd name="connsiteY1" fmla="*/ 3608 h 9903"/>
                  <a:gd name="connsiteX2" fmla="*/ 1881 w 10000"/>
                  <a:gd name="connsiteY2" fmla="*/ 1574 h 9903"/>
                  <a:gd name="connsiteX3" fmla="*/ 4511 w 10000"/>
                  <a:gd name="connsiteY3" fmla="*/ 7966 h 9903"/>
                  <a:gd name="connsiteX4" fmla="*/ 4809 w 10000"/>
                  <a:gd name="connsiteY4" fmla="*/ 9709 h 9903"/>
                  <a:gd name="connsiteX5" fmla="*/ 5165 w 10000"/>
                  <a:gd name="connsiteY5" fmla="*/ 7966 h 9903"/>
                  <a:gd name="connsiteX6" fmla="*/ 7351 w 10000"/>
                  <a:gd name="connsiteY6" fmla="*/ 2058 h 9903"/>
                  <a:gd name="connsiteX7" fmla="*/ 9962 w 10000"/>
                  <a:gd name="connsiteY7" fmla="*/ 4867 h 9903"/>
                  <a:gd name="connsiteX8" fmla="*/ 10000 w 10000"/>
                  <a:gd name="connsiteY8" fmla="*/ 4334 h 9903"/>
                  <a:gd name="connsiteX9" fmla="*/ 9886 w 10000"/>
                  <a:gd name="connsiteY9" fmla="*/ 0 h 9903"/>
                  <a:gd name="connsiteX10" fmla="*/ 178 w 10000"/>
                  <a:gd name="connsiteY10" fmla="*/ 0 h 9903"/>
                  <a:gd name="connsiteX0" fmla="*/ 178 w 10000"/>
                  <a:gd name="connsiteY0" fmla="*/ 0 h 10485"/>
                  <a:gd name="connsiteX1" fmla="*/ 0 w 10000"/>
                  <a:gd name="connsiteY1" fmla="*/ 3643 h 10485"/>
                  <a:gd name="connsiteX2" fmla="*/ 1881 w 10000"/>
                  <a:gd name="connsiteY2" fmla="*/ 1589 h 10485"/>
                  <a:gd name="connsiteX3" fmla="*/ 4511 w 10000"/>
                  <a:gd name="connsiteY3" fmla="*/ 8044 h 10485"/>
                  <a:gd name="connsiteX4" fmla="*/ 4809 w 10000"/>
                  <a:gd name="connsiteY4" fmla="*/ 9804 h 10485"/>
                  <a:gd name="connsiteX5" fmla="*/ 5165 w 10000"/>
                  <a:gd name="connsiteY5" fmla="*/ 8044 h 10485"/>
                  <a:gd name="connsiteX6" fmla="*/ 7351 w 10000"/>
                  <a:gd name="connsiteY6" fmla="*/ 2078 h 10485"/>
                  <a:gd name="connsiteX7" fmla="*/ 9962 w 10000"/>
                  <a:gd name="connsiteY7" fmla="*/ 4915 h 10485"/>
                  <a:gd name="connsiteX8" fmla="*/ 10000 w 10000"/>
                  <a:gd name="connsiteY8" fmla="*/ 4376 h 10485"/>
                  <a:gd name="connsiteX9" fmla="*/ 9886 w 10000"/>
                  <a:gd name="connsiteY9" fmla="*/ 0 h 10485"/>
                  <a:gd name="connsiteX10" fmla="*/ 178 w 10000"/>
                  <a:gd name="connsiteY10" fmla="*/ 0 h 10485"/>
                  <a:gd name="connsiteX0" fmla="*/ 178 w 10000"/>
                  <a:gd name="connsiteY0" fmla="*/ 0 h 10485"/>
                  <a:gd name="connsiteX1" fmla="*/ 0 w 10000"/>
                  <a:gd name="connsiteY1" fmla="*/ 3643 h 10485"/>
                  <a:gd name="connsiteX2" fmla="*/ 1881 w 10000"/>
                  <a:gd name="connsiteY2" fmla="*/ 1589 h 10485"/>
                  <a:gd name="connsiteX3" fmla="*/ 4511 w 10000"/>
                  <a:gd name="connsiteY3" fmla="*/ 8044 h 10485"/>
                  <a:gd name="connsiteX4" fmla="*/ 4853 w 10000"/>
                  <a:gd name="connsiteY4" fmla="*/ 10482 h 10485"/>
                  <a:gd name="connsiteX5" fmla="*/ 5165 w 10000"/>
                  <a:gd name="connsiteY5" fmla="*/ 8044 h 10485"/>
                  <a:gd name="connsiteX6" fmla="*/ 7351 w 10000"/>
                  <a:gd name="connsiteY6" fmla="*/ 2078 h 10485"/>
                  <a:gd name="connsiteX7" fmla="*/ 9962 w 10000"/>
                  <a:gd name="connsiteY7" fmla="*/ 4915 h 10485"/>
                  <a:gd name="connsiteX8" fmla="*/ 10000 w 10000"/>
                  <a:gd name="connsiteY8" fmla="*/ 4376 h 10485"/>
                  <a:gd name="connsiteX9" fmla="*/ 9886 w 10000"/>
                  <a:gd name="connsiteY9" fmla="*/ 0 h 10485"/>
                  <a:gd name="connsiteX10" fmla="*/ 178 w 10000"/>
                  <a:gd name="connsiteY10" fmla="*/ 0 h 10485"/>
                  <a:gd name="connsiteX0" fmla="*/ 178 w 10000"/>
                  <a:gd name="connsiteY0" fmla="*/ 0 h 10485"/>
                  <a:gd name="connsiteX1" fmla="*/ 0 w 10000"/>
                  <a:gd name="connsiteY1" fmla="*/ 3643 h 10485"/>
                  <a:gd name="connsiteX2" fmla="*/ 1881 w 10000"/>
                  <a:gd name="connsiteY2" fmla="*/ 1589 h 10485"/>
                  <a:gd name="connsiteX3" fmla="*/ 4511 w 10000"/>
                  <a:gd name="connsiteY3" fmla="*/ 8044 h 10485"/>
                  <a:gd name="connsiteX4" fmla="*/ 4834 w 10000"/>
                  <a:gd name="connsiteY4" fmla="*/ 9706 h 10485"/>
                  <a:gd name="connsiteX5" fmla="*/ 5165 w 10000"/>
                  <a:gd name="connsiteY5" fmla="*/ 8044 h 10485"/>
                  <a:gd name="connsiteX6" fmla="*/ 7351 w 10000"/>
                  <a:gd name="connsiteY6" fmla="*/ 2078 h 10485"/>
                  <a:gd name="connsiteX7" fmla="*/ 9962 w 10000"/>
                  <a:gd name="connsiteY7" fmla="*/ 4915 h 10485"/>
                  <a:gd name="connsiteX8" fmla="*/ 10000 w 10000"/>
                  <a:gd name="connsiteY8" fmla="*/ 4376 h 10485"/>
                  <a:gd name="connsiteX9" fmla="*/ 9886 w 10000"/>
                  <a:gd name="connsiteY9" fmla="*/ 0 h 10485"/>
                  <a:gd name="connsiteX10" fmla="*/ 178 w 10000"/>
                  <a:gd name="connsiteY10" fmla="*/ 0 h 10485"/>
                  <a:gd name="connsiteX0" fmla="*/ 178 w 10000"/>
                  <a:gd name="connsiteY0" fmla="*/ 0 h 10048"/>
                  <a:gd name="connsiteX1" fmla="*/ 0 w 10000"/>
                  <a:gd name="connsiteY1" fmla="*/ 3643 h 10048"/>
                  <a:gd name="connsiteX2" fmla="*/ 1881 w 10000"/>
                  <a:gd name="connsiteY2" fmla="*/ 1589 h 10048"/>
                  <a:gd name="connsiteX3" fmla="*/ 4511 w 10000"/>
                  <a:gd name="connsiteY3" fmla="*/ 8044 h 10048"/>
                  <a:gd name="connsiteX4" fmla="*/ 4834 w 10000"/>
                  <a:gd name="connsiteY4" fmla="*/ 9706 h 10048"/>
                  <a:gd name="connsiteX5" fmla="*/ 5165 w 10000"/>
                  <a:gd name="connsiteY5" fmla="*/ 8044 h 10048"/>
                  <a:gd name="connsiteX6" fmla="*/ 7351 w 10000"/>
                  <a:gd name="connsiteY6" fmla="*/ 2078 h 10048"/>
                  <a:gd name="connsiteX7" fmla="*/ 9962 w 10000"/>
                  <a:gd name="connsiteY7" fmla="*/ 4915 h 10048"/>
                  <a:gd name="connsiteX8" fmla="*/ 10000 w 10000"/>
                  <a:gd name="connsiteY8" fmla="*/ 4376 h 10048"/>
                  <a:gd name="connsiteX9" fmla="*/ 9886 w 10000"/>
                  <a:gd name="connsiteY9" fmla="*/ 0 h 10048"/>
                  <a:gd name="connsiteX10" fmla="*/ 178 w 10000"/>
                  <a:gd name="connsiteY10" fmla="*/ 0 h 10048"/>
                  <a:gd name="connsiteX0" fmla="*/ 178 w 10000"/>
                  <a:gd name="connsiteY0" fmla="*/ 0 h 9709"/>
                  <a:gd name="connsiteX1" fmla="*/ 0 w 10000"/>
                  <a:gd name="connsiteY1" fmla="*/ 3643 h 9709"/>
                  <a:gd name="connsiteX2" fmla="*/ 1881 w 10000"/>
                  <a:gd name="connsiteY2" fmla="*/ 1589 h 9709"/>
                  <a:gd name="connsiteX3" fmla="*/ 4511 w 10000"/>
                  <a:gd name="connsiteY3" fmla="*/ 8044 h 9709"/>
                  <a:gd name="connsiteX4" fmla="*/ 4834 w 10000"/>
                  <a:gd name="connsiteY4" fmla="*/ 9706 h 9709"/>
                  <a:gd name="connsiteX5" fmla="*/ 5165 w 10000"/>
                  <a:gd name="connsiteY5" fmla="*/ 8044 h 9709"/>
                  <a:gd name="connsiteX6" fmla="*/ 7351 w 10000"/>
                  <a:gd name="connsiteY6" fmla="*/ 2078 h 9709"/>
                  <a:gd name="connsiteX7" fmla="*/ 9962 w 10000"/>
                  <a:gd name="connsiteY7" fmla="*/ 4915 h 9709"/>
                  <a:gd name="connsiteX8" fmla="*/ 10000 w 10000"/>
                  <a:gd name="connsiteY8" fmla="*/ 4376 h 9709"/>
                  <a:gd name="connsiteX9" fmla="*/ 9886 w 10000"/>
                  <a:gd name="connsiteY9" fmla="*/ 0 h 9709"/>
                  <a:gd name="connsiteX10" fmla="*/ 178 w 10000"/>
                  <a:gd name="connsiteY10" fmla="*/ 0 h 9709"/>
                  <a:gd name="connsiteX0" fmla="*/ 178 w 10000"/>
                  <a:gd name="connsiteY0" fmla="*/ 0 h 10299"/>
                  <a:gd name="connsiteX1" fmla="*/ 0 w 10000"/>
                  <a:gd name="connsiteY1" fmla="*/ 3752 h 10299"/>
                  <a:gd name="connsiteX2" fmla="*/ 1881 w 10000"/>
                  <a:gd name="connsiteY2" fmla="*/ 1637 h 10299"/>
                  <a:gd name="connsiteX3" fmla="*/ 4511 w 10000"/>
                  <a:gd name="connsiteY3" fmla="*/ 8285 h 10299"/>
                  <a:gd name="connsiteX4" fmla="*/ 4834 w 10000"/>
                  <a:gd name="connsiteY4" fmla="*/ 9997 h 10299"/>
                  <a:gd name="connsiteX5" fmla="*/ 5165 w 10000"/>
                  <a:gd name="connsiteY5" fmla="*/ 8285 h 10299"/>
                  <a:gd name="connsiteX6" fmla="*/ 7351 w 10000"/>
                  <a:gd name="connsiteY6" fmla="*/ 2140 h 10299"/>
                  <a:gd name="connsiteX7" fmla="*/ 9962 w 10000"/>
                  <a:gd name="connsiteY7" fmla="*/ 5062 h 10299"/>
                  <a:gd name="connsiteX8" fmla="*/ 10000 w 10000"/>
                  <a:gd name="connsiteY8" fmla="*/ 4507 h 10299"/>
                  <a:gd name="connsiteX9" fmla="*/ 9886 w 10000"/>
                  <a:gd name="connsiteY9" fmla="*/ 0 h 10299"/>
                  <a:gd name="connsiteX10" fmla="*/ 178 w 10000"/>
                  <a:gd name="connsiteY10" fmla="*/ 0 h 1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0299">
                    <a:moveTo>
                      <a:pt x="178" y="0"/>
                    </a:moveTo>
                    <a:cubicBezTo>
                      <a:pt x="178" y="0"/>
                      <a:pt x="13" y="1990"/>
                      <a:pt x="0" y="3752"/>
                    </a:cubicBezTo>
                    <a:cubicBezTo>
                      <a:pt x="0" y="3752"/>
                      <a:pt x="883" y="1586"/>
                      <a:pt x="1881" y="1637"/>
                    </a:cubicBezTo>
                    <a:cubicBezTo>
                      <a:pt x="1881" y="1637"/>
                      <a:pt x="3723" y="1687"/>
                      <a:pt x="4511" y="8285"/>
                    </a:cubicBezTo>
                    <a:cubicBezTo>
                      <a:pt x="4511" y="8285"/>
                      <a:pt x="4503" y="10000"/>
                      <a:pt x="4834" y="9997"/>
                    </a:cubicBezTo>
                    <a:cubicBezTo>
                      <a:pt x="4834" y="9997"/>
                      <a:pt x="5120" y="10299"/>
                      <a:pt x="5165" y="8285"/>
                    </a:cubicBezTo>
                    <a:cubicBezTo>
                      <a:pt x="5165" y="8285"/>
                      <a:pt x="5883" y="2342"/>
                      <a:pt x="7351" y="2140"/>
                    </a:cubicBezTo>
                    <a:cubicBezTo>
                      <a:pt x="7351" y="2140"/>
                      <a:pt x="8964" y="1536"/>
                      <a:pt x="9962" y="5062"/>
                    </a:cubicBezTo>
                    <a:cubicBezTo>
                      <a:pt x="9975" y="4877"/>
                      <a:pt x="9987" y="4693"/>
                      <a:pt x="10000" y="4507"/>
                    </a:cubicBezTo>
                    <a:lnTo>
                      <a:pt x="9886" y="0"/>
                    </a:lnTo>
                    <a:lnTo>
                      <a:pt x="178" y="0"/>
                    </a:lnTo>
                    <a:close/>
                  </a:path>
                </a:pathLst>
              </a:custGeom>
              <a:solidFill>
                <a:schemeClr val="tx2">
                  <a:lumMod val="75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20"/>
              <p:cNvSpPr>
                <a:spLocks/>
              </p:cNvSpPr>
              <p:nvPr/>
            </p:nvSpPr>
            <p:spPr bwMode="auto">
              <a:xfrm>
                <a:off x="2684469" y="3609325"/>
                <a:ext cx="3775062" cy="1067437"/>
              </a:xfrm>
              <a:custGeom>
                <a:avLst/>
                <a:gdLst/>
                <a:ahLst/>
                <a:cxnLst>
                  <a:cxn ang="0">
                    <a:pos x="1509" y="408"/>
                  </a:cxn>
                  <a:cxn ang="0">
                    <a:pos x="490" y="82"/>
                  </a:cxn>
                  <a:cxn ang="0">
                    <a:pos x="23" y="245"/>
                  </a:cxn>
                  <a:cxn ang="0">
                    <a:pos x="0" y="253"/>
                  </a:cxn>
                  <a:cxn ang="0">
                    <a:pos x="0" y="306"/>
                  </a:cxn>
                  <a:cxn ang="0">
                    <a:pos x="93" y="301"/>
                  </a:cxn>
                  <a:cxn ang="0">
                    <a:pos x="18" y="352"/>
                  </a:cxn>
                  <a:cxn ang="0">
                    <a:pos x="48" y="605"/>
                  </a:cxn>
                  <a:cxn ang="0">
                    <a:pos x="930" y="605"/>
                  </a:cxn>
                  <a:cxn ang="0">
                    <a:pos x="1509" y="890"/>
                  </a:cxn>
                  <a:cxn ang="0">
                    <a:pos x="2090" y="608"/>
                  </a:cxn>
                  <a:cxn ang="0">
                    <a:pos x="3082" y="653"/>
                  </a:cxn>
                  <a:cxn ang="0">
                    <a:pos x="3136" y="410"/>
                  </a:cxn>
                  <a:cxn ang="0">
                    <a:pos x="3085" y="373"/>
                  </a:cxn>
                  <a:cxn ang="0">
                    <a:pos x="3149" y="373"/>
                  </a:cxn>
                  <a:cxn ang="0">
                    <a:pos x="3149" y="314"/>
                  </a:cxn>
                  <a:cxn ang="0">
                    <a:pos x="2693" y="104"/>
                  </a:cxn>
                  <a:cxn ang="0">
                    <a:pos x="2330" y="71"/>
                  </a:cxn>
                  <a:cxn ang="0">
                    <a:pos x="1530" y="402"/>
                  </a:cxn>
                  <a:cxn ang="0">
                    <a:pos x="1509" y="408"/>
                  </a:cxn>
                </a:cxnLst>
                <a:rect l="0" t="0" r="r" b="b"/>
                <a:pathLst>
                  <a:path w="3149" h="890">
                    <a:moveTo>
                      <a:pt x="1509" y="408"/>
                    </a:moveTo>
                    <a:cubicBezTo>
                      <a:pt x="1509" y="408"/>
                      <a:pt x="1122" y="0"/>
                      <a:pt x="490" y="82"/>
                    </a:cubicBezTo>
                    <a:cubicBezTo>
                      <a:pt x="23" y="245"/>
                      <a:pt x="23" y="245"/>
                      <a:pt x="23" y="245"/>
                    </a:cubicBezTo>
                    <a:cubicBezTo>
                      <a:pt x="0" y="253"/>
                      <a:pt x="0" y="253"/>
                      <a:pt x="0" y="253"/>
                    </a:cubicBezTo>
                    <a:cubicBezTo>
                      <a:pt x="0" y="306"/>
                      <a:pt x="0" y="306"/>
                      <a:pt x="0" y="306"/>
                    </a:cubicBezTo>
                    <a:cubicBezTo>
                      <a:pt x="0" y="306"/>
                      <a:pt x="61" y="288"/>
                      <a:pt x="93" y="301"/>
                    </a:cubicBezTo>
                    <a:cubicBezTo>
                      <a:pt x="18" y="352"/>
                      <a:pt x="18" y="352"/>
                      <a:pt x="18" y="352"/>
                    </a:cubicBezTo>
                    <a:cubicBezTo>
                      <a:pt x="48" y="605"/>
                      <a:pt x="48" y="605"/>
                      <a:pt x="48" y="605"/>
                    </a:cubicBezTo>
                    <a:cubicBezTo>
                      <a:pt x="48" y="605"/>
                      <a:pt x="682" y="512"/>
                      <a:pt x="930" y="605"/>
                    </a:cubicBezTo>
                    <a:cubicBezTo>
                      <a:pt x="930" y="605"/>
                      <a:pt x="1336" y="714"/>
                      <a:pt x="1509" y="890"/>
                    </a:cubicBezTo>
                    <a:cubicBezTo>
                      <a:pt x="1509" y="890"/>
                      <a:pt x="1794" y="661"/>
                      <a:pt x="2090" y="608"/>
                    </a:cubicBezTo>
                    <a:cubicBezTo>
                      <a:pt x="2090" y="608"/>
                      <a:pt x="2677" y="490"/>
                      <a:pt x="3082" y="653"/>
                    </a:cubicBezTo>
                    <a:cubicBezTo>
                      <a:pt x="3136" y="410"/>
                      <a:pt x="3136" y="410"/>
                      <a:pt x="3136" y="410"/>
                    </a:cubicBezTo>
                    <a:cubicBezTo>
                      <a:pt x="3085" y="373"/>
                      <a:pt x="3085" y="373"/>
                      <a:pt x="3085" y="373"/>
                    </a:cubicBezTo>
                    <a:cubicBezTo>
                      <a:pt x="3149" y="373"/>
                      <a:pt x="3149" y="373"/>
                      <a:pt x="3149" y="373"/>
                    </a:cubicBezTo>
                    <a:cubicBezTo>
                      <a:pt x="3149" y="314"/>
                      <a:pt x="3149" y="314"/>
                      <a:pt x="3149" y="314"/>
                    </a:cubicBezTo>
                    <a:cubicBezTo>
                      <a:pt x="2693" y="104"/>
                      <a:pt x="2693" y="104"/>
                      <a:pt x="2693" y="104"/>
                    </a:cubicBezTo>
                    <a:cubicBezTo>
                      <a:pt x="2693" y="104"/>
                      <a:pt x="2634" y="44"/>
                      <a:pt x="2330" y="71"/>
                    </a:cubicBezTo>
                    <a:cubicBezTo>
                      <a:pt x="2330" y="71"/>
                      <a:pt x="1936" y="106"/>
                      <a:pt x="1530" y="402"/>
                    </a:cubicBezTo>
                    <a:lnTo>
                      <a:pt x="1509" y="408"/>
                    </a:lnTo>
                    <a:close/>
                  </a:path>
                </a:pathLst>
              </a:custGeom>
              <a:gradFill flip="none" rotWithShape="1">
                <a:gsLst>
                  <a:gs pos="0">
                    <a:schemeClr val="accent1">
                      <a:lumMod val="60000"/>
                      <a:lumOff val="40000"/>
                    </a:schemeClr>
                  </a:gs>
                  <a:gs pos="53000">
                    <a:schemeClr val="accent1">
                      <a:lumMod val="60000"/>
                      <a:lumOff val="40000"/>
                    </a:schemeClr>
                  </a:gs>
                  <a:gs pos="100000">
                    <a:schemeClr val="accent1">
                      <a:lumMod val="60000"/>
                      <a:lumOff val="40000"/>
                    </a:schemeClr>
                  </a:gs>
                </a:gsLst>
                <a:lin ang="16200000" scaled="1"/>
                <a:tileRect/>
              </a:gradFill>
              <a:ln w="2857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21"/>
              <p:cNvSpPr>
                <a:spLocks/>
              </p:cNvSpPr>
              <p:nvPr/>
            </p:nvSpPr>
            <p:spPr bwMode="auto">
              <a:xfrm>
                <a:off x="2684469" y="3844396"/>
                <a:ext cx="3775062" cy="651747"/>
              </a:xfrm>
              <a:custGeom>
                <a:avLst/>
                <a:gdLst>
                  <a:gd name="connsiteX0" fmla="*/ 0 w 10000"/>
                  <a:gd name="connsiteY0" fmla="*/ 1079 h 10287"/>
                  <a:gd name="connsiteX1" fmla="*/ 4809 w 10000"/>
                  <a:gd name="connsiteY1" fmla="*/ 10287 h 10287"/>
                  <a:gd name="connsiteX2" fmla="*/ 10000 w 10000"/>
                  <a:gd name="connsiteY2" fmla="*/ 2235 h 10287"/>
                </a:gdLst>
                <a:ahLst/>
                <a:cxnLst>
                  <a:cxn ang="0">
                    <a:pos x="connsiteX0" y="connsiteY0"/>
                  </a:cxn>
                  <a:cxn ang="0">
                    <a:pos x="connsiteX1" y="connsiteY1"/>
                  </a:cxn>
                  <a:cxn ang="0">
                    <a:pos x="connsiteX2" y="connsiteY2"/>
                  </a:cxn>
                </a:cxnLst>
                <a:rect l="l" t="t" r="r" b="b"/>
                <a:pathLst>
                  <a:path w="10000" h="10287">
                    <a:moveTo>
                      <a:pt x="0" y="1079"/>
                    </a:moveTo>
                    <a:cubicBezTo>
                      <a:pt x="0" y="1079"/>
                      <a:pt x="3399" y="287"/>
                      <a:pt x="4809" y="10287"/>
                    </a:cubicBezTo>
                    <a:cubicBezTo>
                      <a:pt x="4809" y="10287"/>
                      <a:pt x="6634" y="0"/>
                      <a:pt x="10000" y="2235"/>
                    </a:cubicBezTo>
                  </a:path>
                </a:pathLst>
              </a:custGeom>
              <a:noFill/>
              <a:ln w="28575"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22"/>
              <p:cNvSpPr>
                <a:spLocks/>
              </p:cNvSpPr>
              <p:nvPr/>
            </p:nvSpPr>
            <p:spPr bwMode="auto">
              <a:xfrm>
                <a:off x="2706253" y="3927015"/>
                <a:ext cx="1062899" cy="206044"/>
              </a:xfrm>
              <a:custGeom>
                <a:avLst/>
                <a:gdLst/>
                <a:ahLst/>
                <a:cxnLst>
                  <a:cxn ang="0">
                    <a:pos x="0" y="87"/>
                  </a:cxn>
                  <a:cxn ang="0">
                    <a:pos x="887" y="172"/>
                  </a:cxn>
                  <a:cxn ang="0">
                    <a:pos x="75" y="36"/>
                  </a:cxn>
                  <a:cxn ang="0">
                    <a:pos x="0" y="87"/>
                  </a:cxn>
                </a:cxnLst>
                <a:rect l="0" t="0" r="r" b="b"/>
                <a:pathLst>
                  <a:path w="887" h="172">
                    <a:moveTo>
                      <a:pt x="0" y="87"/>
                    </a:moveTo>
                    <a:cubicBezTo>
                      <a:pt x="0" y="87"/>
                      <a:pt x="433" y="29"/>
                      <a:pt x="887" y="172"/>
                    </a:cubicBezTo>
                    <a:cubicBezTo>
                      <a:pt x="887" y="172"/>
                      <a:pt x="451" y="0"/>
                      <a:pt x="75" y="36"/>
                    </a:cubicBezTo>
                    <a:lnTo>
                      <a:pt x="0" y="87"/>
                    </a:lnTo>
                    <a:close/>
                  </a:path>
                </a:pathLst>
              </a:custGeom>
              <a:solidFill>
                <a:schemeClr val="bg2"/>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23"/>
              <p:cNvSpPr>
                <a:spLocks/>
              </p:cNvSpPr>
              <p:nvPr/>
            </p:nvSpPr>
            <p:spPr bwMode="auto">
              <a:xfrm>
                <a:off x="2714422" y="4065891"/>
                <a:ext cx="560949" cy="67169"/>
              </a:xfrm>
              <a:custGeom>
                <a:avLst/>
                <a:gdLst/>
                <a:ahLst/>
                <a:cxnLst>
                  <a:cxn ang="0">
                    <a:pos x="0" y="28"/>
                  </a:cxn>
                  <a:cxn ang="0">
                    <a:pos x="468" y="28"/>
                  </a:cxn>
                  <a:cxn ang="0">
                    <a:pos x="3" y="56"/>
                  </a:cxn>
                  <a:cxn ang="0">
                    <a:pos x="0" y="28"/>
                  </a:cxn>
                </a:cxnLst>
                <a:rect l="0" t="0" r="r" b="b"/>
                <a:pathLst>
                  <a:path w="468" h="56">
                    <a:moveTo>
                      <a:pt x="0" y="28"/>
                    </a:moveTo>
                    <a:cubicBezTo>
                      <a:pt x="0" y="28"/>
                      <a:pt x="320" y="0"/>
                      <a:pt x="468" y="28"/>
                    </a:cubicBezTo>
                    <a:cubicBezTo>
                      <a:pt x="3" y="56"/>
                      <a:pt x="3" y="56"/>
                      <a:pt x="3" y="56"/>
                    </a:cubicBezTo>
                    <a:lnTo>
                      <a:pt x="0" y="28"/>
                    </a:lnTo>
                    <a:close/>
                  </a:path>
                </a:pathLst>
              </a:custGeom>
              <a:solidFill>
                <a:schemeClr val="bg2"/>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24"/>
              <p:cNvSpPr>
                <a:spLocks/>
              </p:cNvSpPr>
              <p:nvPr/>
            </p:nvSpPr>
            <p:spPr bwMode="auto">
              <a:xfrm>
                <a:off x="4766698" y="4013245"/>
                <a:ext cx="1648356" cy="417535"/>
              </a:xfrm>
              <a:custGeom>
                <a:avLst/>
                <a:gdLst/>
                <a:ahLst/>
                <a:cxnLst>
                  <a:cxn ang="0">
                    <a:pos x="1370" y="205"/>
                  </a:cxn>
                  <a:cxn ang="0">
                    <a:pos x="0" y="348"/>
                  </a:cxn>
                  <a:cxn ang="0">
                    <a:pos x="1375" y="183"/>
                  </a:cxn>
                </a:cxnLst>
                <a:rect l="0" t="0" r="r" b="b"/>
                <a:pathLst>
                  <a:path w="1375" h="348">
                    <a:moveTo>
                      <a:pt x="1370" y="205"/>
                    </a:moveTo>
                    <a:cubicBezTo>
                      <a:pt x="488" y="33"/>
                      <a:pt x="0" y="348"/>
                      <a:pt x="0" y="348"/>
                    </a:cubicBezTo>
                    <a:cubicBezTo>
                      <a:pt x="500" y="0"/>
                      <a:pt x="1375" y="183"/>
                      <a:pt x="1375" y="183"/>
                    </a:cubicBezTo>
                  </a:path>
                </a:pathLst>
              </a:custGeom>
              <a:solidFill>
                <a:schemeClr val="bg2"/>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25"/>
              <p:cNvSpPr>
                <a:spLocks/>
              </p:cNvSpPr>
              <p:nvPr/>
            </p:nvSpPr>
            <p:spPr bwMode="auto">
              <a:xfrm>
                <a:off x="5485584" y="3979661"/>
                <a:ext cx="957608" cy="129799"/>
              </a:xfrm>
              <a:custGeom>
                <a:avLst/>
                <a:gdLst/>
                <a:ahLst/>
                <a:cxnLst>
                  <a:cxn ang="0">
                    <a:pos x="748" y="64"/>
                  </a:cxn>
                  <a:cxn ang="0">
                    <a:pos x="0" y="108"/>
                  </a:cxn>
                  <a:cxn ang="0">
                    <a:pos x="799" y="101"/>
                  </a:cxn>
                  <a:cxn ang="0">
                    <a:pos x="748" y="64"/>
                  </a:cxn>
                </a:cxnLst>
                <a:rect l="0" t="0" r="r" b="b"/>
                <a:pathLst>
                  <a:path w="799" h="108">
                    <a:moveTo>
                      <a:pt x="748" y="64"/>
                    </a:moveTo>
                    <a:cubicBezTo>
                      <a:pt x="748" y="64"/>
                      <a:pt x="388" y="0"/>
                      <a:pt x="0" y="108"/>
                    </a:cubicBezTo>
                    <a:cubicBezTo>
                      <a:pt x="0" y="108"/>
                      <a:pt x="513" y="11"/>
                      <a:pt x="799" y="101"/>
                    </a:cubicBezTo>
                    <a:lnTo>
                      <a:pt x="748" y="64"/>
                    </a:lnTo>
                    <a:close/>
                  </a:path>
                </a:pathLst>
              </a:custGeom>
              <a:solidFill>
                <a:schemeClr val="bg2"/>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199" name="Straight Connector 198"/>
              <p:cNvCxnSpPr/>
              <p:nvPr/>
            </p:nvCxnSpPr>
            <p:spPr bwMode="auto">
              <a:xfrm>
                <a:off x="4499839" y="4147582"/>
                <a:ext cx="0" cy="304982"/>
              </a:xfrm>
              <a:prstGeom prst="line">
                <a:avLst/>
              </a:prstGeom>
              <a:noFill/>
              <a:ln w="7938" cap="flat">
                <a:solidFill>
                  <a:schemeClr val="bg2"/>
                </a:solidFill>
                <a:prstDash val="solid"/>
                <a:miter lim="800000"/>
                <a:headEnd/>
                <a:tailEnd/>
              </a:ln>
            </p:spPr>
          </p:cxnSp>
          <p:grpSp>
            <p:nvGrpSpPr>
              <p:cNvPr id="205" name="Group 124"/>
              <p:cNvGrpSpPr/>
              <p:nvPr/>
            </p:nvGrpSpPr>
            <p:grpSpPr>
              <a:xfrm>
                <a:off x="4388777" y="2852329"/>
                <a:ext cx="1334231" cy="1663210"/>
                <a:chOff x="5384981" y="3261091"/>
                <a:chExt cx="1606787" cy="2002968"/>
              </a:xfrm>
            </p:grpSpPr>
            <p:sp>
              <p:nvSpPr>
                <p:cNvPr id="220" name="Freeform 219"/>
                <p:cNvSpPr/>
                <p:nvPr/>
              </p:nvSpPr>
              <p:spPr bwMode="auto">
                <a:xfrm flipH="1">
                  <a:off x="5384981" y="3768725"/>
                  <a:ext cx="1283426" cy="1495334"/>
                </a:xfrm>
                <a:custGeom>
                  <a:avLst/>
                  <a:gdLst>
                    <a:gd name="connsiteX0" fmla="*/ 0 w 1611086"/>
                    <a:gd name="connsiteY0" fmla="*/ 449942 h 1640114"/>
                    <a:gd name="connsiteX1" fmla="*/ 827314 w 1611086"/>
                    <a:gd name="connsiteY1" fmla="*/ 1320800 h 1640114"/>
                    <a:gd name="connsiteX2" fmla="*/ 1611086 w 1611086"/>
                    <a:gd name="connsiteY2" fmla="*/ 1640114 h 1640114"/>
                    <a:gd name="connsiteX3" fmla="*/ 885371 w 1611086"/>
                    <a:gd name="connsiteY3" fmla="*/ 0 h 1640114"/>
                    <a:gd name="connsiteX4" fmla="*/ 0 w 1611086"/>
                    <a:gd name="connsiteY4" fmla="*/ 449942 h 1640114"/>
                    <a:gd name="connsiteX0" fmla="*/ 0 w 1611086"/>
                    <a:gd name="connsiteY0" fmla="*/ 449942 h 1640114"/>
                    <a:gd name="connsiteX1" fmla="*/ 827314 w 1611086"/>
                    <a:gd name="connsiteY1" fmla="*/ 1320800 h 1640114"/>
                    <a:gd name="connsiteX2" fmla="*/ 1611086 w 1611086"/>
                    <a:gd name="connsiteY2" fmla="*/ 1640114 h 1640114"/>
                    <a:gd name="connsiteX3" fmla="*/ 885371 w 1611086"/>
                    <a:gd name="connsiteY3" fmla="*/ 0 h 1640114"/>
                    <a:gd name="connsiteX4" fmla="*/ 0 w 1611086"/>
                    <a:gd name="connsiteY4" fmla="*/ 449942 h 1640114"/>
                    <a:gd name="connsiteX0" fmla="*/ 0 w 1611086"/>
                    <a:gd name="connsiteY0" fmla="*/ 449942 h 1640114"/>
                    <a:gd name="connsiteX1" fmla="*/ 827314 w 1611086"/>
                    <a:gd name="connsiteY1" fmla="*/ 1320800 h 1640114"/>
                    <a:gd name="connsiteX2" fmla="*/ 1611086 w 1611086"/>
                    <a:gd name="connsiteY2" fmla="*/ 1640114 h 1640114"/>
                    <a:gd name="connsiteX3" fmla="*/ 885371 w 1611086"/>
                    <a:gd name="connsiteY3" fmla="*/ 0 h 1640114"/>
                    <a:gd name="connsiteX4" fmla="*/ 0 w 1611086"/>
                    <a:gd name="connsiteY4" fmla="*/ 449942 h 1640114"/>
                    <a:gd name="connsiteX0" fmla="*/ 0 w 1672046"/>
                    <a:gd name="connsiteY0" fmla="*/ 480422 h 1640114"/>
                    <a:gd name="connsiteX1" fmla="*/ 888274 w 1672046"/>
                    <a:gd name="connsiteY1" fmla="*/ 1320800 h 1640114"/>
                    <a:gd name="connsiteX2" fmla="*/ 1672046 w 1672046"/>
                    <a:gd name="connsiteY2" fmla="*/ 1640114 h 1640114"/>
                    <a:gd name="connsiteX3" fmla="*/ 946331 w 1672046"/>
                    <a:gd name="connsiteY3" fmla="*/ 0 h 1640114"/>
                    <a:gd name="connsiteX4" fmla="*/ 0 w 1672046"/>
                    <a:gd name="connsiteY4" fmla="*/ 480422 h 1640114"/>
                    <a:gd name="connsiteX0" fmla="*/ 0 w 1672046"/>
                    <a:gd name="connsiteY0" fmla="*/ 480422 h 1640114"/>
                    <a:gd name="connsiteX1" fmla="*/ 1292134 w 1672046"/>
                    <a:gd name="connsiteY1" fmla="*/ 1457960 h 1640114"/>
                    <a:gd name="connsiteX2" fmla="*/ 1672046 w 1672046"/>
                    <a:gd name="connsiteY2" fmla="*/ 1640114 h 1640114"/>
                    <a:gd name="connsiteX3" fmla="*/ 946331 w 1672046"/>
                    <a:gd name="connsiteY3" fmla="*/ 0 h 1640114"/>
                    <a:gd name="connsiteX4" fmla="*/ 0 w 1672046"/>
                    <a:gd name="connsiteY4" fmla="*/ 480422 h 1640114"/>
                    <a:gd name="connsiteX0" fmla="*/ 0 w 1672046"/>
                    <a:gd name="connsiteY0" fmla="*/ 480422 h 1640114"/>
                    <a:gd name="connsiteX1" fmla="*/ 1292134 w 1672046"/>
                    <a:gd name="connsiteY1" fmla="*/ 1457960 h 1640114"/>
                    <a:gd name="connsiteX2" fmla="*/ 1672046 w 1672046"/>
                    <a:gd name="connsiteY2" fmla="*/ 1640114 h 1640114"/>
                    <a:gd name="connsiteX3" fmla="*/ 946331 w 1672046"/>
                    <a:gd name="connsiteY3" fmla="*/ 0 h 1640114"/>
                    <a:gd name="connsiteX4" fmla="*/ 0 w 1672046"/>
                    <a:gd name="connsiteY4" fmla="*/ 480422 h 1640114"/>
                    <a:gd name="connsiteX0" fmla="*/ 0 w 1672046"/>
                    <a:gd name="connsiteY0" fmla="*/ 396602 h 1556294"/>
                    <a:gd name="connsiteX1" fmla="*/ 1292134 w 1672046"/>
                    <a:gd name="connsiteY1" fmla="*/ 1374140 h 1556294"/>
                    <a:gd name="connsiteX2" fmla="*/ 1672046 w 1672046"/>
                    <a:gd name="connsiteY2" fmla="*/ 1556294 h 1556294"/>
                    <a:gd name="connsiteX3" fmla="*/ 1014911 w 1672046"/>
                    <a:gd name="connsiteY3" fmla="*/ 0 h 1556294"/>
                    <a:gd name="connsiteX4" fmla="*/ 0 w 1672046"/>
                    <a:gd name="connsiteY4" fmla="*/ 396602 h 1556294"/>
                    <a:gd name="connsiteX0" fmla="*/ 0 w 1451066"/>
                    <a:gd name="connsiteY0" fmla="*/ 396602 h 1480094"/>
                    <a:gd name="connsiteX1" fmla="*/ 1292134 w 1451066"/>
                    <a:gd name="connsiteY1" fmla="*/ 1374140 h 1480094"/>
                    <a:gd name="connsiteX2" fmla="*/ 1451066 w 1451066"/>
                    <a:gd name="connsiteY2" fmla="*/ 1480094 h 1480094"/>
                    <a:gd name="connsiteX3" fmla="*/ 1014911 w 1451066"/>
                    <a:gd name="connsiteY3" fmla="*/ 0 h 1480094"/>
                    <a:gd name="connsiteX4" fmla="*/ 0 w 1451066"/>
                    <a:gd name="connsiteY4" fmla="*/ 396602 h 1480094"/>
                    <a:gd name="connsiteX0" fmla="*/ 0 w 1451066"/>
                    <a:gd name="connsiteY0" fmla="*/ 411842 h 1495334"/>
                    <a:gd name="connsiteX1" fmla="*/ 1292134 w 1451066"/>
                    <a:gd name="connsiteY1" fmla="*/ 1389380 h 1495334"/>
                    <a:gd name="connsiteX2" fmla="*/ 1451066 w 1451066"/>
                    <a:gd name="connsiteY2" fmla="*/ 1495334 h 1495334"/>
                    <a:gd name="connsiteX3" fmla="*/ 976811 w 1451066"/>
                    <a:gd name="connsiteY3" fmla="*/ 0 h 1495334"/>
                    <a:gd name="connsiteX4" fmla="*/ 0 w 1451066"/>
                    <a:gd name="connsiteY4" fmla="*/ 411842 h 1495334"/>
                    <a:gd name="connsiteX0" fmla="*/ 0 w 1451066"/>
                    <a:gd name="connsiteY0" fmla="*/ 411842 h 1495334"/>
                    <a:gd name="connsiteX1" fmla="*/ 1292134 w 1451066"/>
                    <a:gd name="connsiteY1" fmla="*/ 1389380 h 1495334"/>
                    <a:gd name="connsiteX2" fmla="*/ 1451066 w 1451066"/>
                    <a:gd name="connsiteY2" fmla="*/ 1495334 h 1495334"/>
                    <a:gd name="connsiteX3" fmla="*/ 976811 w 1451066"/>
                    <a:gd name="connsiteY3" fmla="*/ 0 h 1495334"/>
                    <a:gd name="connsiteX4" fmla="*/ 0 w 1451066"/>
                    <a:gd name="connsiteY4" fmla="*/ 411842 h 1495334"/>
                    <a:gd name="connsiteX0" fmla="*/ 0 w 1451066"/>
                    <a:gd name="connsiteY0" fmla="*/ 411842 h 1495334"/>
                    <a:gd name="connsiteX1" fmla="*/ 1292134 w 1451066"/>
                    <a:gd name="connsiteY1" fmla="*/ 1389380 h 1495334"/>
                    <a:gd name="connsiteX2" fmla="*/ 1451066 w 1451066"/>
                    <a:gd name="connsiteY2" fmla="*/ 1495334 h 1495334"/>
                    <a:gd name="connsiteX3" fmla="*/ 976811 w 1451066"/>
                    <a:gd name="connsiteY3" fmla="*/ 0 h 1495334"/>
                    <a:gd name="connsiteX4" fmla="*/ 0 w 1451066"/>
                    <a:gd name="connsiteY4" fmla="*/ 411842 h 1495334"/>
                    <a:gd name="connsiteX0" fmla="*/ 0 w 1283426"/>
                    <a:gd name="connsiteY0" fmla="*/ 693782 h 1495334"/>
                    <a:gd name="connsiteX1" fmla="*/ 1124494 w 1283426"/>
                    <a:gd name="connsiteY1" fmla="*/ 1389380 h 1495334"/>
                    <a:gd name="connsiteX2" fmla="*/ 1283426 w 1283426"/>
                    <a:gd name="connsiteY2" fmla="*/ 1495334 h 1495334"/>
                    <a:gd name="connsiteX3" fmla="*/ 809171 w 1283426"/>
                    <a:gd name="connsiteY3" fmla="*/ 0 h 1495334"/>
                    <a:gd name="connsiteX4" fmla="*/ 0 w 1283426"/>
                    <a:gd name="connsiteY4" fmla="*/ 693782 h 1495334"/>
                    <a:gd name="connsiteX0" fmla="*/ 0 w 1283426"/>
                    <a:gd name="connsiteY0" fmla="*/ 693782 h 1495334"/>
                    <a:gd name="connsiteX1" fmla="*/ 1124494 w 1283426"/>
                    <a:gd name="connsiteY1" fmla="*/ 1389380 h 1495334"/>
                    <a:gd name="connsiteX2" fmla="*/ 1283426 w 1283426"/>
                    <a:gd name="connsiteY2" fmla="*/ 1495334 h 1495334"/>
                    <a:gd name="connsiteX3" fmla="*/ 809171 w 1283426"/>
                    <a:gd name="connsiteY3" fmla="*/ 0 h 1495334"/>
                    <a:gd name="connsiteX4" fmla="*/ 0 w 1283426"/>
                    <a:gd name="connsiteY4" fmla="*/ 693782 h 149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426" h="1495334">
                      <a:moveTo>
                        <a:pt x="0" y="693782"/>
                      </a:moveTo>
                      <a:cubicBezTo>
                        <a:pt x="534851" y="633548"/>
                        <a:pt x="932543" y="893354"/>
                        <a:pt x="1124494" y="1389380"/>
                      </a:cubicBezTo>
                      <a:lnTo>
                        <a:pt x="1283426" y="1495334"/>
                      </a:lnTo>
                      <a:cubicBezTo>
                        <a:pt x="1201541" y="1050229"/>
                        <a:pt x="1157756" y="650845"/>
                        <a:pt x="809171" y="0"/>
                      </a:cubicBezTo>
                      <a:lnTo>
                        <a:pt x="0" y="693782"/>
                      </a:lnTo>
                      <a:close/>
                    </a:path>
                  </a:pathLst>
                </a:custGeom>
                <a:gradFill>
                  <a:gsLst>
                    <a:gs pos="0">
                      <a:schemeClr val="bg2">
                        <a:lumMod val="40000"/>
                        <a:lumOff val="60000"/>
                        <a:alpha val="0"/>
                      </a:schemeClr>
                    </a:gs>
                    <a:gs pos="50000">
                      <a:schemeClr val="bg1">
                        <a:alpha val="0"/>
                      </a:schemeClr>
                    </a:gs>
                    <a:gs pos="83000">
                      <a:schemeClr val="accent2">
                        <a:lumMod val="75000"/>
                      </a:schemeClr>
                    </a:gs>
                  </a:gsLst>
                  <a:lin ang="16200000" scaled="1"/>
                </a:gra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72866" eaLnBrk="0" fontAlgn="base" hangingPunct="0">
                    <a:lnSpc>
                      <a:spcPct val="85000"/>
                    </a:lnSpc>
                    <a:spcBef>
                      <a:spcPct val="0"/>
                    </a:spcBef>
                    <a:spcAft>
                      <a:spcPct val="0"/>
                    </a:spcAft>
                  </a:pPr>
                  <a:endParaRPr lang="en-US" b="1" dirty="0">
                    <a:solidFill>
                      <a:schemeClr val="bg2">
                        <a:lumMod val="50000"/>
                      </a:schemeClr>
                    </a:solidFill>
                    <a:cs typeface="Arial" charset="0"/>
                  </a:endParaRPr>
                </a:p>
              </p:txBody>
            </p:sp>
            <p:sp>
              <p:nvSpPr>
                <p:cNvPr id="221" name="Cube 220"/>
                <p:cNvSpPr/>
                <p:nvPr/>
              </p:nvSpPr>
              <p:spPr bwMode="auto">
                <a:xfrm rot="1806974" flipH="1">
                  <a:off x="5953160" y="3261091"/>
                  <a:ext cx="1038608" cy="1015269"/>
                </a:xfrm>
                <a:prstGeom prst="cube">
                  <a:avLst>
                    <a:gd name="adj" fmla="val 18978"/>
                  </a:avLst>
                </a:prstGeom>
                <a:solidFill>
                  <a:schemeClr val="accent2"/>
                </a:solidFill>
                <a:ln w="6350" cap="rnd"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72866" eaLnBrk="0" fontAlgn="base" hangingPunct="0">
                    <a:lnSpc>
                      <a:spcPct val="85000"/>
                    </a:lnSpc>
                    <a:spcBef>
                      <a:spcPct val="0"/>
                    </a:spcBef>
                    <a:spcAft>
                      <a:spcPct val="0"/>
                    </a:spcAft>
                  </a:pPr>
                  <a:endParaRPr lang="en-US" b="1" dirty="0">
                    <a:solidFill>
                      <a:schemeClr val="accent2"/>
                    </a:solidFill>
                    <a:cs typeface="Arial" charset="0"/>
                  </a:endParaRPr>
                </a:p>
              </p:txBody>
            </p:sp>
          </p:grpSp>
          <p:grpSp>
            <p:nvGrpSpPr>
              <p:cNvPr id="223" name="Group 123"/>
              <p:cNvGrpSpPr/>
              <p:nvPr/>
            </p:nvGrpSpPr>
            <p:grpSpPr>
              <a:xfrm>
                <a:off x="4001206" y="2013856"/>
                <a:ext cx="1097433" cy="2709714"/>
                <a:chOff x="4193540" y="1902926"/>
                <a:chExt cx="1321616" cy="3263253"/>
              </a:xfrm>
            </p:grpSpPr>
            <p:sp>
              <p:nvSpPr>
                <p:cNvPr id="232" name="Cube 231"/>
                <p:cNvSpPr/>
                <p:nvPr/>
              </p:nvSpPr>
              <p:spPr bwMode="auto">
                <a:xfrm rot="2513186">
                  <a:off x="4309871" y="1902926"/>
                  <a:ext cx="1038608" cy="1015269"/>
                </a:xfrm>
                <a:prstGeom prst="cube">
                  <a:avLst>
                    <a:gd name="adj" fmla="val 17420"/>
                  </a:avLst>
                </a:prstGeom>
                <a:solidFill>
                  <a:schemeClr val="accent5">
                    <a:lumMod val="50000"/>
                  </a:schemeClr>
                </a:solidFill>
                <a:ln w="6350" cap="rnd"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72866" eaLnBrk="0" fontAlgn="base" hangingPunct="0">
                    <a:lnSpc>
                      <a:spcPct val="85000"/>
                    </a:lnSpc>
                    <a:spcBef>
                      <a:spcPct val="0"/>
                    </a:spcBef>
                    <a:spcAft>
                      <a:spcPct val="0"/>
                    </a:spcAft>
                  </a:pPr>
                  <a:endParaRPr lang="en-US" b="1" dirty="0">
                    <a:solidFill>
                      <a:schemeClr val="bg2">
                        <a:lumMod val="50000"/>
                      </a:schemeClr>
                    </a:solidFill>
                    <a:cs typeface="Arial" charset="0"/>
                  </a:endParaRPr>
                </a:p>
              </p:txBody>
            </p:sp>
            <p:sp>
              <p:nvSpPr>
                <p:cNvPr id="233" name="Freeform 232"/>
                <p:cNvSpPr/>
                <p:nvPr/>
              </p:nvSpPr>
              <p:spPr bwMode="auto">
                <a:xfrm>
                  <a:off x="4193540" y="2401389"/>
                  <a:ext cx="1321616" cy="2764790"/>
                </a:xfrm>
                <a:custGeom>
                  <a:avLst/>
                  <a:gdLst>
                    <a:gd name="connsiteX0" fmla="*/ 0 w 1611086"/>
                    <a:gd name="connsiteY0" fmla="*/ 449942 h 1640114"/>
                    <a:gd name="connsiteX1" fmla="*/ 827314 w 1611086"/>
                    <a:gd name="connsiteY1" fmla="*/ 1320800 h 1640114"/>
                    <a:gd name="connsiteX2" fmla="*/ 1611086 w 1611086"/>
                    <a:gd name="connsiteY2" fmla="*/ 1640114 h 1640114"/>
                    <a:gd name="connsiteX3" fmla="*/ 885371 w 1611086"/>
                    <a:gd name="connsiteY3" fmla="*/ 0 h 1640114"/>
                    <a:gd name="connsiteX4" fmla="*/ 0 w 1611086"/>
                    <a:gd name="connsiteY4" fmla="*/ 449942 h 1640114"/>
                    <a:gd name="connsiteX0" fmla="*/ 0 w 1611086"/>
                    <a:gd name="connsiteY0" fmla="*/ 449942 h 1640114"/>
                    <a:gd name="connsiteX1" fmla="*/ 827314 w 1611086"/>
                    <a:gd name="connsiteY1" fmla="*/ 1320800 h 1640114"/>
                    <a:gd name="connsiteX2" fmla="*/ 1611086 w 1611086"/>
                    <a:gd name="connsiteY2" fmla="*/ 1640114 h 1640114"/>
                    <a:gd name="connsiteX3" fmla="*/ 885371 w 1611086"/>
                    <a:gd name="connsiteY3" fmla="*/ 0 h 1640114"/>
                    <a:gd name="connsiteX4" fmla="*/ 0 w 1611086"/>
                    <a:gd name="connsiteY4" fmla="*/ 449942 h 1640114"/>
                    <a:gd name="connsiteX0" fmla="*/ 0 w 1611086"/>
                    <a:gd name="connsiteY0" fmla="*/ 449942 h 1640114"/>
                    <a:gd name="connsiteX1" fmla="*/ 827314 w 1611086"/>
                    <a:gd name="connsiteY1" fmla="*/ 1320800 h 1640114"/>
                    <a:gd name="connsiteX2" fmla="*/ 1611086 w 1611086"/>
                    <a:gd name="connsiteY2" fmla="*/ 1640114 h 1640114"/>
                    <a:gd name="connsiteX3" fmla="*/ 885371 w 1611086"/>
                    <a:gd name="connsiteY3" fmla="*/ 0 h 1640114"/>
                    <a:gd name="connsiteX4" fmla="*/ 0 w 1611086"/>
                    <a:gd name="connsiteY4" fmla="*/ 449942 h 1640114"/>
                    <a:gd name="connsiteX0" fmla="*/ 0 w 1672046"/>
                    <a:gd name="connsiteY0" fmla="*/ 480422 h 1640114"/>
                    <a:gd name="connsiteX1" fmla="*/ 888274 w 1672046"/>
                    <a:gd name="connsiteY1" fmla="*/ 1320800 h 1640114"/>
                    <a:gd name="connsiteX2" fmla="*/ 1672046 w 1672046"/>
                    <a:gd name="connsiteY2" fmla="*/ 1640114 h 1640114"/>
                    <a:gd name="connsiteX3" fmla="*/ 946331 w 1672046"/>
                    <a:gd name="connsiteY3" fmla="*/ 0 h 1640114"/>
                    <a:gd name="connsiteX4" fmla="*/ 0 w 1672046"/>
                    <a:gd name="connsiteY4" fmla="*/ 480422 h 1640114"/>
                    <a:gd name="connsiteX0" fmla="*/ 0 w 1672046"/>
                    <a:gd name="connsiteY0" fmla="*/ 480422 h 1640114"/>
                    <a:gd name="connsiteX1" fmla="*/ 1292134 w 1672046"/>
                    <a:gd name="connsiteY1" fmla="*/ 1457960 h 1640114"/>
                    <a:gd name="connsiteX2" fmla="*/ 1672046 w 1672046"/>
                    <a:gd name="connsiteY2" fmla="*/ 1640114 h 1640114"/>
                    <a:gd name="connsiteX3" fmla="*/ 946331 w 1672046"/>
                    <a:gd name="connsiteY3" fmla="*/ 0 h 1640114"/>
                    <a:gd name="connsiteX4" fmla="*/ 0 w 1672046"/>
                    <a:gd name="connsiteY4" fmla="*/ 480422 h 1640114"/>
                    <a:gd name="connsiteX0" fmla="*/ 0 w 1672046"/>
                    <a:gd name="connsiteY0" fmla="*/ 480422 h 1640114"/>
                    <a:gd name="connsiteX1" fmla="*/ 1292134 w 1672046"/>
                    <a:gd name="connsiteY1" fmla="*/ 1457960 h 1640114"/>
                    <a:gd name="connsiteX2" fmla="*/ 1672046 w 1672046"/>
                    <a:gd name="connsiteY2" fmla="*/ 1640114 h 1640114"/>
                    <a:gd name="connsiteX3" fmla="*/ 946331 w 1672046"/>
                    <a:gd name="connsiteY3" fmla="*/ 0 h 1640114"/>
                    <a:gd name="connsiteX4" fmla="*/ 0 w 1672046"/>
                    <a:gd name="connsiteY4" fmla="*/ 480422 h 1640114"/>
                    <a:gd name="connsiteX0" fmla="*/ 0 w 1672046"/>
                    <a:gd name="connsiteY0" fmla="*/ 396602 h 1556294"/>
                    <a:gd name="connsiteX1" fmla="*/ 1292134 w 1672046"/>
                    <a:gd name="connsiteY1" fmla="*/ 1374140 h 1556294"/>
                    <a:gd name="connsiteX2" fmla="*/ 1672046 w 1672046"/>
                    <a:gd name="connsiteY2" fmla="*/ 1556294 h 1556294"/>
                    <a:gd name="connsiteX3" fmla="*/ 1014911 w 1672046"/>
                    <a:gd name="connsiteY3" fmla="*/ 0 h 1556294"/>
                    <a:gd name="connsiteX4" fmla="*/ 0 w 1672046"/>
                    <a:gd name="connsiteY4" fmla="*/ 396602 h 1556294"/>
                    <a:gd name="connsiteX0" fmla="*/ 0 w 1451066"/>
                    <a:gd name="connsiteY0" fmla="*/ 396602 h 1480094"/>
                    <a:gd name="connsiteX1" fmla="*/ 1292134 w 1451066"/>
                    <a:gd name="connsiteY1" fmla="*/ 1374140 h 1480094"/>
                    <a:gd name="connsiteX2" fmla="*/ 1451066 w 1451066"/>
                    <a:gd name="connsiteY2" fmla="*/ 1480094 h 1480094"/>
                    <a:gd name="connsiteX3" fmla="*/ 1014911 w 1451066"/>
                    <a:gd name="connsiteY3" fmla="*/ 0 h 1480094"/>
                    <a:gd name="connsiteX4" fmla="*/ 0 w 1451066"/>
                    <a:gd name="connsiteY4" fmla="*/ 396602 h 1480094"/>
                    <a:gd name="connsiteX0" fmla="*/ 0 w 1451066"/>
                    <a:gd name="connsiteY0" fmla="*/ 411842 h 1495334"/>
                    <a:gd name="connsiteX1" fmla="*/ 1292134 w 1451066"/>
                    <a:gd name="connsiteY1" fmla="*/ 1389380 h 1495334"/>
                    <a:gd name="connsiteX2" fmla="*/ 1451066 w 1451066"/>
                    <a:gd name="connsiteY2" fmla="*/ 1495334 h 1495334"/>
                    <a:gd name="connsiteX3" fmla="*/ 976811 w 1451066"/>
                    <a:gd name="connsiteY3" fmla="*/ 0 h 1495334"/>
                    <a:gd name="connsiteX4" fmla="*/ 0 w 1451066"/>
                    <a:gd name="connsiteY4" fmla="*/ 411842 h 1495334"/>
                    <a:gd name="connsiteX0" fmla="*/ 0 w 1451066"/>
                    <a:gd name="connsiteY0" fmla="*/ 411842 h 1495334"/>
                    <a:gd name="connsiteX1" fmla="*/ 1292134 w 1451066"/>
                    <a:gd name="connsiteY1" fmla="*/ 1389380 h 1495334"/>
                    <a:gd name="connsiteX2" fmla="*/ 1451066 w 1451066"/>
                    <a:gd name="connsiteY2" fmla="*/ 1495334 h 1495334"/>
                    <a:gd name="connsiteX3" fmla="*/ 976811 w 1451066"/>
                    <a:gd name="connsiteY3" fmla="*/ 0 h 1495334"/>
                    <a:gd name="connsiteX4" fmla="*/ 0 w 1451066"/>
                    <a:gd name="connsiteY4" fmla="*/ 411842 h 1495334"/>
                    <a:gd name="connsiteX0" fmla="*/ 0 w 1451066"/>
                    <a:gd name="connsiteY0" fmla="*/ 411842 h 1495334"/>
                    <a:gd name="connsiteX1" fmla="*/ 1292134 w 1451066"/>
                    <a:gd name="connsiteY1" fmla="*/ 1389380 h 1495334"/>
                    <a:gd name="connsiteX2" fmla="*/ 1451066 w 1451066"/>
                    <a:gd name="connsiteY2" fmla="*/ 1495334 h 1495334"/>
                    <a:gd name="connsiteX3" fmla="*/ 976811 w 1451066"/>
                    <a:gd name="connsiteY3" fmla="*/ 0 h 1495334"/>
                    <a:gd name="connsiteX4" fmla="*/ 0 w 1451066"/>
                    <a:gd name="connsiteY4" fmla="*/ 411842 h 1495334"/>
                    <a:gd name="connsiteX0" fmla="*/ 0 w 1830221"/>
                    <a:gd name="connsiteY0" fmla="*/ 1547222 h 2630714"/>
                    <a:gd name="connsiteX1" fmla="*/ 1292134 w 1830221"/>
                    <a:gd name="connsiteY1" fmla="*/ 2524760 h 2630714"/>
                    <a:gd name="connsiteX2" fmla="*/ 1451066 w 1830221"/>
                    <a:gd name="connsiteY2" fmla="*/ 2630714 h 2630714"/>
                    <a:gd name="connsiteX3" fmla="*/ 1481636 w 1830221"/>
                    <a:gd name="connsiteY3" fmla="*/ 0 h 2630714"/>
                    <a:gd name="connsiteX4" fmla="*/ 0 w 1830221"/>
                    <a:gd name="connsiteY4" fmla="*/ 1547222 h 2630714"/>
                    <a:gd name="connsiteX0" fmla="*/ 0 w 1982621"/>
                    <a:gd name="connsiteY0" fmla="*/ 1509122 h 2592614"/>
                    <a:gd name="connsiteX1" fmla="*/ 1292134 w 1982621"/>
                    <a:gd name="connsiteY1" fmla="*/ 2486660 h 2592614"/>
                    <a:gd name="connsiteX2" fmla="*/ 1451066 w 1982621"/>
                    <a:gd name="connsiteY2" fmla="*/ 2592614 h 2592614"/>
                    <a:gd name="connsiteX3" fmla="*/ 1634036 w 1982621"/>
                    <a:gd name="connsiteY3" fmla="*/ 0 h 2592614"/>
                    <a:gd name="connsiteX4" fmla="*/ 0 w 1982621"/>
                    <a:gd name="connsiteY4" fmla="*/ 1509122 h 2592614"/>
                    <a:gd name="connsiteX0" fmla="*/ 0 w 1609241"/>
                    <a:gd name="connsiteY0" fmla="*/ 228962 h 2592614"/>
                    <a:gd name="connsiteX1" fmla="*/ 918754 w 1609241"/>
                    <a:gd name="connsiteY1" fmla="*/ 2486660 h 2592614"/>
                    <a:gd name="connsiteX2" fmla="*/ 1077686 w 1609241"/>
                    <a:gd name="connsiteY2" fmla="*/ 2592614 h 2592614"/>
                    <a:gd name="connsiteX3" fmla="*/ 1260656 w 1609241"/>
                    <a:gd name="connsiteY3" fmla="*/ 0 h 2592614"/>
                    <a:gd name="connsiteX4" fmla="*/ 0 w 1609241"/>
                    <a:gd name="connsiteY4" fmla="*/ 228962 h 2592614"/>
                    <a:gd name="connsiteX0" fmla="*/ 0 w 1609241"/>
                    <a:gd name="connsiteY0" fmla="*/ 228962 h 2783840"/>
                    <a:gd name="connsiteX1" fmla="*/ 698500 w 1609241"/>
                    <a:gd name="connsiteY1" fmla="*/ 2783840 h 2783840"/>
                    <a:gd name="connsiteX2" fmla="*/ 1077686 w 1609241"/>
                    <a:gd name="connsiteY2" fmla="*/ 2592614 h 2783840"/>
                    <a:gd name="connsiteX3" fmla="*/ 1260656 w 1609241"/>
                    <a:gd name="connsiteY3" fmla="*/ 0 h 2783840"/>
                    <a:gd name="connsiteX4" fmla="*/ 0 w 1609241"/>
                    <a:gd name="connsiteY4" fmla="*/ 228962 h 2783840"/>
                    <a:gd name="connsiteX0" fmla="*/ 0 w 1609241"/>
                    <a:gd name="connsiteY0" fmla="*/ 228962 h 2783840"/>
                    <a:gd name="connsiteX1" fmla="*/ 698500 w 1609241"/>
                    <a:gd name="connsiteY1" fmla="*/ 2783840 h 2783840"/>
                    <a:gd name="connsiteX2" fmla="*/ 822325 w 1609241"/>
                    <a:gd name="connsiteY2" fmla="*/ 2722154 h 2783840"/>
                    <a:gd name="connsiteX3" fmla="*/ 1260656 w 1609241"/>
                    <a:gd name="connsiteY3" fmla="*/ 0 h 2783840"/>
                    <a:gd name="connsiteX4" fmla="*/ 0 w 1609241"/>
                    <a:gd name="connsiteY4" fmla="*/ 228962 h 2783840"/>
                    <a:gd name="connsiteX0" fmla="*/ 0 w 1260656"/>
                    <a:gd name="connsiteY0" fmla="*/ 228962 h 2783840"/>
                    <a:gd name="connsiteX1" fmla="*/ 698500 w 1260656"/>
                    <a:gd name="connsiteY1" fmla="*/ 2783840 h 2783840"/>
                    <a:gd name="connsiteX2" fmla="*/ 1260656 w 1260656"/>
                    <a:gd name="connsiteY2" fmla="*/ 0 h 2783840"/>
                    <a:gd name="connsiteX3" fmla="*/ 0 w 1260656"/>
                    <a:gd name="connsiteY3" fmla="*/ 228962 h 2783840"/>
                    <a:gd name="connsiteX0" fmla="*/ 0 w 1169216"/>
                    <a:gd name="connsiteY0" fmla="*/ 274682 h 2783840"/>
                    <a:gd name="connsiteX1" fmla="*/ 607060 w 1169216"/>
                    <a:gd name="connsiteY1" fmla="*/ 2783840 h 2783840"/>
                    <a:gd name="connsiteX2" fmla="*/ 1169216 w 1169216"/>
                    <a:gd name="connsiteY2" fmla="*/ 0 h 2783840"/>
                    <a:gd name="connsiteX3" fmla="*/ 0 w 1169216"/>
                    <a:gd name="connsiteY3" fmla="*/ 274682 h 2783840"/>
                    <a:gd name="connsiteX0" fmla="*/ 0 w 1169216"/>
                    <a:gd name="connsiteY0" fmla="*/ 274682 h 2783840"/>
                    <a:gd name="connsiteX1" fmla="*/ 607060 w 1169216"/>
                    <a:gd name="connsiteY1" fmla="*/ 2783840 h 2783840"/>
                    <a:gd name="connsiteX2" fmla="*/ 1169216 w 1169216"/>
                    <a:gd name="connsiteY2" fmla="*/ 0 h 2783840"/>
                    <a:gd name="connsiteX3" fmla="*/ 0 w 1169216"/>
                    <a:gd name="connsiteY3" fmla="*/ 274682 h 2783840"/>
                    <a:gd name="connsiteX0" fmla="*/ 0 w 1321616"/>
                    <a:gd name="connsiteY0" fmla="*/ 112757 h 2783840"/>
                    <a:gd name="connsiteX1" fmla="*/ 759460 w 1321616"/>
                    <a:gd name="connsiteY1" fmla="*/ 2783840 h 2783840"/>
                    <a:gd name="connsiteX2" fmla="*/ 1321616 w 1321616"/>
                    <a:gd name="connsiteY2" fmla="*/ 0 h 2783840"/>
                    <a:gd name="connsiteX3" fmla="*/ 0 w 1321616"/>
                    <a:gd name="connsiteY3" fmla="*/ 112757 h 2783840"/>
                    <a:gd name="connsiteX0" fmla="*/ 0 w 1321616"/>
                    <a:gd name="connsiteY0" fmla="*/ 112757 h 2783840"/>
                    <a:gd name="connsiteX1" fmla="*/ 759460 w 1321616"/>
                    <a:gd name="connsiteY1" fmla="*/ 2783840 h 2783840"/>
                    <a:gd name="connsiteX2" fmla="*/ 1321616 w 1321616"/>
                    <a:gd name="connsiteY2" fmla="*/ 0 h 2783840"/>
                    <a:gd name="connsiteX3" fmla="*/ 0 w 1321616"/>
                    <a:gd name="connsiteY3" fmla="*/ 112757 h 2783840"/>
                    <a:gd name="connsiteX0" fmla="*/ 0 w 1321616"/>
                    <a:gd name="connsiteY0" fmla="*/ 112757 h 2764790"/>
                    <a:gd name="connsiteX1" fmla="*/ 635635 w 1321616"/>
                    <a:gd name="connsiteY1" fmla="*/ 2764790 h 2764790"/>
                    <a:gd name="connsiteX2" fmla="*/ 1321616 w 1321616"/>
                    <a:gd name="connsiteY2" fmla="*/ 0 h 2764790"/>
                    <a:gd name="connsiteX3" fmla="*/ 0 w 1321616"/>
                    <a:gd name="connsiteY3" fmla="*/ 112757 h 2764790"/>
                    <a:gd name="connsiteX0" fmla="*/ 0 w 1321616"/>
                    <a:gd name="connsiteY0" fmla="*/ 112757 h 2764790"/>
                    <a:gd name="connsiteX1" fmla="*/ 635635 w 1321616"/>
                    <a:gd name="connsiteY1" fmla="*/ 2764790 h 2764790"/>
                    <a:gd name="connsiteX2" fmla="*/ 1321616 w 1321616"/>
                    <a:gd name="connsiteY2" fmla="*/ 0 h 2764790"/>
                    <a:gd name="connsiteX3" fmla="*/ 0 w 1321616"/>
                    <a:gd name="connsiteY3" fmla="*/ 112757 h 2764790"/>
                    <a:gd name="connsiteX0" fmla="*/ 0 w 1321616"/>
                    <a:gd name="connsiteY0" fmla="*/ 112757 h 2764790"/>
                    <a:gd name="connsiteX1" fmla="*/ 635635 w 1321616"/>
                    <a:gd name="connsiteY1" fmla="*/ 2764790 h 2764790"/>
                    <a:gd name="connsiteX2" fmla="*/ 1321616 w 1321616"/>
                    <a:gd name="connsiteY2" fmla="*/ 0 h 2764790"/>
                    <a:gd name="connsiteX3" fmla="*/ 0 w 1321616"/>
                    <a:gd name="connsiteY3" fmla="*/ 112757 h 2764790"/>
                  </a:gdLst>
                  <a:ahLst/>
                  <a:cxnLst>
                    <a:cxn ang="0">
                      <a:pos x="connsiteX0" y="connsiteY0"/>
                    </a:cxn>
                    <a:cxn ang="0">
                      <a:pos x="connsiteX1" y="connsiteY1"/>
                    </a:cxn>
                    <a:cxn ang="0">
                      <a:pos x="connsiteX2" y="connsiteY2"/>
                    </a:cxn>
                    <a:cxn ang="0">
                      <a:pos x="connsiteX3" y="connsiteY3"/>
                    </a:cxn>
                  </a:cxnLst>
                  <a:rect l="l" t="t" r="r" b="b"/>
                  <a:pathLst>
                    <a:path w="1321616" h="2764790">
                      <a:moveTo>
                        <a:pt x="0" y="112757"/>
                      </a:moveTo>
                      <a:cubicBezTo>
                        <a:pt x="387138" y="1164408"/>
                        <a:pt x="423757" y="1880779"/>
                        <a:pt x="635635" y="2764790"/>
                      </a:cubicBezTo>
                      <a:cubicBezTo>
                        <a:pt x="864295" y="1843193"/>
                        <a:pt x="925316" y="1066377"/>
                        <a:pt x="1321616" y="0"/>
                      </a:cubicBezTo>
                      <a:lnTo>
                        <a:pt x="0" y="112757"/>
                      </a:lnTo>
                      <a:close/>
                    </a:path>
                  </a:pathLst>
                </a:custGeom>
                <a:gradFill>
                  <a:gsLst>
                    <a:gs pos="0">
                      <a:schemeClr val="bg1">
                        <a:alpha val="0"/>
                      </a:schemeClr>
                    </a:gs>
                    <a:gs pos="50000">
                      <a:schemeClr val="bg1">
                        <a:alpha val="0"/>
                      </a:schemeClr>
                    </a:gs>
                    <a:gs pos="85000">
                      <a:schemeClr val="accent5">
                        <a:alpha val="27000"/>
                      </a:schemeClr>
                    </a:gs>
                  </a:gsLst>
                  <a:lin ang="16200000" scaled="1"/>
                </a:gra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72866" eaLnBrk="0" fontAlgn="base" hangingPunct="0">
                    <a:lnSpc>
                      <a:spcPct val="85000"/>
                    </a:lnSpc>
                    <a:spcBef>
                      <a:spcPct val="0"/>
                    </a:spcBef>
                    <a:spcAft>
                      <a:spcPct val="0"/>
                    </a:spcAft>
                  </a:pPr>
                  <a:endParaRPr lang="en-US" b="1" dirty="0">
                    <a:solidFill>
                      <a:schemeClr val="bg2">
                        <a:lumMod val="50000"/>
                      </a:schemeClr>
                    </a:solidFill>
                    <a:cs typeface="Arial" charset="0"/>
                  </a:endParaRPr>
                </a:p>
              </p:txBody>
            </p:sp>
          </p:grpSp>
          <p:grpSp>
            <p:nvGrpSpPr>
              <p:cNvPr id="235" name="Group 117"/>
              <p:cNvGrpSpPr/>
              <p:nvPr/>
            </p:nvGrpSpPr>
            <p:grpSpPr>
              <a:xfrm>
                <a:off x="3198754" y="2777599"/>
                <a:ext cx="1227436" cy="1771303"/>
                <a:chOff x="2688151" y="2883721"/>
                <a:chExt cx="1478175" cy="2133142"/>
              </a:xfrm>
            </p:grpSpPr>
            <p:sp>
              <p:nvSpPr>
                <p:cNvPr id="248" name="Freeform 247"/>
                <p:cNvSpPr/>
                <p:nvPr/>
              </p:nvSpPr>
              <p:spPr bwMode="auto">
                <a:xfrm>
                  <a:off x="2783840" y="3552009"/>
                  <a:ext cx="1382486" cy="1464854"/>
                </a:xfrm>
                <a:custGeom>
                  <a:avLst/>
                  <a:gdLst>
                    <a:gd name="connsiteX0" fmla="*/ 0 w 1611086"/>
                    <a:gd name="connsiteY0" fmla="*/ 449942 h 1640114"/>
                    <a:gd name="connsiteX1" fmla="*/ 827314 w 1611086"/>
                    <a:gd name="connsiteY1" fmla="*/ 1320800 h 1640114"/>
                    <a:gd name="connsiteX2" fmla="*/ 1611086 w 1611086"/>
                    <a:gd name="connsiteY2" fmla="*/ 1640114 h 1640114"/>
                    <a:gd name="connsiteX3" fmla="*/ 885371 w 1611086"/>
                    <a:gd name="connsiteY3" fmla="*/ 0 h 1640114"/>
                    <a:gd name="connsiteX4" fmla="*/ 0 w 1611086"/>
                    <a:gd name="connsiteY4" fmla="*/ 449942 h 1640114"/>
                    <a:gd name="connsiteX0" fmla="*/ 0 w 1611086"/>
                    <a:gd name="connsiteY0" fmla="*/ 449942 h 1640114"/>
                    <a:gd name="connsiteX1" fmla="*/ 827314 w 1611086"/>
                    <a:gd name="connsiteY1" fmla="*/ 1320800 h 1640114"/>
                    <a:gd name="connsiteX2" fmla="*/ 1611086 w 1611086"/>
                    <a:gd name="connsiteY2" fmla="*/ 1640114 h 1640114"/>
                    <a:gd name="connsiteX3" fmla="*/ 885371 w 1611086"/>
                    <a:gd name="connsiteY3" fmla="*/ 0 h 1640114"/>
                    <a:gd name="connsiteX4" fmla="*/ 0 w 1611086"/>
                    <a:gd name="connsiteY4" fmla="*/ 449942 h 1640114"/>
                    <a:gd name="connsiteX0" fmla="*/ 0 w 1611086"/>
                    <a:gd name="connsiteY0" fmla="*/ 449942 h 1640114"/>
                    <a:gd name="connsiteX1" fmla="*/ 827314 w 1611086"/>
                    <a:gd name="connsiteY1" fmla="*/ 1320800 h 1640114"/>
                    <a:gd name="connsiteX2" fmla="*/ 1611086 w 1611086"/>
                    <a:gd name="connsiteY2" fmla="*/ 1640114 h 1640114"/>
                    <a:gd name="connsiteX3" fmla="*/ 885371 w 1611086"/>
                    <a:gd name="connsiteY3" fmla="*/ 0 h 1640114"/>
                    <a:gd name="connsiteX4" fmla="*/ 0 w 1611086"/>
                    <a:gd name="connsiteY4" fmla="*/ 449942 h 1640114"/>
                    <a:gd name="connsiteX0" fmla="*/ 0 w 1672046"/>
                    <a:gd name="connsiteY0" fmla="*/ 480422 h 1640114"/>
                    <a:gd name="connsiteX1" fmla="*/ 888274 w 1672046"/>
                    <a:gd name="connsiteY1" fmla="*/ 1320800 h 1640114"/>
                    <a:gd name="connsiteX2" fmla="*/ 1672046 w 1672046"/>
                    <a:gd name="connsiteY2" fmla="*/ 1640114 h 1640114"/>
                    <a:gd name="connsiteX3" fmla="*/ 946331 w 1672046"/>
                    <a:gd name="connsiteY3" fmla="*/ 0 h 1640114"/>
                    <a:gd name="connsiteX4" fmla="*/ 0 w 1672046"/>
                    <a:gd name="connsiteY4" fmla="*/ 480422 h 1640114"/>
                    <a:gd name="connsiteX0" fmla="*/ 0 w 1672046"/>
                    <a:gd name="connsiteY0" fmla="*/ 480422 h 1640114"/>
                    <a:gd name="connsiteX1" fmla="*/ 1292134 w 1672046"/>
                    <a:gd name="connsiteY1" fmla="*/ 1457960 h 1640114"/>
                    <a:gd name="connsiteX2" fmla="*/ 1672046 w 1672046"/>
                    <a:gd name="connsiteY2" fmla="*/ 1640114 h 1640114"/>
                    <a:gd name="connsiteX3" fmla="*/ 946331 w 1672046"/>
                    <a:gd name="connsiteY3" fmla="*/ 0 h 1640114"/>
                    <a:gd name="connsiteX4" fmla="*/ 0 w 1672046"/>
                    <a:gd name="connsiteY4" fmla="*/ 480422 h 1640114"/>
                    <a:gd name="connsiteX0" fmla="*/ 0 w 1672046"/>
                    <a:gd name="connsiteY0" fmla="*/ 480422 h 1640114"/>
                    <a:gd name="connsiteX1" fmla="*/ 1292134 w 1672046"/>
                    <a:gd name="connsiteY1" fmla="*/ 1457960 h 1640114"/>
                    <a:gd name="connsiteX2" fmla="*/ 1672046 w 1672046"/>
                    <a:gd name="connsiteY2" fmla="*/ 1640114 h 1640114"/>
                    <a:gd name="connsiteX3" fmla="*/ 946331 w 1672046"/>
                    <a:gd name="connsiteY3" fmla="*/ 0 h 1640114"/>
                    <a:gd name="connsiteX4" fmla="*/ 0 w 1672046"/>
                    <a:gd name="connsiteY4" fmla="*/ 480422 h 1640114"/>
                    <a:gd name="connsiteX0" fmla="*/ 0 w 1672046"/>
                    <a:gd name="connsiteY0" fmla="*/ 396602 h 1556294"/>
                    <a:gd name="connsiteX1" fmla="*/ 1292134 w 1672046"/>
                    <a:gd name="connsiteY1" fmla="*/ 1374140 h 1556294"/>
                    <a:gd name="connsiteX2" fmla="*/ 1672046 w 1672046"/>
                    <a:gd name="connsiteY2" fmla="*/ 1556294 h 1556294"/>
                    <a:gd name="connsiteX3" fmla="*/ 1014911 w 1672046"/>
                    <a:gd name="connsiteY3" fmla="*/ 0 h 1556294"/>
                    <a:gd name="connsiteX4" fmla="*/ 0 w 1672046"/>
                    <a:gd name="connsiteY4" fmla="*/ 396602 h 1556294"/>
                    <a:gd name="connsiteX0" fmla="*/ 0 w 1451066"/>
                    <a:gd name="connsiteY0" fmla="*/ 396602 h 1480094"/>
                    <a:gd name="connsiteX1" fmla="*/ 1292134 w 1451066"/>
                    <a:gd name="connsiteY1" fmla="*/ 1374140 h 1480094"/>
                    <a:gd name="connsiteX2" fmla="*/ 1451066 w 1451066"/>
                    <a:gd name="connsiteY2" fmla="*/ 1480094 h 1480094"/>
                    <a:gd name="connsiteX3" fmla="*/ 1014911 w 1451066"/>
                    <a:gd name="connsiteY3" fmla="*/ 0 h 1480094"/>
                    <a:gd name="connsiteX4" fmla="*/ 0 w 1451066"/>
                    <a:gd name="connsiteY4" fmla="*/ 396602 h 1480094"/>
                    <a:gd name="connsiteX0" fmla="*/ 0 w 1451066"/>
                    <a:gd name="connsiteY0" fmla="*/ 411842 h 1495334"/>
                    <a:gd name="connsiteX1" fmla="*/ 1292134 w 1451066"/>
                    <a:gd name="connsiteY1" fmla="*/ 1389380 h 1495334"/>
                    <a:gd name="connsiteX2" fmla="*/ 1451066 w 1451066"/>
                    <a:gd name="connsiteY2" fmla="*/ 1495334 h 1495334"/>
                    <a:gd name="connsiteX3" fmla="*/ 976811 w 1451066"/>
                    <a:gd name="connsiteY3" fmla="*/ 0 h 1495334"/>
                    <a:gd name="connsiteX4" fmla="*/ 0 w 1451066"/>
                    <a:gd name="connsiteY4" fmla="*/ 411842 h 1495334"/>
                    <a:gd name="connsiteX0" fmla="*/ 0 w 1451066"/>
                    <a:gd name="connsiteY0" fmla="*/ 411842 h 1495334"/>
                    <a:gd name="connsiteX1" fmla="*/ 1292134 w 1451066"/>
                    <a:gd name="connsiteY1" fmla="*/ 1389380 h 1495334"/>
                    <a:gd name="connsiteX2" fmla="*/ 1451066 w 1451066"/>
                    <a:gd name="connsiteY2" fmla="*/ 1495334 h 1495334"/>
                    <a:gd name="connsiteX3" fmla="*/ 976811 w 1451066"/>
                    <a:gd name="connsiteY3" fmla="*/ 0 h 1495334"/>
                    <a:gd name="connsiteX4" fmla="*/ 0 w 1451066"/>
                    <a:gd name="connsiteY4" fmla="*/ 411842 h 1495334"/>
                    <a:gd name="connsiteX0" fmla="*/ 0 w 1451066"/>
                    <a:gd name="connsiteY0" fmla="*/ 411842 h 1495334"/>
                    <a:gd name="connsiteX1" fmla="*/ 1292134 w 1451066"/>
                    <a:gd name="connsiteY1" fmla="*/ 1389380 h 1495334"/>
                    <a:gd name="connsiteX2" fmla="*/ 1451066 w 1451066"/>
                    <a:gd name="connsiteY2" fmla="*/ 1495334 h 1495334"/>
                    <a:gd name="connsiteX3" fmla="*/ 976811 w 1451066"/>
                    <a:gd name="connsiteY3" fmla="*/ 0 h 1495334"/>
                    <a:gd name="connsiteX4" fmla="*/ 0 w 1451066"/>
                    <a:gd name="connsiteY4" fmla="*/ 411842 h 1495334"/>
                    <a:gd name="connsiteX0" fmla="*/ 0 w 1451066"/>
                    <a:gd name="connsiteY0" fmla="*/ 411842 h 1495334"/>
                    <a:gd name="connsiteX1" fmla="*/ 1246414 w 1451066"/>
                    <a:gd name="connsiteY1" fmla="*/ 1145540 h 1495334"/>
                    <a:gd name="connsiteX2" fmla="*/ 1451066 w 1451066"/>
                    <a:gd name="connsiteY2" fmla="*/ 1495334 h 1495334"/>
                    <a:gd name="connsiteX3" fmla="*/ 976811 w 1451066"/>
                    <a:gd name="connsiteY3" fmla="*/ 0 h 1495334"/>
                    <a:gd name="connsiteX4" fmla="*/ 0 w 1451066"/>
                    <a:gd name="connsiteY4" fmla="*/ 411842 h 1495334"/>
                    <a:gd name="connsiteX0" fmla="*/ 0 w 1382486"/>
                    <a:gd name="connsiteY0" fmla="*/ 411842 h 1350554"/>
                    <a:gd name="connsiteX1" fmla="*/ 1246414 w 1382486"/>
                    <a:gd name="connsiteY1" fmla="*/ 1145540 h 1350554"/>
                    <a:gd name="connsiteX2" fmla="*/ 1382486 w 1382486"/>
                    <a:gd name="connsiteY2" fmla="*/ 1350554 h 1350554"/>
                    <a:gd name="connsiteX3" fmla="*/ 976811 w 1382486"/>
                    <a:gd name="connsiteY3" fmla="*/ 0 h 1350554"/>
                    <a:gd name="connsiteX4" fmla="*/ 0 w 1382486"/>
                    <a:gd name="connsiteY4" fmla="*/ 411842 h 1350554"/>
                    <a:gd name="connsiteX0" fmla="*/ 0 w 1382486"/>
                    <a:gd name="connsiteY0" fmla="*/ 411842 h 1464854"/>
                    <a:gd name="connsiteX1" fmla="*/ 1362528 w 1382486"/>
                    <a:gd name="connsiteY1" fmla="*/ 1464854 h 1464854"/>
                    <a:gd name="connsiteX2" fmla="*/ 1382486 w 1382486"/>
                    <a:gd name="connsiteY2" fmla="*/ 1350554 h 1464854"/>
                    <a:gd name="connsiteX3" fmla="*/ 976811 w 1382486"/>
                    <a:gd name="connsiteY3" fmla="*/ 0 h 1464854"/>
                    <a:gd name="connsiteX4" fmla="*/ 0 w 1382486"/>
                    <a:gd name="connsiteY4" fmla="*/ 411842 h 1464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486" h="1464854">
                      <a:moveTo>
                        <a:pt x="0" y="411842"/>
                      </a:moveTo>
                      <a:cubicBezTo>
                        <a:pt x="565331" y="618308"/>
                        <a:pt x="1170577" y="968828"/>
                        <a:pt x="1362528" y="1464854"/>
                      </a:cubicBezTo>
                      <a:lnTo>
                        <a:pt x="1382486" y="1350554"/>
                      </a:lnTo>
                      <a:cubicBezTo>
                        <a:pt x="1300601" y="905449"/>
                        <a:pt x="1325396" y="650845"/>
                        <a:pt x="976811" y="0"/>
                      </a:cubicBezTo>
                      <a:lnTo>
                        <a:pt x="0" y="411842"/>
                      </a:lnTo>
                      <a:close/>
                    </a:path>
                  </a:pathLst>
                </a:custGeom>
                <a:gradFill>
                  <a:gsLst>
                    <a:gs pos="0">
                      <a:schemeClr val="bg2">
                        <a:lumMod val="40000"/>
                        <a:lumOff val="60000"/>
                        <a:alpha val="0"/>
                      </a:schemeClr>
                    </a:gs>
                    <a:gs pos="50000">
                      <a:schemeClr val="bg1">
                        <a:alpha val="0"/>
                      </a:schemeClr>
                    </a:gs>
                    <a:gs pos="83000">
                      <a:schemeClr val="accent4">
                        <a:lumMod val="20000"/>
                        <a:lumOff val="80000"/>
                      </a:schemeClr>
                    </a:gs>
                  </a:gsLst>
                  <a:lin ang="16200000" scaled="1"/>
                </a:gra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72866" eaLnBrk="0" fontAlgn="base" hangingPunct="0">
                    <a:lnSpc>
                      <a:spcPct val="85000"/>
                    </a:lnSpc>
                    <a:spcBef>
                      <a:spcPct val="0"/>
                    </a:spcBef>
                    <a:spcAft>
                      <a:spcPct val="0"/>
                    </a:spcAft>
                  </a:pPr>
                  <a:endParaRPr lang="en-US" b="1" dirty="0">
                    <a:solidFill>
                      <a:schemeClr val="bg2">
                        <a:lumMod val="50000"/>
                      </a:schemeClr>
                    </a:solidFill>
                    <a:cs typeface="Arial" charset="0"/>
                  </a:endParaRPr>
                </a:p>
              </p:txBody>
            </p:sp>
            <p:sp>
              <p:nvSpPr>
                <p:cNvPr id="249" name="Cube 248"/>
                <p:cNvSpPr/>
                <p:nvPr/>
              </p:nvSpPr>
              <p:spPr bwMode="auto">
                <a:xfrm rot="21026752">
                  <a:off x="2688151" y="2883721"/>
                  <a:ext cx="1038608" cy="1015269"/>
                </a:xfrm>
                <a:prstGeom prst="cube">
                  <a:avLst>
                    <a:gd name="adj" fmla="val 18408"/>
                  </a:avLst>
                </a:prstGeom>
                <a:solidFill>
                  <a:schemeClr val="accent4"/>
                </a:solidFill>
                <a:ln w="6350" cap="rnd"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72866" eaLnBrk="0" fontAlgn="base" hangingPunct="0">
                    <a:lnSpc>
                      <a:spcPct val="85000"/>
                    </a:lnSpc>
                    <a:spcBef>
                      <a:spcPct val="0"/>
                    </a:spcBef>
                    <a:spcAft>
                      <a:spcPct val="0"/>
                    </a:spcAft>
                  </a:pPr>
                  <a:endParaRPr lang="en-US" b="1" dirty="0">
                    <a:solidFill>
                      <a:schemeClr val="bg2">
                        <a:lumMod val="50000"/>
                      </a:schemeClr>
                    </a:solidFill>
                    <a:cs typeface="Arial" charset="0"/>
                  </a:endParaRPr>
                </a:p>
              </p:txBody>
            </p:sp>
          </p:grpSp>
        </p:grpSp>
        <p:sp>
          <p:nvSpPr>
            <p:cNvPr id="251" name="TextBox 250"/>
            <p:cNvSpPr txBox="1"/>
            <p:nvPr/>
          </p:nvSpPr>
          <p:spPr>
            <a:xfrm>
              <a:off x="423438" y="3548535"/>
              <a:ext cx="2595972" cy="1205458"/>
            </a:xfrm>
            <a:prstGeom prst="rect">
              <a:avLst/>
            </a:prstGeom>
            <a:solidFill>
              <a:schemeClr val="bg1">
                <a:alpha val="57000"/>
              </a:schemeClr>
            </a:solidFill>
          </p:spPr>
          <p:txBody>
            <a:bodyPr wrap="square" lIns="0" tIns="0" rIns="0" bIns="0" rtlCol="0" anchor="ctr" anchorCtr="0">
              <a:spAutoFit/>
            </a:bodyPr>
            <a:lstStyle/>
            <a:p>
              <a:pPr marL="204888" indent="-204888">
                <a:spcAft>
                  <a:spcPts val="235"/>
                </a:spcAft>
                <a:buClr>
                  <a:schemeClr val="accent4"/>
                </a:buClr>
                <a:buFont typeface="Wingdings" pitchFamily="2" charset="2"/>
                <a:buChar char="§"/>
              </a:pPr>
              <a:endParaRPr lang="en-US" sz="1500" dirty="0">
                <a:solidFill>
                  <a:schemeClr val="bg2">
                    <a:lumMod val="50000"/>
                  </a:schemeClr>
                </a:solidFill>
                <a:latin typeface="Arial" pitchFamily="34" charset="0"/>
                <a:cs typeface="Arial" pitchFamily="34" charset="0"/>
              </a:endParaRPr>
            </a:p>
            <a:p>
              <a:pPr marL="204888" indent="-204888">
                <a:spcAft>
                  <a:spcPts val="235"/>
                </a:spcAft>
                <a:buClr>
                  <a:schemeClr val="accent4"/>
                </a:buClr>
                <a:buFont typeface="Wingdings" pitchFamily="2" charset="2"/>
                <a:buChar char="§"/>
              </a:pPr>
              <a:r>
                <a:rPr lang="en-US" sz="1500" dirty="0">
                  <a:latin typeface="Arial" pitchFamily="34" charset="0"/>
                  <a:cs typeface="Arial" pitchFamily="34" charset="0"/>
                </a:rPr>
                <a:t>Our core business is to deliver high quality solutions transnationally. </a:t>
              </a:r>
            </a:p>
            <a:p>
              <a:pPr marL="204888" indent="-204888">
                <a:spcAft>
                  <a:spcPts val="235"/>
                </a:spcAft>
                <a:buClr>
                  <a:schemeClr val="accent4"/>
                </a:buClr>
                <a:buFont typeface="Wingdings" pitchFamily="2" charset="2"/>
                <a:buChar char="§"/>
              </a:pPr>
              <a:endParaRPr lang="en-US" sz="1500" dirty="0">
                <a:solidFill>
                  <a:schemeClr val="bg2">
                    <a:lumMod val="50000"/>
                  </a:schemeClr>
                </a:solidFill>
                <a:latin typeface="Arial" pitchFamily="34" charset="0"/>
                <a:cs typeface="Arial" pitchFamily="34" charset="0"/>
              </a:endParaRPr>
            </a:p>
          </p:txBody>
        </p:sp>
        <p:sp>
          <p:nvSpPr>
            <p:cNvPr id="252" name="TextBox 251"/>
            <p:cNvSpPr txBox="1"/>
            <p:nvPr/>
          </p:nvSpPr>
          <p:spPr>
            <a:xfrm>
              <a:off x="7073983" y="5001807"/>
              <a:ext cx="2631678" cy="1640509"/>
            </a:xfrm>
            <a:prstGeom prst="rect">
              <a:avLst/>
            </a:prstGeom>
            <a:solidFill>
              <a:schemeClr val="bg1">
                <a:alpha val="57000"/>
              </a:schemeClr>
            </a:solidFill>
          </p:spPr>
          <p:txBody>
            <a:bodyPr wrap="square" lIns="0" tIns="0" rIns="0" bIns="0" rtlCol="0" anchor="ctr" anchorCtr="0">
              <a:spAutoFit/>
            </a:bodyPr>
            <a:lstStyle/>
            <a:p>
              <a:pPr marL="204888" indent="-204888">
                <a:spcAft>
                  <a:spcPts val="235"/>
                </a:spcAft>
                <a:buClr>
                  <a:schemeClr val="accent6"/>
                </a:buClr>
                <a:buFont typeface="Wingdings" pitchFamily="2" charset="2"/>
                <a:buChar char="§"/>
              </a:pPr>
              <a:endParaRPr lang="en-US" sz="1500" dirty="0">
                <a:solidFill>
                  <a:schemeClr val="bg2">
                    <a:lumMod val="50000"/>
                  </a:schemeClr>
                </a:solidFill>
                <a:latin typeface="Arial" pitchFamily="34" charset="0"/>
                <a:ea typeface="Arial" charset="0"/>
                <a:cs typeface="Arial" pitchFamily="34" charset="0"/>
              </a:endParaRPr>
            </a:p>
            <a:p>
              <a:pPr marL="204888" indent="-204888">
                <a:spcAft>
                  <a:spcPts val="235"/>
                </a:spcAft>
                <a:buClr>
                  <a:schemeClr val="accent6"/>
                </a:buClr>
                <a:buFont typeface="Wingdings" pitchFamily="2" charset="2"/>
                <a:buChar char="§"/>
              </a:pPr>
              <a:r>
                <a:rPr lang="en-US" sz="1500" dirty="0">
                  <a:latin typeface="Arial" pitchFamily="34" charset="0"/>
                  <a:ea typeface="Arial" charset="0"/>
                  <a:cs typeface="Arial" pitchFamily="34" charset="0"/>
                </a:rPr>
                <a:t>Clients delight at profit, with high Contribution Margins (CM) and Delivery Value Improvement (DVI) keeps us winning in the Champions League!</a:t>
              </a:r>
            </a:p>
            <a:p>
              <a:pPr marL="204888" indent="-204888">
                <a:spcAft>
                  <a:spcPts val="235"/>
                </a:spcAft>
                <a:buClr>
                  <a:schemeClr val="accent6"/>
                </a:buClr>
                <a:buFont typeface="Wingdings" pitchFamily="2" charset="2"/>
                <a:buChar char="§"/>
              </a:pPr>
              <a:endParaRPr lang="en-US" sz="1500" dirty="0">
                <a:solidFill>
                  <a:schemeClr val="bg2">
                    <a:lumMod val="50000"/>
                  </a:schemeClr>
                </a:solidFill>
                <a:latin typeface="Arial" pitchFamily="34" charset="0"/>
                <a:ea typeface="Arial" charset="0"/>
                <a:cs typeface="Arial" pitchFamily="34" charset="0"/>
              </a:endParaRPr>
            </a:p>
          </p:txBody>
        </p:sp>
        <p:sp>
          <p:nvSpPr>
            <p:cNvPr id="253" name="Rectangle 252"/>
            <p:cNvSpPr/>
            <p:nvPr/>
          </p:nvSpPr>
          <p:spPr>
            <a:xfrm>
              <a:off x="5891182" y="2364033"/>
              <a:ext cx="3258109" cy="1205458"/>
            </a:xfrm>
            <a:prstGeom prst="rect">
              <a:avLst/>
            </a:prstGeom>
            <a:solidFill>
              <a:schemeClr val="bg1">
                <a:alpha val="57000"/>
              </a:schemeClr>
            </a:solidFill>
          </p:spPr>
          <p:txBody>
            <a:bodyPr wrap="square" lIns="0" tIns="0" rIns="0" bIns="0" anchor="ctr">
              <a:spAutoFit/>
            </a:bodyPr>
            <a:lstStyle/>
            <a:p>
              <a:pPr marL="204888" indent="-204888">
                <a:spcAft>
                  <a:spcPts val="235"/>
                </a:spcAft>
                <a:buClr>
                  <a:schemeClr val="accent5"/>
                </a:buClr>
                <a:buFont typeface="Wingdings" pitchFamily="2" charset="2"/>
                <a:buChar char="§"/>
              </a:pPr>
              <a:endParaRPr lang="en-US" sz="1500" dirty="0">
                <a:solidFill>
                  <a:schemeClr val="bg2">
                    <a:lumMod val="50000"/>
                  </a:schemeClr>
                </a:solidFill>
                <a:latin typeface="Arial" pitchFamily="34" charset="0"/>
                <a:ea typeface="Arial" charset="0"/>
                <a:cs typeface="Arial" pitchFamily="34" charset="0"/>
              </a:endParaRPr>
            </a:p>
            <a:p>
              <a:pPr marL="204888" indent="-204888">
                <a:spcAft>
                  <a:spcPts val="235"/>
                </a:spcAft>
                <a:buClr>
                  <a:schemeClr val="accent5"/>
                </a:buClr>
                <a:buFont typeface="Wingdings" pitchFamily="2" charset="2"/>
                <a:buChar char="§"/>
              </a:pPr>
              <a:r>
                <a:rPr lang="en-US" sz="1500" dirty="0">
                  <a:latin typeface="Arial" pitchFamily="34" charset="0"/>
                  <a:ea typeface="Arial" charset="0"/>
                  <a:cs typeface="Arial" pitchFamily="34" charset="0"/>
                </a:rPr>
                <a:t>This challenging goal calls for a homogeneous and continuously improving delivery capability</a:t>
              </a:r>
              <a:r>
                <a:rPr lang="en-US" sz="1500" dirty="0">
                  <a:solidFill>
                    <a:schemeClr val="bg2">
                      <a:lumMod val="50000"/>
                    </a:schemeClr>
                  </a:solidFill>
                  <a:latin typeface="Arial" pitchFamily="34" charset="0"/>
                  <a:ea typeface="Arial" charset="0"/>
                  <a:cs typeface="Arial" pitchFamily="34" charset="0"/>
                </a:rPr>
                <a:t>.</a:t>
              </a:r>
            </a:p>
            <a:p>
              <a:pPr marL="204888" indent="-204888">
                <a:spcAft>
                  <a:spcPts val="235"/>
                </a:spcAft>
                <a:buClr>
                  <a:schemeClr val="accent5"/>
                </a:buClr>
                <a:buFont typeface="Wingdings" pitchFamily="2" charset="2"/>
                <a:buChar char="§"/>
              </a:pPr>
              <a:endParaRPr lang="en-US" sz="1500" dirty="0">
                <a:solidFill>
                  <a:schemeClr val="bg2">
                    <a:lumMod val="50000"/>
                  </a:schemeClr>
                </a:solidFill>
                <a:latin typeface="Arial" pitchFamily="34" charset="0"/>
                <a:ea typeface="Arial" charset="0"/>
                <a:cs typeface="Arial" pitchFamily="34" charset="0"/>
              </a:endParaRPr>
            </a:p>
          </p:txBody>
        </p:sp>
        <p:sp>
          <p:nvSpPr>
            <p:cNvPr id="256" name="Content Placeholder 24"/>
            <p:cNvSpPr txBox="1">
              <a:spLocks/>
            </p:cNvSpPr>
            <p:nvPr/>
          </p:nvSpPr>
          <p:spPr>
            <a:xfrm>
              <a:off x="525274" y="2925108"/>
              <a:ext cx="1288353" cy="707886"/>
            </a:xfrm>
            <a:prstGeom prst="rect">
              <a:avLst/>
            </a:prstGeom>
          </p:spPr>
          <p:txBody>
            <a:bodyPr vert="horz" wrap="square" lIns="0" tIns="0" rIns="0" bIns="0" rtlCol="0">
              <a:spAutoFit/>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1072797">
                <a:buClr>
                  <a:schemeClr val="accent2"/>
                </a:buClr>
              </a:pPr>
              <a:r>
                <a:rPr lang="en-US" sz="2300" b="1" dirty="0">
                  <a:solidFill>
                    <a:schemeClr val="accent4"/>
                  </a:solidFill>
                </a:rPr>
                <a:t>Strategic</a:t>
              </a:r>
            </a:p>
          </p:txBody>
        </p:sp>
        <p:sp>
          <p:nvSpPr>
            <p:cNvPr id="257" name="Content Placeholder 24"/>
            <p:cNvSpPr txBox="1">
              <a:spLocks/>
            </p:cNvSpPr>
            <p:nvPr/>
          </p:nvSpPr>
          <p:spPr>
            <a:xfrm>
              <a:off x="6614061" y="4179901"/>
              <a:ext cx="1368020" cy="323165"/>
            </a:xfrm>
            <a:prstGeom prst="rect">
              <a:avLst/>
            </a:prstGeom>
            <a:noFill/>
          </p:spPr>
          <p:txBody>
            <a:bodyPr vert="horz" wrap="square" lIns="0" tIns="0" rIns="0" bIns="0" rtlCol="0">
              <a:spAutoFit/>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1072797">
                <a:buClr>
                  <a:schemeClr val="accent2"/>
                </a:buClr>
              </a:pPr>
              <a:r>
                <a:rPr lang="en-US" sz="2100" b="1" dirty="0">
                  <a:solidFill>
                    <a:schemeClr val="accent2"/>
                  </a:solidFill>
                </a:rPr>
                <a:t>Financial</a:t>
              </a:r>
            </a:p>
          </p:txBody>
        </p:sp>
        <p:sp>
          <p:nvSpPr>
            <p:cNvPr id="258" name="Content Placeholder 24"/>
            <p:cNvSpPr txBox="1">
              <a:spLocks/>
            </p:cNvSpPr>
            <p:nvPr/>
          </p:nvSpPr>
          <p:spPr>
            <a:xfrm>
              <a:off x="5707742" y="1690606"/>
              <a:ext cx="1590329" cy="318006"/>
            </a:xfrm>
            <a:prstGeom prst="rect">
              <a:avLst/>
            </a:prstGeom>
          </p:spPr>
          <p:txBody>
            <a:bodyPr vert="horz" wrap="square" lIns="0" tIns="0" rIns="0" bIns="0" rtlCol="0">
              <a:spAutoFit/>
            </a:bodyPr>
            <a:ls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a:lstStyle>
            <a:p>
              <a:pPr defTabSz="1072797">
                <a:buClr>
                  <a:schemeClr val="accent2"/>
                </a:buClr>
              </a:pPr>
              <a:r>
                <a:rPr lang="en-US" sz="2100" b="1" dirty="0">
                  <a:solidFill>
                    <a:schemeClr val="accent5">
                      <a:lumMod val="50000"/>
                    </a:schemeClr>
                  </a:solidFill>
                </a:rPr>
                <a:t>Operational</a:t>
              </a:r>
            </a:p>
          </p:txBody>
        </p:sp>
        <p:sp>
          <p:nvSpPr>
            <p:cNvPr id="261" name="Freeform 260"/>
            <p:cNvSpPr/>
            <p:nvPr/>
          </p:nvSpPr>
          <p:spPr bwMode="auto">
            <a:xfrm>
              <a:off x="321602" y="3381529"/>
              <a:ext cx="3136900" cy="478972"/>
            </a:xfrm>
            <a:custGeom>
              <a:avLst/>
              <a:gdLst>
                <a:gd name="connsiteX0" fmla="*/ 0 w 2895600"/>
                <a:gd name="connsiteY0" fmla="*/ 0 h 359229"/>
                <a:gd name="connsiteX1" fmla="*/ 2503714 w 2895600"/>
                <a:gd name="connsiteY1" fmla="*/ 0 h 359229"/>
                <a:gd name="connsiteX2" fmla="*/ 2895600 w 2895600"/>
                <a:gd name="connsiteY2" fmla="*/ 359229 h 359229"/>
              </a:gdLst>
              <a:ahLst/>
              <a:cxnLst>
                <a:cxn ang="0">
                  <a:pos x="connsiteX0" y="connsiteY0"/>
                </a:cxn>
                <a:cxn ang="0">
                  <a:pos x="connsiteX1" y="connsiteY1"/>
                </a:cxn>
                <a:cxn ang="0">
                  <a:pos x="connsiteX2" y="connsiteY2"/>
                </a:cxn>
              </a:cxnLst>
              <a:rect l="l" t="t" r="r" b="b"/>
              <a:pathLst>
                <a:path w="2895600" h="359229">
                  <a:moveTo>
                    <a:pt x="0" y="0"/>
                  </a:moveTo>
                  <a:lnTo>
                    <a:pt x="2503714" y="0"/>
                  </a:lnTo>
                  <a:lnTo>
                    <a:pt x="2895600" y="359229"/>
                  </a:lnTo>
                </a:path>
              </a:pathLst>
            </a:custGeom>
            <a:noFill/>
            <a:ln w="38100" cap="rnd" cmpd="sng" algn="ctr">
              <a:solidFill>
                <a:schemeClr val="accent4"/>
              </a:solidFill>
              <a:prstDash val="solid"/>
              <a:round/>
              <a:headEnd type="oval" w="med" len="med"/>
              <a:tailEnd type="none" w="med" len="med"/>
            </a:ln>
            <a:effectLst/>
          </p:spPr>
          <p:txBody>
            <a:bodyPr lIns="107287" tIns="53643" rIns="107287" bIns="53643" rtlCol="0" anchor="ctr"/>
            <a:lstStyle/>
            <a:p>
              <a:pPr algn="ctr"/>
              <a:endParaRPr lang="en-US" dirty="0"/>
            </a:p>
          </p:txBody>
        </p:sp>
        <p:sp>
          <p:nvSpPr>
            <p:cNvPr id="263" name="Freeform 262"/>
            <p:cNvSpPr/>
            <p:nvPr/>
          </p:nvSpPr>
          <p:spPr bwMode="auto">
            <a:xfrm flipH="1">
              <a:off x="6115335" y="4650922"/>
              <a:ext cx="3191933" cy="1813"/>
            </a:xfrm>
            <a:custGeom>
              <a:avLst/>
              <a:gdLst>
                <a:gd name="connsiteX0" fmla="*/ 0 w 2895600"/>
                <a:gd name="connsiteY0" fmla="*/ 0 h 359229"/>
                <a:gd name="connsiteX1" fmla="*/ 2503714 w 2895600"/>
                <a:gd name="connsiteY1" fmla="*/ 0 h 359229"/>
                <a:gd name="connsiteX2" fmla="*/ 2895600 w 2895600"/>
                <a:gd name="connsiteY2" fmla="*/ 359229 h 359229"/>
                <a:gd name="connsiteX0" fmla="*/ 0 w 2990850"/>
                <a:gd name="connsiteY0" fmla="*/ 0 h 52615"/>
                <a:gd name="connsiteX1" fmla="*/ 2503714 w 2990850"/>
                <a:gd name="connsiteY1" fmla="*/ 0 h 52615"/>
                <a:gd name="connsiteX2" fmla="*/ 2990850 w 2990850"/>
                <a:gd name="connsiteY2" fmla="*/ 52615 h 52615"/>
                <a:gd name="connsiteX0" fmla="*/ 0 w 3028950"/>
                <a:gd name="connsiteY0" fmla="*/ 245835 h 245835"/>
                <a:gd name="connsiteX1" fmla="*/ 2503714 w 3028950"/>
                <a:gd name="connsiteY1" fmla="*/ 245835 h 245835"/>
                <a:gd name="connsiteX2" fmla="*/ 3028950 w 3028950"/>
                <a:gd name="connsiteY2" fmla="*/ 0 h 245835"/>
                <a:gd name="connsiteX0" fmla="*/ 0 w 2946400"/>
                <a:gd name="connsiteY0" fmla="*/ 1360 h 1360"/>
                <a:gd name="connsiteX1" fmla="*/ 2503714 w 2946400"/>
                <a:gd name="connsiteY1" fmla="*/ 1360 h 1360"/>
                <a:gd name="connsiteX2" fmla="*/ 2946400 w 2946400"/>
                <a:gd name="connsiteY2" fmla="*/ 0 h 1360"/>
              </a:gdLst>
              <a:ahLst/>
              <a:cxnLst>
                <a:cxn ang="0">
                  <a:pos x="connsiteX0" y="connsiteY0"/>
                </a:cxn>
                <a:cxn ang="0">
                  <a:pos x="connsiteX1" y="connsiteY1"/>
                </a:cxn>
                <a:cxn ang="0">
                  <a:pos x="connsiteX2" y="connsiteY2"/>
                </a:cxn>
              </a:cxnLst>
              <a:rect l="l" t="t" r="r" b="b"/>
              <a:pathLst>
                <a:path w="2946400" h="1360">
                  <a:moveTo>
                    <a:pt x="0" y="1360"/>
                  </a:moveTo>
                  <a:lnTo>
                    <a:pt x="2503714" y="1360"/>
                  </a:lnTo>
                  <a:lnTo>
                    <a:pt x="2946400" y="0"/>
                  </a:lnTo>
                </a:path>
              </a:pathLst>
            </a:custGeom>
            <a:solidFill>
              <a:schemeClr val="accent2"/>
            </a:solidFill>
            <a:ln w="38100" cap="rnd" cmpd="sng" algn="ctr">
              <a:solidFill>
                <a:schemeClr val="accent2"/>
              </a:solidFill>
              <a:prstDash val="solid"/>
              <a:round/>
              <a:headEnd type="oval" w="med" len="med"/>
              <a:tailEnd type="none" w="med" len="med"/>
            </a:ln>
            <a:effectLst>
              <a:outerShdw blurRad="50800" dist="38100" dir="13500000" algn="br" rotWithShape="0">
                <a:prstClr val="black">
                  <a:alpha val="40000"/>
                </a:prstClr>
              </a:outerShdw>
            </a:effectLst>
          </p:spPr>
          <p:txBody>
            <a:bodyPr lIns="107287" tIns="53643" rIns="107287" bIns="53643" rtlCol="0" anchor="ctr"/>
            <a:lstStyle/>
            <a:p>
              <a:pPr algn="ctr"/>
              <a:endParaRPr lang="en-US" dirty="0">
                <a:solidFill>
                  <a:schemeClr val="accent2"/>
                </a:solidFill>
              </a:endParaRPr>
            </a:p>
          </p:txBody>
        </p:sp>
        <p:sp>
          <p:nvSpPr>
            <p:cNvPr id="264" name="Freeform 263"/>
            <p:cNvSpPr/>
            <p:nvPr/>
          </p:nvSpPr>
          <p:spPr bwMode="auto">
            <a:xfrm flipH="1">
              <a:off x="5189201" y="2150533"/>
              <a:ext cx="3186430" cy="678483"/>
            </a:xfrm>
            <a:custGeom>
              <a:avLst/>
              <a:gdLst>
                <a:gd name="connsiteX0" fmla="*/ 0 w 2895600"/>
                <a:gd name="connsiteY0" fmla="*/ 0 h 359229"/>
                <a:gd name="connsiteX1" fmla="*/ 2503714 w 2895600"/>
                <a:gd name="connsiteY1" fmla="*/ 0 h 359229"/>
                <a:gd name="connsiteX2" fmla="*/ 2895600 w 2895600"/>
                <a:gd name="connsiteY2" fmla="*/ 359229 h 359229"/>
                <a:gd name="connsiteX0" fmla="*/ 0 w 2941320"/>
                <a:gd name="connsiteY0" fmla="*/ 0 h 572589"/>
                <a:gd name="connsiteX1" fmla="*/ 2503714 w 2941320"/>
                <a:gd name="connsiteY1" fmla="*/ 0 h 572589"/>
                <a:gd name="connsiteX2" fmla="*/ 2941320 w 2941320"/>
                <a:gd name="connsiteY2" fmla="*/ 572589 h 572589"/>
              </a:gdLst>
              <a:ahLst/>
              <a:cxnLst>
                <a:cxn ang="0">
                  <a:pos x="connsiteX0" y="connsiteY0"/>
                </a:cxn>
                <a:cxn ang="0">
                  <a:pos x="connsiteX1" y="connsiteY1"/>
                </a:cxn>
                <a:cxn ang="0">
                  <a:pos x="connsiteX2" y="connsiteY2"/>
                </a:cxn>
              </a:cxnLst>
              <a:rect l="l" t="t" r="r" b="b"/>
              <a:pathLst>
                <a:path w="2941320" h="572589">
                  <a:moveTo>
                    <a:pt x="0" y="0"/>
                  </a:moveTo>
                  <a:lnTo>
                    <a:pt x="2503714" y="0"/>
                  </a:lnTo>
                  <a:lnTo>
                    <a:pt x="2941320" y="572589"/>
                  </a:lnTo>
                </a:path>
              </a:pathLst>
            </a:custGeom>
            <a:noFill/>
            <a:ln w="38100" cap="rnd" cmpd="sng" algn="ctr">
              <a:solidFill>
                <a:schemeClr val="accent5">
                  <a:lumMod val="50000"/>
                </a:schemeClr>
              </a:solidFill>
              <a:prstDash val="solid"/>
              <a:round/>
              <a:headEnd type="oval" w="med" len="med"/>
              <a:tailEnd type="none" w="med" len="med"/>
            </a:ln>
            <a:effectLst/>
          </p:spPr>
          <p:txBody>
            <a:bodyPr lIns="107287" tIns="53643" rIns="107287" bIns="53643" rtlCol="0" anchor="ctr"/>
            <a:lstStyle/>
            <a:p>
              <a:pPr algn="ctr"/>
              <a:endParaRPr lang="en-US" dirty="0">
                <a:solidFill>
                  <a:schemeClr val="accent5">
                    <a:lumMod val="50000"/>
                  </a:schemeClr>
                </a:solidFill>
              </a:endParaRPr>
            </a:p>
          </p:txBody>
        </p:sp>
        <p:grpSp>
          <p:nvGrpSpPr>
            <p:cNvPr id="45" name="Group 44"/>
            <p:cNvGrpSpPr/>
            <p:nvPr/>
          </p:nvGrpSpPr>
          <p:grpSpPr>
            <a:xfrm rot="21040292">
              <a:off x="3668632" y="3997877"/>
              <a:ext cx="517008" cy="751116"/>
              <a:chOff x="1392238" y="3279775"/>
              <a:chExt cx="923925" cy="1090613"/>
            </a:xfrm>
          </p:grpSpPr>
          <p:sp>
            <p:nvSpPr>
              <p:cNvPr id="1108997" name="Freeform 5"/>
              <p:cNvSpPr>
                <a:spLocks/>
              </p:cNvSpPr>
              <p:nvPr/>
            </p:nvSpPr>
            <p:spPr bwMode="auto">
              <a:xfrm>
                <a:off x="1411288" y="4175125"/>
                <a:ext cx="204788" cy="30163"/>
              </a:xfrm>
              <a:custGeom>
                <a:avLst/>
                <a:gdLst/>
                <a:ahLst/>
                <a:cxnLst>
                  <a:cxn ang="0">
                    <a:pos x="93" y="0"/>
                  </a:cxn>
                  <a:cxn ang="0">
                    <a:pos x="56" y="0"/>
                  </a:cxn>
                  <a:cxn ang="0">
                    <a:pos x="8" y="0"/>
                  </a:cxn>
                  <a:cxn ang="0">
                    <a:pos x="1" y="6"/>
                  </a:cxn>
                  <a:cxn ang="0">
                    <a:pos x="6" y="14"/>
                  </a:cxn>
                  <a:cxn ang="0">
                    <a:pos x="11" y="14"/>
                  </a:cxn>
                </a:cxnLst>
                <a:rect l="0" t="0" r="r" b="b"/>
                <a:pathLst>
                  <a:path w="93" h="14">
                    <a:moveTo>
                      <a:pt x="93" y="0"/>
                    </a:moveTo>
                    <a:cubicBezTo>
                      <a:pt x="93" y="0"/>
                      <a:pt x="62" y="0"/>
                      <a:pt x="56" y="0"/>
                    </a:cubicBezTo>
                    <a:cubicBezTo>
                      <a:pt x="37" y="0"/>
                      <a:pt x="9" y="0"/>
                      <a:pt x="8" y="0"/>
                    </a:cubicBezTo>
                    <a:cubicBezTo>
                      <a:pt x="7" y="0"/>
                      <a:pt x="2" y="1"/>
                      <a:pt x="1" y="6"/>
                    </a:cubicBezTo>
                    <a:cubicBezTo>
                      <a:pt x="0" y="11"/>
                      <a:pt x="4" y="14"/>
                      <a:pt x="6" y="14"/>
                    </a:cubicBezTo>
                    <a:cubicBezTo>
                      <a:pt x="6" y="14"/>
                      <a:pt x="4" y="14"/>
                      <a:pt x="11" y="14"/>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998" name="Freeform 6"/>
              <p:cNvSpPr>
                <a:spLocks/>
              </p:cNvSpPr>
              <p:nvPr/>
            </p:nvSpPr>
            <p:spPr bwMode="auto">
              <a:xfrm>
                <a:off x="1450975" y="3722688"/>
                <a:ext cx="182563" cy="449263"/>
              </a:xfrm>
              <a:custGeom>
                <a:avLst/>
                <a:gdLst/>
                <a:ahLst/>
                <a:cxnLst>
                  <a:cxn ang="0">
                    <a:pos x="83" y="180"/>
                  </a:cxn>
                  <a:cxn ang="0">
                    <a:pos x="63" y="94"/>
                  </a:cxn>
                  <a:cxn ang="0">
                    <a:pos x="75" y="94"/>
                  </a:cxn>
                  <a:cxn ang="0">
                    <a:pos x="82" y="87"/>
                  </a:cxn>
                  <a:cxn ang="0">
                    <a:pos x="75" y="80"/>
                  </a:cxn>
                  <a:cxn ang="0">
                    <a:pos x="61" y="80"/>
                  </a:cxn>
                  <a:cxn ang="0">
                    <a:pos x="61" y="80"/>
                  </a:cxn>
                  <a:cxn ang="0">
                    <a:pos x="82" y="42"/>
                  </a:cxn>
                  <a:cxn ang="0">
                    <a:pos x="44" y="0"/>
                  </a:cxn>
                  <a:cxn ang="0">
                    <a:pos x="6" y="42"/>
                  </a:cxn>
                  <a:cxn ang="0">
                    <a:pos x="28" y="80"/>
                  </a:cxn>
                  <a:cxn ang="0">
                    <a:pos x="28" y="80"/>
                  </a:cxn>
                  <a:cxn ang="0">
                    <a:pos x="13" y="80"/>
                  </a:cxn>
                  <a:cxn ang="0">
                    <a:pos x="7" y="87"/>
                  </a:cxn>
                  <a:cxn ang="0">
                    <a:pos x="13" y="94"/>
                  </a:cxn>
                  <a:cxn ang="0">
                    <a:pos x="25" y="94"/>
                  </a:cxn>
                  <a:cxn ang="0">
                    <a:pos x="0" y="205"/>
                  </a:cxn>
                </a:cxnLst>
                <a:rect l="0" t="0" r="r" b="b"/>
                <a:pathLst>
                  <a:path w="83" h="205">
                    <a:moveTo>
                      <a:pt x="83" y="180"/>
                    </a:moveTo>
                    <a:cubicBezTo>
                      <a:pt x="74" y="152"/>
                      <a:pt x="66" y="113"/>
                      <a:pt x="63" y="94"/>
                    </a:cubicBezTo>
                    <a:cubicBezTo>
                      <a:pt x="75" y="94"/>
                      <a:pt x="75" y="94"/>
                      <a:pt x="75" y="94"/>
                    </a:cubicBezTo>
                    <a:cubicBezTo>
                      <a:pt x="79" y="94"/>
                      <a:pt x="82" y="91"/>
                      <a:pt x="82" y="87"/>
                    </a:cubicBezTo>
                    <a:cubicBezTo>
                      <a:pt x="82" y="83"/>
                      <a:pt x="79" y="80"/>
                      <a:pt x="75" y="80"/>
                    </a:cubicBezTo>
                    <a:cubicBezTo>
                      <a:pt x="61" y="80"/>
                      <a:pt x="61" y="80"/>
                      <a:pt x="61" y="80"/>
                    </a:cubicBezTo>
                    <a:cubicBezTo>
                      <a:pt x="61" y="80"/>
                      <a:pt x="61" y="80"/>
                      <a:pt x="61" y="80"/>
                    </a:cubicBezTo>
                    <a:cubicBezTo>
                      <a:pt x="73" y="73"/>
                      <a:pt x="82" y="59"/>
                      <a:pt x="82" y="42"/>
                    </a:cubicBezTo>
                    <a:cubicBezTo>
                      <a:pt x="82" y="19"/>
                      <a:pt x="65" y="0"/>
                      <a:pt x="44" y="0"/>
                    </a:cubicBezTo>
                    <a:cubicBezTo>
                      <a:pt x="23" y="0"/>
                      <a:pt x="6" y="19"/>
                      <a:pt x="6" y="42"/>
                    </a:cubicBezTo>
                    <a:cubicBezTo>
                      <a:pt x="6" y="59"/>
                      <a:pt x="15" y="73"/>
                      <a:pt x="28" y="80"/>
                    </a:cubicBezTo>
                    <a:cubicBezTo>
                      <a:pt x="28" y="80"/>
                      <a:pt x="28" y="80"/>
                      <a:pt x="28" y="80"/>
                    </a:cubicBezTo>
                    <a:cubicBezTo>
                      <a:pt x="13" y="80"/>
                      <a:pt x="13" y="80"/>
                      <a:pt x="13" y="80"/>
                    </a:cubicBezTo>
                    <a:cubicBezTo>
                      <a:pt x="10" y="80"/>
                      <a:pt x="7" y="83"/>
                      <a:pt x="7" y="87"/>
                    </a:cubicBezTo>
                    <a:cubicBezTo>
                      <a:pt x="7" y="91"/>
                      <a:pt x="10" y="94"/>
                      <a:pt x="13" y="94"/>
                    </a:cubicBezTo>
                    <a:cubicBezTo>
                      <a:pt x="25" y="94"/>
                      <a:pt x="25" y="94"/>
                      <a:pt x="25" y="94"/>
                    </a:cubicBezTo>
                    <a:cubicBezTo>
                      <a:pt x="21" y="120"/>
                      <a:pt x="10" y="179"/>
                      <a:pt x="0" y="205"/>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999" name="Freeform 7"/>
              <p:cNvSpPr>
                <a:spLocks/>
              </p:cNvSpPr>
              <p:nvPr/>
            </p:nvSpPr>
            <p:spPr bwMode="auto">
              <a:xfrm>
                <a:off x="1392238" y="4327525"/>
                <a:ext cx="196850" cy="42863"/>
              </a:xfrm>
              <a:custGeom>
                <a:avLst/>
                <a:gdLst/>
                <a:ahLst/>
                <a:cxnLst>
                  <a:cxn ang="0">
                    <a:pos x="7" y="0"/>
                  </a:cxn>
                  <a:cxn ang="0">
                    <a:pos x="1" y="8"/>
                  </a:cxn>
                  <a:cxn ang="0">
                    <a:pos x="0" y="19"/>
                  </a:cxn>
                  <a:cxn ang="0">
                    <a:pos x="90" y="19"/>
                  </a:cxn>
                </a:cxnLst>
                <a:rect l="0" t="0" r="r" b="b"/>
                <a:pathLst>
                  <a:path w="90" h="19">
                    <a:moveTo>
                      <a:pt x="7" y="0"/>
                    </a:moveTo>
                    <a:cubicBezTo>
                      <a:pt x="7" y="0"/>
                      <a:pt x="3" y="4"/>
                      <a:pt x="1" y="8"/>
                    </a:cubicBezTo>
                    <a:cubicBezTo>
                      <a:pt x="0" y="11"/>
                      <a:pt x="0" y="19"/>
                      <a:pt x="0" y="19"/>
                    </a:cubicBezTo>
                    <a:cubicBezTo>
                      <a:pt x="90" y="19"/>
                      <a:pt x="90" y="19"/>
                      <a:pt x="90" y="1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000" name="Line 8"/>
              <p:cNvSpPr>
                <a:spLocks noChangeShapeType="1"/>
              </p:cNvSpPr>
              <p:nvPr/>
            </p:nvSpPr>
            <p:spPr bwMode="auto">
              <a:xfrm flipH="1">
                <a:off x="1411288" y="4210050"/>
                <a:ext cx="17463" cy="115888"/>
              </a:xfrm>
              <a:prstGeom prst="line">
                <a:avLst/>
              </a:pr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001" name="Freeform 9"/>
              <p:cNvSpPr>
                <a:spLocks/>
              </p:cNvSpPr>
              <p:nvPr/>
            </p:nvSpPr>
            <p:spPr bwMode="auto">
              <a:xfrm>
                <a:off x="2016125" y="4175125"/>
                <a:ext cx="287338" cy="30163"/>
              </a:xfrm>
              <a:custGeom>
                <a:avLst/>
                <a:gdLst/>
                <a:ahLst/>
                <a:cxnLst>
                  <a:cxn ang="0">
                    <a:pos x="122" y="14"/>
                  </a:cxn>
                  <a:cxn ang="0">
                    <a:pos x="125" y="14"/>
                  </a:cxn>
                  <a:cxn ang="0">
                    <a:pos x="130" y="6"/>
                  </a:cxn>
                  <a:cxn ang="0">
                    <a:pos x="123" y="0"/>
                  </a:cxn>
                  <a:cxn ang="0">
                    <a:pos x="67" y="0"/>
                  </a:cxn>
                  <a:cxn ang="0">
                    <a:pos x="56" y="0"/>
                  </a:cxn>
                  <a:cxn ang="0">
                    <a:pos x="8" y="0"/>
                  </a:cxn>
                  <a:cxn ang="0">
                    <a:pos x="1" y="6"/>
                  </a:cxn>
                  <a:cxn ang="0">
                    <a:pos x="6" y="14"/>
                  </a:cxn>
                  <a:cxn ang="0">
                    <a:pos x="11" y="14"/>
                  </a:cxn>
                </a:cxnLst>
                <a:rect l="0" t="0" r="r" b="b"/>
                <a:pathLst>
                  <a:path w="131" h="14">
                    <a:moveTo>
                      <a:pt x="122" y="14"/>
                    </a:moveTo>
                    <a:cubicBezTo>
                      <a:pt x="116" y="14"/>
                      <a:pt x="125" y="14"/>
                      <a:pt x="125" y="14"/>
                    </a:cubicBezTo>
                    <a:cubicBezTo>
                      <a:pt x="127" y="14"/>
                      <a:pt x="131" y="11"/>
                      <a:pt x="130" y="6"/>
                    </a:cubicBezTo>
                    <a:cubicBezTo>
                      <a:pt x="129" y="1"/>
                      <a:pt x="124" y="0"/>
                      <a:pt x="123" y="0"/>
                    </a:cubicBezTo>
                    <a:cubicBezTo>
                      <a:pt x="122" y="0"/>
                      <a:pt x="85" y="0"/>
                      <a:pt x="67" y="0"/>
                    </a:cubicBezTo>
                    <a:cubicBezTo>
                      <a:pt x="67" y="0"/>
                      <a:pt x="62" y="0"/>
                      <a:pt x="56" y="0"/>
                    </a:cubicBezTo>
                    <a:cubicBezTo>
                      <a:pt x="37" y="0"/>
                      <a:pt x="10" y="0"/>
                      <a:pt x="8" y="0"/>
                    </a:cubicBezTo>
                    <a:cubicBezTo>
                      <a:pt x="7" y="0"/>
                      <a:pt x="2" y="1"/>
                      <a:pt x="1" y="6"/>
                    </a:cubicBezTo>
                    <a:cubicBezTo>
                      <a:pt x="0" y="11"/>
                      <a:pt x="4" y="14"/>
                      <a:pt x="6" y="14"/>
                    </a:cubicBezTo>
                    <a:cubicBezTo>
                      <a:pt x="6" y="14"/>
                      <a:pt x="5" y="14"/>
                      <a:pt x="11" y="14"/>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002" name="Freeform 10"/>
              <p:cNvSpPr>
                <a:spLocks/>
              </p:cNvSpPr>
              <p:nvPr/>
            </p:nvSpPr>
            <p:spPr bwMode="auto">
              <a:xfrm>
                <a:off x="2055813" y="3722688"/>
                <a:ext cx="201613" cy="449263"/>
              </a:xfrm>
              <a:custGeom>
                <a:avLst/>
                <a:gdLst/>
                <a:ahLst/>
                <a:cxnLst>
                  <a:cxn ang="0">
                    <a:pos x="92" y="205"/>
                  </a:cxn>
                  <a:cxn ang="0">
                    <a:pos x="63" y="94"/>
                  </a:cxn>
                  <a:cxn ang="0">
                    <a:pos x="76" y="94"/>
                  </a:cxn>
                  <a:cxn ang="0">
                    <a:pos x="82" y="87"/>
                  </a:cxn>
                  <a:cxn ang="0">
                    <a:pos x="76" y="80"/>
                  </a:cxn>
                  <a:cxn ang="0">
                    <a:pos x="61" y="80"/>
                  </a:cxn>
                  <a:cxn ang="0">
                    <a:pos x="61" y="80"/>
                  </a:cxn>
                  <a:cxn ang="0">
                    <a:pos x="82" y="42"/>
                  </a:cxn>
                  <a:cxn ang="0">
                    <a:pos x="44" y="0"/>
                  </a:cxn>
                  <a:cxn ang="0">
                    <a:pos x="7" y="42"/>
                  </a:cxn>
                  <a:cxn ang="0">
                    <a:pos x="28" y="80"/>
                  </a:cxn>
                  <a:cxn ang="0">
                    <a:pos x="28" y="80"/>
                  </a:cxn>
                  <a:cxn ang="0">
                    <a:pos x="13" y="80"/>
                  </a:cxn>
                  <a:cxn ang="0">
                    <a:pos x="7" y="87"/>
                  </a:cxn>
                  <a:cxn ang="0">
                    <a:pos x="13" y="94"/>
                  </a:cxn>
                  <a:cxn ang="0">
                    <a:pos x="25" y="94"/>
                  </a:cxn>
                  <a:cxn ang="0">
                    <a:pos x="0" y="205"/>
                  </a:cxn>
                </a:cxnLst>
                <a:rect l="0" t="0" r="r" b="b"/>
                <a:pathLst>
                  <a:path w="92" h="205">
                    <a:moveTo>
                      <a:pt x="92" y="205"/>
                    </a:moveTo>
                    <a:cubicBezTo>
                      <a:pt x="81" y="183"/>
                      <a:pt x="67" y="120"/>
                      <a:pt x="63" y="94"/>
                    </a:cubicBezTo>
                    <a:cubicBezTo>
                      <a:pt x="76" y="94"/>
                      <a:pt x="76" y="94"/>
                      <a:pt x="76" y="94"/>
                    </a:cubicBezTo>
                    <a:cubicBezTo>
                      <a:pt x="79" y="94"/>
                      <a:pt x="82" y="91"/>
                      <a:pt x="82" y="87"/>
                    </a:cubicBezTo>
                    <a:cubicBezTo>
                      <a:pt x="82" y="83"/>
                      <a:pt x="79" y="80"/>
                      <a:pt x="76" y="80"/>
                    </a:cubicBezTo>
                    <a:cubicBezTo>
                      <a:pt x="61" y="80"/>
                      <a:pt x="61" y="80"/>
                      <a:pt x="61" y="80"/>
                    </a:cubicBezTo>
                    <a:cubicBezTo>
                      <a:pt x="61" y="80"/>
                      <a:pt x="61" y="80"/>
                      <a:pt x="61" y="80"/>
                    </a:cubicBezTo>
                    <a:cubicBezTo>
                      <a:pt x="74" y="73"/>
                      <a:pt x="82" y="59"/>
                      <a:pt x="82" y="42"/>
                    </a:cubicBezTo>
                    <a:cubicBezTo>
                      <a:pt x="82" y="19"/>
                      <a:pt x="65" y="0"/>
                      <a:pt x="44" y="0"/>
                    </a:cubicBezTo>
                    <a:cubicBezTo>
                      <a:pt x="23" y="0"/>
                      <a:pt x="7" y="19"/>
                      <a:pt x="7" y="42"/>
                    </a:cubicBezTo>
                    <a:cubicBezTo>
                      <a:pt x="7" y="59"/>
                      <a:pt x="15" y="73"/>
                      <a:pt x="28" y="80"/>
                    </a:cubicBezTo>
                    <a:cubicBezTo>
                      <a:pt x="28" y="80"/>
                      <a:pt x="28" y="80"/>
                      <a:pt x="28" y="80"/>
                    </a:cubicBezTo>
                    <a:cubicBezTo>
                      <a:pt x="13" y="80"/>
                      <a:pt x="13" y="80"/>
                      <a:pt x="13" y="80"/>
                    </a:cubicBezTo>
                    <a:cubicBezTo>
                      <a:pt x="10" y="80"/>
                      <a:pt x="7" y="83"/>
                      <a:pt x="7" y="87"/>
                    </a:cubicBezTo>
                    <a:cubicBezTo>
                      <a:pt x="7" y="91"/>
                      <a:pt x="10" y="94"/>
                      <a:pt x="13" y="94"/>
                    </a:cubicBezTo>
                    <a:cubicBezTo>
                      <a:pt x="25" y="94"/>
                      <a:pt x="25" y="94"/>
                      <a:pt x="25" y="94"/>
                    </a:cubicBezTo>
                    <a:cubicBezTo>
                      <a:pt x="22" y="120"/>
                      <a:pt x="10" y="179"/>
                      <a:pt x="0" y="205"/>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003" name="Freeform 11"/>
              <p:cNvSpPr>
                <a:spLocks/>
              </p:cNvSpPr>
              <p:nvPr/>
            </p:nvSpPr>
            <p:spPr bwMode="auto">
              <a:xfrm>
                <a:off x="1997075" y="4327525"/>
                <a:ext cx="319088" cy="42863"/>
              </a:xfrm>
              <a:custGeom>
                <a:avLst/>
                <a:gdLst/>
                <a:ahLst/>
                <a:cxnLst>
                  <a:cxn ang="0">
                    <a:pos x="8" y="0"/>
                  </a:cxn>
                  <a:cxn ang="0">
                    <a:pos x="1" y="8"/>
                  </a:cxn>
                  <a:cxn ang="0">
                    <a:pos x="0" y="19"/>
                  </a:cxn>
                  <a:cxn ang="0">
                    <a:pos x="146" y="19"/>
                  </a:cxn>
                  <a:cxn ang="0">
                    <a:pos x="145" y="8"/>
                  </a:cxn>
                  <a:cxn ang="0">
                    <a:pos x="139" y="0"/>
                  </a:cxn>
                </a:cxnLst>
                <a:rect l="0" t="0" r="r" b="b"/>
                <a:pathLst>
                  <a:path w="146" h="19">
                    <a:moveTo>
                      <a:pt x="8" y="0"/>
                    </a:moveTo>
                    <a:cubicBezTo>
                      <a:pt x="8" y="0"/>
                      <a:pt x="3" y="4"/>
                      <a:pt x="1" y="8"/>
                    </a:cubicBezTo>
                    <a:cubicBezTo>
                      <a:pt x="0" y="11"/>
                      <a:pt x="0" y="19"/>
                      <a:pt x="0" y="19"/>
                    </a:cubicBezTo>
                    <a:cubicBezTo>
                      <a:pt x="146" y="19"/>
                      <a:pt x="146" y="19"/>
                      <a:pt x="146" y="19"/>
                    </a:cubicBezTo>
                    <a:cubicBezTo>
                      <a:pt x="146" y="19"/>
                      <a:pt x="146" y="11"/>
                      <a:pt x="145" y="8"/>
                    </a:cubicBezTo>
                    <a:cubicBezTo>
                      <a:pt x="143" y="4"/>
                      <a:pt x="139" y="0"/>
                      <a:pt x="139" y="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004" name="Line 12"/>
              <p:cNvSpPr>
                <a:spLocks noChangeShapeType="1"/>
              </p:cNvSpPr>
              <p:nvPr/>
            </p:nvSpPr>
            <p:spPr bwMode="auto">
              <a:xfrm flipH="1" flipV="1">
                <a:off x="2284413" y="4210050"/>
                <a:ext cx="3175" cy="33338"/>
              </a:xfrm>
              <a:prstGeom prst="line">
                <a:avLst/>
              </a:pr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005" name="Line 13"/>
              <p:cNvSpPr>
                <a:spLocks noChangeShapeType="1"/>
              </p:cNvSpPr>
              <p:nvPr/>
            </p:nvSpPr>
            <p:spPr bwMode="auto">
              <a:xfrm flipH="1" flipV="1">
                <a:off x="2293938" y="4289425"/>
                <a:ext cx="4763" cy="36513"/>
              </a:xfrm>
              <a:prstGeom prst="line">
                <a:avLst/>
              </a:pr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006" name="Line 14"/>
              <p:cNvSpPr>
                <a:spLocks noChangeShapeType="1"/>
              </p:cNvSpPr>
              <p:nvPr/>
            </p:nvSpPr>
            <p:spPr bwMode="auto">
              <a:xfrm flipH="1">
                <a:off x="2016125" y="4210050"/>
                <a:ext cx="17463" cy="115888"/>
              </a:xfrm>
              <a:prstGeom prst="line">
                <a:avLst/>
              </a:pr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007" name="Freeform 15"/>
              <p:cNvSpPr>
                <a:spLocks/>
              </p:cNvSpPr>
              <p:nvPr/>
            </p:nvSpPr>
            <p:spPr bwMode="auto">
              <a:xfrm>
                <a:off x="1582738" y="3440113"/>
                <a:ext cx="379413" cy="930275"/>
              </a:xfrm>
              <a:custGeom>
                <a:avLst/>
                <a:gdLst/>
                <a:ahLst/>
                <a:cxnLst>
                  <a:cxn ang="0">
                    <a:pos x="123" y="147"/>
                  </a:cxn>
                  <a:cxn ang="0">
                    <a:pos x="131" y="147"/>
                  </a:cxn>
                  <a:cxn ang="0">
                    <a:pos x="141" y="161"/>
                  </a:cxn>
                  <a:cxn ang="0">
                    <a:pos x="133" y="173"/>
                  </a:cxn>
                  <a:cxn ang="0">
                    <a:pos x="116" y="173"/>
                  </a:cxn>
                  <a:cxn ang="0">
                    <a:pos x="115" y="179"/>
                  </a:cxn>
                  <a:cxn ang="0">
                    <a:pos x="152" y="309"/>
                  </a:cxn>
                  <a:cxn ang="0">
                    <a:pos x="152" y="310"/>
                  </a:cxn>
                  <a:cxn ang="0">
                    <a:pos x="152" y="311"/>
                  </a:cxn>
                  <a:cxn ang="0">
                    <a:pos x="154" y="311"/>
                  </a:cxn>
                  <a:cxn ang="0">
                    <a:pos x="162" y="318"/>
                  </a:cxn>
                  <a:cxn ang="0">
                    <a:pos x="157" y="326"/>
                  </a:cxn>
                  <a:cxn ang="0">
                    <a:pos x="156" y="327"/>
                  </a:cxn>
                  <a:cxn ang="0">
                    <a:pos x="156" y="329"/>
                  </a:cxn>
                  <a:cxn ang="0">
                    <a:pos x="173" y="370"/>
                  </a:cxn>
                  <a:cxn ang="0">
                    <a:pos x="163" y="402"/>
                  </a:cxn>
                  <a:cxn ang="0">
                    <a:pos x="164" y="406"/>
                  </a:cxn>
                  <a:cxn ang="0">
                    <a:pos x="169" y="413"/>
                  </a:cxn>
                  <a:cxn ang="0">
                    <a:pos x="171" y="424"/>
                  </a:cxn>
                  <a:cxn ang="0">
                    <a:pos x="3" y="424"/>
                  </a:cxn>
                  <a:cxn ang="0">
                    <a:pos x="5" y="413"/>
                  </a:cxn>
                  <a:cxn ang="0">
                    <a:pos x="11" y="406"/>
                  </a:cxn>
                  <a:cxn ang="0">
                    <a:pos x="11" y="406"/>
                  </a:cxn>
                  <a:cxn ang="0">
                    <a:pos x="12" y="404"/>
                  </a:cxn>
                  <a:cxn ang="0">
                    <a:pos x="12" y="404"/>
                  </a:cxn>
                  <a:cxn ang="0">
                    <a:pos x="1" y="367"/>
                  </a:cxn>
                  <a:cxn ang="0">
                    <a:pos x="19" y="328"/>
                  </a:cxn>
                  <a:cxn ang="0">
                    <a:pos x="20" y="327"/>
                  </a:cxn>
                  <a:cxn ang="0">
                    <a:pos x="20" y="326"/>
                  </a:cxn>
                  <a:cxn ang="0">
                    <a:pos x="15" y="318"/>
                  </a:cxn>
                  <a:cxn ang="0">
                    <a:pos x="23" y="311"/>
                  </a:cxn>
                  <a:cxn ang="0">
                    <a:pos x="24" y="311"/>
                  </a:cxn>
                  <a:cxn ang="0">
                    <a:pos x="24" y="310"/>
                  </a:cxn>
                  <a:cxn ang="0">
                    <a:pos x="24" y="309"/>
                  </a:cxn>
                  <a:cxn ang="0">
                    <a:pos x="59" y="175"/>
                  </a:cxn>
                  <a:cxn ang="0">
                    <a:pos x="58" y="173"/>
                  </a:cxn>
                  <a:cxn ang="0">
                    <a:pos x="42" y="173"/>
                  </a:cxn>
                  <a:cxn ang="0">
                    <a:pos x="33" y="160"/>
                  </a:cxn>
                  <a:cxn ang="0">
                    <a:pos x="43" y="147"/>
                  </a:cxn>
                  <a:cxn ang="0">
                    <a:pos x="51" y="147"/>
                  </a:cxn>
                  <a:cxn ang="0">
                    <a:pos x="53" y="103"/>
                  </a:cxn>
                  <a:cxn ang="0">
                    <a:pos x="22" y="56"/>
                  </a:cxn>
                  <a:cxn ang="0">
                    <a:pos x="16" y="39"/>
                  </a:cxn>
                  <a:cxn ang="0">
                    <a:pos x="42" y="13"/>
                  </a:cxn>
                  <a:cxn ang="0">
                    <a:pos x="56" y="13"/>
                  </a:cxn>
                  <a:cxn ang="0">
                    <a:pos x="56" y="7"/>
                  </a:cxn>
                  <a:cxn ang="0">
                    <a:pos x="63" y="0"/>
                  </a:cxn>
                  <a:cxn ang="0">
                    <a:pos x="111" y="0"/>
                  </a:cxn>
                  <a:cxn ang="0">
                    <a:pos x="118" y="7"/>
                  </a:cxn>
                  <a:cxn ang="0">
                    <a:pos x="118" y="13"/>
                  </a:cxn>
                  <a:cxn ang="0">
                    <a:pos x="132" y="13"/>
                  </a:cxn>
                  <a:cxn ang="0">
                    <a:pos x="157" y="39"/>
                  </a:cxn>
                  <a:cxn ang="0">
                    <a:pos x="152" y="56"/>
                  </a:cxn>
                  <a:cxn ang="0">
                    <a:pos x="121" y="102"/>
                  </a:cxn>
                  <a:cxn ang="0">
                    <a:pos x="122" y="131"/>
                  </a:cxn>
                </a:cxnLst>
                <a:rect l="0" t="0" r="r" b="b"/>
                <a:pathLst>
                  <a:path w="173" h="424">
                    <a:moveTo>
                      <a:pt x="123" y="147"/>
                    </a:moveTo>
                    <a:cubicBezTo>
                      <a:pt x="127" y="147"/>
                      <a:pt x="131" y="147"/>
                      <a:pt x="131" y="147"/>
                    </a:cubicBezTo>
                    <a:cubicBezTo>
                      <a:pt x="132" y="147"/>
                      <a:pt x="140" y="151"/>
                      <a:pt x="141" y="161"/>
                    </a:cubicBezTo>
                    <a:cubicBezTo>
                      <a:pt x="142" y="169"/>
                      <a:pt x="134" y="173"/>
                      <a:pt x="133" y="173"/>
                    </a:cubicBezTo>
                    <a:cubicBezTo>
                      <a:pt x="132" y="173"/>
                      <a:pt x="125" y="173"/>
                      <a:pt x="116" y="173"/>
                    </a:cubicBezTo>
                    <a:cubicBezTo>
                      <a:pt x="116" y="175"/>
                      <a:pt x="115" y="177"/>
                      <a:pt x="115" y="179"/>
                    </a:cubicBezTo>
                    <a:cubicBezTo>
                      <a:pt x="120" y="249"/>
                      <a:pt x="136" y="271"/>
                      <a:pt x="152" y="309"/>
                    </a:cubicBezTo>
                    <a:cubicBezTo>
                      <a:pt x="152" y="310"/>
                      <a:pt x="152" y="310"/>
                      <a:pt x="152" y="310"/>
                    </a:cubicBezTo>
                    <a:cubicBezTo>
                      <a:pt x="152" y="311"/>
                      <a:pt x="152" y="311"/>
                      <a:pt x="152" y="311"/>
                    </a:cubicBezTo>
                    <a:cubicBezTo>
                      <a:pt x="153" y="311"/>
                      <a:pt x="154" y="311"/>
                      <a:pt x="154" y="311"/>
                    </a:cubicBezTo>
                    <a:cubicBezTo>
                      <a:pt x="155" y="311"/>
                      <a:pt x="160" y="312"/>
                      <a:pt x="162" y="318"/>
                    </a:cubicBezTo>
                    <a:cubicBezTo>
                      <a:pt x="163" y="322"/>
                      <a:pt x="158" y="326"/>
                      <a:pt x="157" y="326"/>
                    </a:cubicBezTo>
                    <a:cubicBezTo>
                      <a:pt x="156" y="327"/>
                      <a:pt x="156" y="327"/>
                      <a:pt x="156" y="327"/>
                    </a:cubicBezTo>
                    <a:cubicBezTo>
                      <a:pt x="156" y="328"/>
                      <a:pt x="156" y="328"/>
                      <a:pt x="156" y="329"/>
                    </a:cubicBezTo>
                    <a:cubicBezTo>
                      <a:pt x="164" y="341"/>
                      <a:pt x="172" y="356"/>
                      <a:pt x="173" y="370"/>
                    </a:cubicBezTo>
                    <a:cubicBezTo>
                      <a:pt x="173" y="383"/>
                      <a:pt x="170" y="393"/>
                      <a:pt x="163" y="402"/>
                    </a:cubicBezTo>
                    <a:cubicBezTo>
                      <a:pt x="164" y="404"/>
                      <a:pt x="164" y="405"/>
                      <a:pt x="164" y="406"/>
                    </a:cubicBezTo>
                    <a:cubicBezTo>
                      <a:pt x="165" y="407"/>
                      <a:pt x="168" y="410"/>
                      <a:pt x="169" y="413"/>
                    </a:cubicBezTo>
                    <a:cubicBezTo>
                      <a:pt x="170" y="417"/>
                      <a:pt x="171" y="424"/>
                      <a:pt x="171" y="424"/>
                    </a:cubicBezTo>
                    <a:cubicBezTo>
                      <a:pt x="3" y="424"/>
                      <a:pt x="3" y="424"/>
                      <a:pt x="3" y="424"/>
                    </a:cubicBezTo>
                    <a:cubicBezTo>
                      <a:pt x="3" y="424"/>
                      <a:pt x="3" y="417"/>
                      <a:pt x="5" y="413"/>
                    </a:cubicBezTo>
                    <a:cubicBezTo>
                      <a:pt x="6" y="409"/>
                      <a:pt x="11" y="406"/>
                      <a:pt x="11" y="406"/>
                    </a:cubicBezTo>
                    <a:cubicBezTo>
                      <a:pt x="11" y="406"/>
                      <a:pt x="11" y="406"/>
                      <a:pt x="11" y="406"/>
                    </a:cubicBezTo>
                    <a:cubicBezTo>
                      <a:pt x="11" y="405"/>
                      <a:pt x="12" y="405"/>
                      <a:pt x="12" y="404"/>
                    </a:cubicBezTo>
                    <a:cubicBezTo>
                      <a:pt x="12" y="404"/>
                      <a:pt x="12" y="404"/>
                      <a:pt x="12" y="404"/>
                    </a:cubicBezTo>
                    <a:cubicBezTo>
                      <a:pt x="5" y="395"/>
                      <a:pt x="0" y="381"/>
                      <a:pt x="1" y="367"/>
                    </a:cubicBezTo>
                    <a:cubicBezTo>
                      <a:pt x="2" y="353"/>
                      <a:pt x="13" y="339"/>
                      <a:pt x="19" y="328"/>
                    </a:cubicBezTo>
                    <a:cubicBezTo>
                      <a:pt x="20" y="327"/>
                      <a:pt x="20" y="327"/>
                      <a:pt x="20" y="327"/>
                    </a:cubicBezTo>
                    <a:cubicBezTo>
                      <a:pt x="20" y="326"/>
                      <a:pt x="20" y="327"/>
                      <a:pt x="20" y="326"/>
                    </a:cubicBezTo>
                    <a:cubicBezTo>
                      <a:pt x="18" y="325"/>
                      <a:pt x="14" y="322"/>
                      <a:pt x="15" y="318"/>
                    </a:cubicBezTo>
                    <a:cubicBezTo>
                      <a:pt x="16" y="312"/>
                      <a:pt x="21" y="311"/>
                      <a:pt x="23" y="311"/>
                    </a:cubicBezTo>
                    <a:cubicBezTo>
                      <a:pt x="24" y="311"/>
                      <a:pt x="24" y="311"/>
                      <a:pt x="24" y="311"/>
                    </a:cubicBezTo>
                    <a:cubicBezTo>
                      <a:pt x="24" y="310"/>
                      <a:pt x="24" y="310"/>
                      <a:pt x="24" y="310"/>
                    </a:cubicBezTo>
                    <a:cubicBezTo>
                      <a:pt x="24" y="309"/>
                      <a:pt x="24" y="309"/>
                      <a:pt x="24" y="309"/>
                    </a:cubicBezTo>
                    <a:cubicBezTo>
                      <a:pt x="41" y="270"/>
                      <a:pt x="55" y="249"/>
                      <a:pt x="59" y="175"/>
                    </a:cubicBezTo>
                    <a:cubicBezTo>
                      <a:pt x="59" y="175"/>
                      <a:pt x="58" y="174"/>
                      <a:pt x="58" y="173"/>
                    </a:cubicBezTo>
                    <a:cubicBezTo>
                      <a:pt x="49" y="173"/>
                      <a:pt x="42" y="173"/>
                      <a:pt x="42" y="173"/>
                    </a:cubicBezTo>
                    <a:cubicBezTo>
                      <a:pt x="40" y="173"/>
                      <a:pt x="32" y="168"/>
                      <a:pt x="33" y="160"/>
                    </a:cubicBezTo>
                    <a:cubicBezTo>
                      <a:pt x="34" y="151"/>
                      <a:pt x="42" y="147"/>
                      <a:pt x="43" y="147"/>
                    </a:cubicBezTo>
                    <a:cubicBezTo>
                      <a:pt x="44" y="147"/>
                      <a:pt x="47" y="147"/>
                      <a:pt x="51" y="147"/>
                    </a:cubicBezTo>
                    <a:cubicBezTo>
                      <a:pt x="53" y="103"/>
                      <a:pt x="53" y="103"/>
                      <a:pt x="53" y="103"/>
                    </a:cubicBezTo>
                    <a:cubicBezTo>
                      <a:pt x="53" y="103"/>
                      <a:pt x="26" y="63"/>
                      <a:pt x="22" y="56"/>
                    </a:cubicBezTo>
                    <a:cubicBezTo>
                      <a:pt x="19" y="52"/>
                      <a:pt x="16" y="45"/>
                      <a:pt x="16" y="39"/>
                    </a:cubicBezTo>
                    <a:cubicBezTo>
                      <a:pt x="16" y="25"/>
                      <a:pt x="28" y="13"/>
                      <a:pt x="42" y="13"/>
                    </a:cubicBezTo>
                    <a:cubicBezTo>
                      <a:pt x="46" y="13"/>
                      <a:pt x="52" y="13"/>
                      <a:pt x="56" y="13"/>
                    </a:cubicBezTo>
                    <a:cubicBezTo>
                      <a:pt x="56" y="13"/>
                      <a:pt x="56" y="9"/>
                      <a:pt x="56" y="7"/>
                    </a:cubicBezTo>
                    <a:cubicBezTo>
                      <a:pt x="56" y="3"/>
                      <a:pt x="59" y="0"/>
                      <a:pt x="63" y="0"/>
                    </a:cubicBezTo>
                    <a:cubicBezTo>
                      <a:pt x="71" y="0"/>
                      <a:pt x="105" y="0"/>
                      <a:pt x="111" y="0"/>
                    </a:cubicBezTo>
                    <a:cubicBezTo>
                      <a:pt x="115" y="0"/>
                      <a:pt x="118" y="3"/>
                      <a:pt x="118" y="7"/>
                    </a:cubicBezTo>
                    <a:cubicBezTo>
                      <a:pt x="118" y="9"/>
                      <a:pt x="118" y="13"/>
                      <a:pt x="118" y="13"/>
                    </a:cubicBezTo>
                    <a:cubicBezTo>
                      <a:pt x="122" y="13"/>
                      <a:pt x="128" y="13"/>
                      <a:pt x="132" y="13"/>
                    </a:cubicBezTo>
                    <a:cubicBezTo>
                      <a:pt x="146" y="13"/>
                      <a:pt x="157" y="25"/>
                      <a:pt x="157" y="39"/>
                    </a:cubicBezTo>
                    <a:cubicBezTo>
                      <a:pt x="157" y="45"/>
                      <a:pt x="155" y="52"/>
                      <a:pt x="152" y="56"/>
                    </a:cubicBezTo>
                    <a:cubicBezTo>
                      <a:pt x="148" y="63"/>
                      <a:pt x="121" y="102"/>
                      <a:pt x="121" y="102"/>
                    </a:cubicBezTo>
                    <a:cubicBezTo>
                      <a:pt x="122" y="131"/>
                      <a:pt x="122" y="131"/>
                      <a:pt x="122" y="131"/>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008" name="Freeform 16"/>
              <p:cNvSpPr>
                <a:spLocks/>
              </p:cNvSpPr>
              <p:nvPr/>
            </p:nvSpPr>
            <p:spPr bwMode="auto">
              <a:xfrm>
                <a:off x="1708150" y="3279775"/>
                <a:ext cx="130175" cy="133350"/>
              </a:xfrm>
              <a:custGeom>
                <a:avLst/>
                <a:gdLst/>
                <a:ahLst/>
                <a:cxnLst>
                  <a:cxn ang="0">
                    <a:pos x="7" y="42"/>
                  </a:cxn>
                  <a:cxn ang="0">
                    <a:pos x="24" y="36"/>
                  </a:cxn>
                  <a:cxn ang="0">
                    <a:pos x="18" y="53"/>
                  </a:cxn>
                  <a:cxn ang="0">
                    <a:pos x="15" y="56"/>
                  </a:cxn>
                  <a:cxn ang="0">
                    <a:pos x="30" y="61"/>
                  </a:cxn>
                  <a:cxn ang="0">
                    <a:pos x="45" y="56"/>
                  </a:cxn>
                  <a:cxn ang="0">
                    <a:pos x="42" y="53"/>
                  </a:cxn>
                  <a:cxn ang="0">
                    <a:pos x="36" y="36"/>
                  </a:cxn>
                  <a:cxn ang="0">
                    <a:pos x="53" y="42"/>
                  </a:cxn>
                  <a:cxn ang="0">
                    <a:pos x="55" y="46"/>
                  </a:cxn>
                  <a:cxn ang="0">
                    <a:pos x="60" y="30"/>
                  </a:cxn>
                  <a:cxn ang="0">
                    <a:pos x="55" y="15"/>
                  </a:cxn>
                  <a:cxn ang="0">
                    <a:pos x="53" y="17"/>
                  </a:cxn>
                  <a:cxn ang="0">
                    <a:pos x="36" y="24"/>
                  </a:cxn>
                  <a:cxn ang="0">
                    <a:pos x="42" y="6"/>
                  </a:cxn>
                  <a:cxn ang="0">
                    <a:pos x="45" y="4"/>
                  </a:cxn>
                  <a:cxn ang="0">
                    <a:pos x="30" y="0"/>
                  </a:cxn>
                  <a:cxn ang="0">
                    <a:pos x="15" y="4"/>
                  </a:cxn>
                  <a:cxn ang="0">
                    <a:pos x="18" y="7"/>
                  </a:cxn>
                  <a:cxn ang="0">
                    <a:pos x="24" y="24"/>
                  </a:cxn>
                  <a:cxn ang="0">
                    <a:pos x="7" y="18"/>
                  </a:cxn>
                  <a:cxn ang="0">
                    <a:pos x="5" y="14"/>
                  </a:cxn>
                  <a:cxn ang="0">
                    <a:pos x="0" y="30"/>
                  </a:cxn>
                  <a:cxn ang="0">
                    <a:pos x="4" y="45"/>
                  </a:cxn>
                  <a:cxn ang="0">
                    <a:pos x="7" y="42"/>
                  </a:cxn>
                </a:cxnLst>
                <a:rect l="0" t="0" r="r" b="b"/>
                <a:pathLst>
                  <a:path w="60" h="61">
                    <a:moveTo>
                      <a:pt x="7" y="42"/>
                    </a:moveTo>
                    <a:cubicBezTo>
                      <a:pt x="13" y="36"/>
                      <a:pt x="21" y="33"/>
                      <a:pt x="24" y="36"/>
                    </a:cubicBezTo>
                    <a:cubicBezTo>
                      <a:pt x="27" y="39"/>
                      <a:pt x="24" y="47"/>
                      <a:pt x="18" y="53"/>
                    </a:cubicBezTo>
                    <a:cubicBezTo>
                      <a:pt x="17" y="54"/>
                      <a:pt x="16" y="55"/>
                      <a:pt x="15" y="56"/>
                    </a:cubicBezTo>
                    <a:cubicBezTo>
                      <a:pt x="19" y="59"/>
                      <a:pt x="24" y="61"/>
                      <a:pt x="30" y="61"/>
                    </a:cubicBezTo>
                    <a:cubicBezTo>
                      <a:pt x="35" y="60"/>
                      <a:pt x="41" y="59"/>
                      <a:pt x="45" y="56"/>
                    </a:cubicBezTo>
                    <a:cubicBezTo>
                      <a:pt x="44" y="55"/>
                      <a:pt x="43" y="54"/>
                      <a:pt x="42" y="53"/>
                    </a:cubicBezTo>
                    <a:cubicBezTo>
                      <a:pt x="35" y="47"/>
                      <a:pt x="33" y="39"/>
                      <a:pt x="36" y="36"/>
                    </a:cubicBezTo>
                    <a:cubicBezTo>
                      <a:pt x="38" y="33"/>
                      <a:pt x="46" y="36"/>
                      <a:pt x="53" y="42"/>
                    </a:cubicBezTo>
                    <a:cubicBezTo>
                      <a:pt x="54" y="43"/>
                      <a:pt x="55" y="45"/>
                      <a:pt x="55" y="46"/>
                    </a:cubicBezTo>
                    <a:cubicBezTo>
                      <a:pt x="58" y="41"/>
                      <a:pt x="60" y="36"/>
                      <a:pt x="60" y="30"/>
                    </a:cubicBezTo>
                    <a:cubicBezTo>
                      <a:pt x="60" y="24"/>
                      <a:pt x="58" y="19"/>
                      <a:pt x="55" y="15"/>
                    </a:cubicBezTo>
                    <a:cubicBezTo>
                      <a:pt x="55" y="16"/>
                      <a:pt x="54" y="16"/>
                      <a:pt x="53" y="17"/>
                    </a:cubicBezTo>
                    <a:cubicBezTo>
                      <a:pt x="46" y="24"/>
                      <a:pt x="39" y="27"/>
                      <a:pt x="36" y="24"/>
                    </a:cubicBezTo>
                    <a:cubicBezTo>
                      <a:pt x="33" y="21"/>
                      <a:pt x="36" y="13"/>
                      <a:pt x="42" y="6"/>
                    </a:cubicBezTo>
                    <a:cubicBezTo>
                      <a:pt x="43" y="6"/>
                      <a:pt x="44" y="5"/>
                      <a:pt x="45" y="4"/>
                    </a:cubicBezTo>
                    <a:cubicBezTo>
                      <a:pt x="40" y="1"/>
                      <a:pt x="35" y="0"/>
                      <a:pt x="30" y="0"/>
                    </a:cubicBezTo>
                    <a:cubicBezTo>
                      <a:pt x="25" y="0"/>
                      <a:pt x="19" y="1"/>
                      <a:pt x="15" y="4"/>
                    </a:cubicBezTo>
                    <a:cubicBezTo>
                      <a:pt x="16" y="5"/>
                      <a:pt x="17" y="6"/>
                      <a:pt x="18" y="7"/>
                    </a:cubicBezTo>
                    <a:cubicBezTo>
                      <a:pt x="25" y="13"/>
                      <a:pt x="27" y="21"/>
                      <a:pt x="24" y="24"/>
                    </a:cubicBezTo>
                    <a:cubicBezTo>
                      <a:pt x="21" y="27"/>
                      <a:pt x="14" y="24"/>
                      <a:pt x="7" y="18"/>
                    </a:cubicBezTo>
                    <a:cubicBezTo>
                      <a:pt x="6" y="17"/>
                      <a:pt x="5" y="16"/>
                      <a:pt x="5" y="14"/>
                    </a:cubicBezTo>
                    <a:cubicBezTo>
                      <a:pt x="2" y="19"/>
                      <a:pt x="0" y="24"/>
                      <a:pt x="0" y="30"/>
                    </a:cubicBezTo>
                    <a:cubicBezTo>
                      <a:pt x="0" y="36"/>
                      <a:pt x="2" y="41"/>
                      <a:pt x="4" y="45"/>
                    </a:cubicBezTo>
                    <a:cubicBezTo>
                      <a:pt x="5" y="44"/>
                      <a:pt x="6" y="43"/>
                      <a:pt x="7" y="42"/>
                    </a:cubicBezTo>
                    <a:close/>
                  </a:path>
                </a:pathLst>
              </a:custGeom>
              <a:no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p:cNvGrpSpPr/>
            <p:nvPr/>
          </p:nvGrpSpPr>
          <p:grpSpPr>
            <a:xfrm rot="2408710">
              <a:off x="4519492" y="2956985"/>
              <a:ext cx="636565" cy="602192"/>
              <a:chOff x="6315075" y="5753100"/>
              <a:chExt cx="809625" cy="622300"/>
            </a:xfrm>
          </p:grpSpPr>
          <p:sp>
            <p:nvSpPr>
              <p:cNvPr id="47" name="Freeform 252"/>
              <p:cNvSpPr>
                <a:spLocks/>
              </p:cNvSpPr>
              <p:nvPr/>
            </p:nvSpPr>
            <p:spPr bwMode="auto">
              <a:xfrm>
                <a:off x="6565900" y="5753100"/>
                <a:ext cx="120650" cy="115888"/>
              </a:xfrm>
              <a:custGeom>
                <a:avLst/>
                <a:gdLst/>
                <a:ahLst/>
                <a:cxnLst>
                  <a:cxn ang="0">
                    <a:pos x="0" y="16"/>
                  </a:cxn>
                  <a:cxn ang="0">
                    <a:pos x="16" y="0"/>
                  </a:cxn>
                  <a:cxn ang="0">
                    <a:pos x="16" y="0"/>
                  </a:cxn>
                  <a:cxn ang="0">
                    <a:pos x="16" y="0"/>
                  </a:cxn>
                  <a:cxn ang="0">
                    <a:pos x="32" y="16"/>
                  </a:cxn>
                  <a:cxn ang="0">
                    <a:pos x="32" y="16"/>
                  </a:cxn>
                  <a:cxn ang="0">
                    <a:pos x="32" y="16"/>
                  </a:cxn>
                  <a:cxn ang="0">
                    <a:pos x="16" y="31"/>
                  </a:cxn>
                  <a:cxn ang="0">
                    <a:pos x="16" y="31"/>
                  </a:cxn>
                  <a:cxn ang="0">
                    <a:pos x="16" y="31"/>
                  </a:cxn>
                  <a:cxn ang="0">
                    <a:pos x="0" y="16"/>
                  </a:cxn>
                  <a:cxn ang="0">
                    <a:pos x="0" y="16"/>
                  </a:cxn>
                </a:cxnLst>
                <a:rect l="0" t="0" r="r" b="b"/>
                <a:pathLst>
                  <a:path w="32" h="31">
                    <a:moveTo>
                      <a:pt x="0" y="16"/>
                    </a:moveTo>
                    <a:cubicBezTo>
                      <a:pt x="0" y="7"/>
                      <a:pt x="7" y="0"/>
                      <a:pt x="16" y="0"/>
                    </a:cubicBezTo>
                    <a:cubicBezTo>
                      <a:pt x="16" y="0"/>
                      <a:pt x="16" y="0"/>
                      <a:pt x="16" y="0"/>
                    </a:cubicBezTo>
                    <a:cubicBezTo>
                      <a:pt x="16" y="0"/>
                      <a:pt x="16" y="0"/>
                      <a:pt x="16" y="0"/>
                    </a:cubicBezTo>
                    <a:cubicBezTo>
                      <a:pt x="25" y="0"/>
                      <a:pt x="32" y="7"/>
                      <a:pt x="32" y="16"/>
                    </a:cubicBezTo>
                    <a:cubicBezTo>
                      <a:pt x="32" y="16"/>
                      <a:pt x="32" y="16"/>
                      <a:pt x="32" y="16"/>
                    </a:cubicBezTo>
                    <a:cubicBezTo>
                      <a:pt x="32" y="16"/>
                      <a:pt x="32" y="16"/>
                      <a:pt x="32" y="16"/>
                    </a:cubicBezTo>
                    <a:cubicBezTo>
                      <a:pt x="32" y="25"/>
                      <a:pt x="25" y="31"/>
                      <a:pt x="16" y="31"/>
                    </a:cubicBezTo>
                    <a:cubicBezTo>
                      <a:pt x="16" y="31"/>
                      <a:pt x="16" y="31"/>
                      <a:pt x="16" y="31"/>
                    </a:cubicBezTo>
                    <a:cubicBezTo>
                      <a:pt x="16" y="31"/>
                      <a:pt x="16" y="31"/>
                      <a:pt x="16" y="31"/>
                    </a:cubicBezTo>
                    <a:cubicBezTo>
                      <a:pt x="7" y="31"/>
                      <a:pt x="0" y="25"/>
                      <a:pt x="0" y="16"/>
                    </a:cubicBezTo>
                    <a:cubicBezTo>
                      <a:pt x="0" y="16"/>
                      <a:pt x="0" y="16"/>
                      <a:pt x="0" y="16"/>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53"/>
              <p:cNvSpPr>
                <a:spLocks/>
              </p:cNvSpPr>
              <p:nvPr/>
            </p:nvSpPr>
            <p:spPr bwMode="auto">
              <a:xfrm>
                <a:off x="6315075" y="5835650"/>
                <a:ext cx="782638" cy="503238"/>
              </a:xfrm>
              <a:custGeom>
                <a:avLst/>
                <a:gdLst/>
                <a:ahLst/>
                <a:cxnLst>
                  <a:cxn ang="0">
                    <a:pos x="195" y="104"/>
                  </a:cxn>
                  <a:cxn ang="0">
                    <a:pos x="203" y="99"/>
                  </a:cxn>
                  <a:cxn ang="0">
                    <a:pos x="187" y="38"/>
                  </a:cxn>
                  <a:cxn ang="0">
                    <a:pos x="180" y="36"/>
                  </a:cxn>
                  <a:cxn ang="0">
                    <a:pos x="147" y="44"/>
                  </a:cxn>
                  <a:cxn ang="0">
                    <a:pos x="143" y="49"/>
                  </a:cxn>
                  <a:cxn ang="0">
                    <a:pos x="157" y="111"/>
                  </a:cxn>
                  <a:cxn ang="0">
                    <a:pos x="164" y="116"/>
                  </a:cxn>
                  <a:cxn ang="0">
                    <a:pos x="207" y="106"/>
                  </a:cxn>
                  <a:cxn ang="0">
                    <a:pos x="209" y="112"/>
                  </a:cxn>
                  <a:cxn ang="0">
                    <a:pos x="155" y="126"/>
                  </a:cxn>
                  <a:cxn ang="0">
                    <a:pos x="134" y="39"/>
                  </a:cxn>
                  <a:cxn ang="0">
                    <a:pos x="128" y="39"/>
                  </a:cxn>
                  <a:cxn ang="0">
                    <a:pos x="126" y="40"/>
                  </a:cxn>
                  <a:cxn ang="0">
                    <a:pos x="104" y="57"/>
                  </a:cxn>
                  <a:cxn ang="0">
                    <a:pos x="74" y="33"/>
                  </a:cxn>
                  <a:cxn ang="0">
                    <a:pos x="52" y="64"/>
                  </a:cxn>
                  <a:cxn ang="0">
                    <a:pos x="79" y="134"/>
                  </a:cxn>
                  <a:cxn ang="0">
                    <a:pos x="64" y="134"/>
                  </a:cxn>
                  <a:cxn ang="0">
                    <a:pos x="41" y="84"/>
                  </a:cxn>
                  <a:cxn ang="0">
                    <a:pos x="16" y="134"/>
                  </a:cxn>
                  <a:cxn ang="0">
                    <a:pos x="0" y="134"/>
                  </a:cxn>
                  <a:cxn ang="0">
                    <a:pos x="27" y="71"/>
                  </a:cxn>
                  <a:cxn ang="0">
                    <a:pos x="19" y="53"/>
                  </a:cxn>
                  <a:cxn ang="0">
                    <a:pos x="58" y="0"/>
                  </a:cxn>
                  <a:cxn ang="0">
                    <a:pos x="64" y="1"/>
                  </a:cxn>
                  <a:cxn ang="0">
                    <a:pos x="70" y="9"/>
                  </a:cxn>
                  <a:cxn ang="0">
                    <a:pos x="81" y="14"/>
                  </a:cxn>
                  <a:cxn ang="0">
                    <a:pos x="107" y="46"/>
                  </a:cxn>
                  <a:cxn ang="0">
                    <a:pos x="128" y="29"/>
                  </a:cxn>
                </a:cxnLst>
                <a:rect l="0" t="0" r="r" b="b"/>
                <a:pathLst>
                  <a:path w="209" h="134">
                    <a:moveTo>
                      <a:pt x="195" y="104"/>
                    </a:moveTo>
                    <a:cubicBezTo>
                      <a:pt x="203" y="104"/>
                      <a:pt x="203" y="99"/>
                      <a:pt x="203" y="99"/>
                    </a:cubicBezTo>
                    <a:cubicBezTo>
                      <a:pt x="200" y="92"/>
                      <a:pt x="187" y="38"/>
                      <a:pt x="187" y="38"/>
                    </a:cubicBezTo>
                    <a:cubicBezTo>
                      <a:pt x="185" y="34"/>
                      <a:pt x="180" y="36"/>
                      <a:pt x="180" y="36"/>
                    </a:cubicBezTo>
                    <a:cubicBezTo>
                      <a:pt x="147" y="44"/>
                      <a:pt x="147" y="44"/>
                      <a:pt x="147" y="44"/>
                    </a:cubicBezTo>
                    <a:cubicBezTo>
                      <a:pt x="143" y="44"/>
                      <a:pt x="143" y="49"/>
                      <a:pt x="143" y="49"/>
                    </a:cubicBezTo>
                    <a:cubicBezTo>
                      <a:pt x="157" y="111"/>
                      <a:pt x="157" y="111"/>
                      <a:pt x="157" y="111"/>
                    </a:cubicBezTo>
                    <a:cubicBezTo>
                      <a:pt x="158" y="118"/>
                      <a:pt x="164" y="116"/>
                      <a:pt x="164" y="116"/>
                    </a:cubicBezTo>
                    <a:cubicBezTo>
                      <a:pt x="207" y="106"/>
                      <a:pt x="207" y="106"/>
                      <a:pt x="207" y="106"/>
                    </a:cubicBezTo>
                    <a:cubicBezTo>
                      <a:pt x="209" y="112"/>
                      <a:pt x="209" y="112"/>
                      <a:pt x="209" y="112"/>
                    </a:cubicBezTo>
                    <a:cubicBezTo>
                      <a:pt x="155" y="126"/>
                      <a:pt x="155" y="126"/>
                      <a:pt x="155" y="126"/>
                    </a:cubicBezTo>
                    <a:cubicBezTo>
                      <a:pt x="134" y="39"/>
                      <a:pt x="134" y="39"/>
                      <a:pt x="134" y="39"/>
                    </a:cubicBezTo>
                    <a:cubicBezTo>
                      <a:pt x="128" y="39"/>
                      <a:pt x="128" y="39"/>
                      <a:pt x="128" y="39"/>
                    </a:cubicBezTo>
                    <a:cubicBezTo>
                      <a:pt x="126" y="40"/>
                      <a:pt x="126" y="40"/>
                      <a:pt x="126" y="40"/>
                    </a:cubicBezTo>
                    <a:cubicBezTo>
                      <a:pt x="104" y="57"/>
                      <a:pt x="104" y="57"/>
                      <a:pt x="104" y="57"/>
                    </a:cubicBezTo>
                    <a:cubicBezTo>
                      <a:pt x="74" y="33"/>
                      <a:pt x="74" y="33"/>
                      <a:pt x="74" y="33"/>
                    </a:cubicBezTo>
                    <a:cubicBezTo>
                      <a:pt x="52" y="64"/>
                      <a:pt x="52" y="64"/>
                      <a:pt x="52" y="64"/>
                    </a:cubicBezTo>
                    <a:cubicBezTo>
                      <a:pt x="79" y="134"/>
                      <a:pt x="79" y="134"/>
                      <a:pt x="79" y="134"/>
                    </a:cubicBezTo>
                    <a:cubicBezTo>
                      <a:pt x="64" y="134"/>
                      <a:pt x="64" y="134"/>
                      <a:pt x="64" y="134"/>
                    </a:cubicBezTo>
                    <a:cubicBezTo>
                      <a:pt x="41" y="84"/>
                      <a:pt x="41" y="84"/>
                      <a:pt x="41" y="84"/>
                    </a:cubicBezTo>
                    <a:cubicBezTo>
                      <a:pt x="16" y="134"/>
                      <a:pt x="16" y="134"/>
                      <a:pt x="16" y="134"/>
                    </a:cubicBezTo>
                    <a:cubicBezTo>
                      <a:pt x="0" y="134"/>
                      <a:pt x="0" y="134"/>
                      <a:pt x="0" y="134"/>
                    </a:cubicBezTo>
                    <a:cubicBezTo>
                      <a:pt x="27" y="71"/>
                      <a:pt x="27" y="71"/>
                      <a:pt x="27" y="71"/>
                    </a:cubicBezTo>
                    <a:cubicBezTo>
                      <a:pt x="19" y="53"/>
                      <a:pt x="19" y="53"/>
                      <a:pt x="19" y="53"/>
                    </a:cubicBezTo>
                    <a:cubicBezTo>
                      <a:pt x="58" y="0"/>
                      <a:pt x="58" y="0"/>
                      <a:pt x="58" y="0"/>
                    </a:cubicBezTo>
                    <a:cubicBezTo>
                      <a:pt x="64" y="1"/>
                      <a:pt x="64" y="1"/>
                      <a:pt x="64" y="1"/>
                    </a:cubicBezTo>
                    <a:cubicBezTo>
                      <a:pt x="70" y="9"/>
                      <a:pt x="70" y="9"/>
                      <a:pt x="70" y="9"/>
                    </a:cubicBezTo>
                    <a:cubicBezTo>
                      <a:pt x="81" y="14"/>
                      <a:pt x="81" y="14"/>
                      <a:pt x="81" y="14"/>
                    </a:cubicBezTo>
                    <a:cubicBezTo>
                      <a:pt x="107" y="46"/>
                      <a:pt x="107" y="46"/>
                      <a:pt x="107" y="46"/>
                    </a:cubicBezTo>
                    <a:cubicBezTo>
                      <a:pt x="128" y="29"/>
                      <a:pt x="128" y="29"/>
                      <a:pt x="128" y="2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54"/>
              <p:cNvSpPr>
                <a:spLocks/>
              </p:cNvSpPr>
              <p:nvPr/>
            </p:nvSpPr>
            <p:spPr bwMode="auto">
              <a:xfrm>
                <a:off x="6892925" y="6319837"/>
                <a:ext cx="55563" cy="55563"/>
              </a:xfrm>
              <a:custGeom>
                <a:avLst/>
                <a:gdLst/>
                <a:ahLst/>
                <a:cxnLst>
                  <a:cxn ang="0">
                    <a:pos x="15" y="8"/>
                  </a:cxn>
                  <a:cxn ang="0">
                    <a:pos x="7" y="15"/>
                  </a:cxn>
                  <a:cxn ang="0">
                    <a:pos x="7" y="15"/>
                  </a:cxn>
                  <a:cxn ang="0">
                    <a:pos x="0" y="8"/>
                  </a:cxn>
                  <a:cxn ang="0">
                    <a:pos x="0" y="8"/>
                  </a:cxn>
                  <a:cxn ang="0">
                    <a:pos x="7" y="0"/>
                  </a:cxn>
                  <a:cxn ang="0">
                    <a:pos x="7" y="0"/>
                  </a:cxn>
                  <a:cxn ang="0">
                    <a:pos x="15" y="8"/>
                  </a:cxn>
                </a:cxnLst>
                <a:rect l="0" t="0" r="r" b="b"/>
                <a:pathLst>
                  <a:path w="15" h="15">
                    <a:moveTo>
                      <a:pt x="15" y="8"/>
                    </a:moveTo>
                    <a:cubicBezTo>
                      <a:pt x="15" y="12"/>
                      <a:pt x="11" y="15"/>
                      <a:pt x="7" y="15"/>
                    </a:cubicBezTo>
                    <a:cubicBezTo>
                      <a:pt x="7" y="15"/>
                      <a:pt x="7" y="15"/>
                      <a:pt x="7" y="15"/>
                    </a:cubicBezTo>
                    <a:cubicBezTo>
                      <a:pt x="3" y="15"/>
                      <a:pt x="0" y="12"/>
                      <a:pt x="0" y="8"/>
                    </a:cubicBezTo>
                    <a:cubicBezTo>
                      <a:pt x="0" y="8"/>
                      <a:pt x="0" y="8"/>
                      <a:pt x="0" y="8"/>
                    </a:cubicBezTo>
                    <a:cubicBezTo>
                      <a:pt x="0" y="3"/>
                      <a:pt x="3" y="0"/>
                      <a:pt x="7" y="0"/>
                    </a:cubicBezTo>
                    <a:cubicBezTo>
                      <a:pt x="7" y="0"/>
                      <a:pt x="7" y="0"/>
                      <a:pt x="7" y="0"/>
                    </a:cubicBezTo>
                    <a:cubicBezTo>
                      <a:pt x="11" y="0"/>
                      <a:pt x="15" y="3"/>
                      <a:pt x="15" y="8"/>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55"/>
              <p:cNvSpPr>
                <a:spLocks/>
              </p:cNvSpPr>
              <p:nvPr/>
            </p:nvSpPr>
            <p:spPr bwMode="auto">
              <a:xfrm>
                <a:off x="7069137" y="6273800"/>
                <a:ext cx="55563" cy="57150"/>
              </a:xfrm>
              <a:custGeom>
                <a:avLst/>
                <a:gdLst/>
                <a:ahLst/>
                <a:cxnLst>
                  <a:cxn ang="0">
                    <a:pos x="15" y="8"/>
                  </a:cxn>
                  <a:cxn ang="0">
                    <a:pos x="8" y="15"/>
                  </a:cxn>
                  <a:cxn ang="0">
                    <a:pos x="8" y="15"/>
                  </a:cxn>
                  <a:cxn ang="0">
                    <a:pos x="0" y="8"/>
                  </a:cxn>
                  <a:cxn ang="0">
                    <a:pos x="0" y="8"/>
                  </a:cxn>
                  <a:cxn ang="0">
                    <a:pos x="8" y="0"/>
                  </a:cxn>
                  <a:cxn ang="0">
                    <a:pos x="8" y="0"/>
                  </a:cxn>
                  <a:cxn ang="0">
                    <a:pos x="15" y="8"/>
                  </a:cxn>
                </a:cxnLst>
                <a:rect l="0" t="0" r="r" b="b"/>
                <a:pathLst>
                  <a:path w="15" h="15">
                    <a:moveTo>
                      <a:pt x="15" y="8"/>
                    </a:moveTo>
                    <a:cubicBezTo>
                      <a:pt x="15" y="12"/>
                      <a:pt x="12" y="15"/>
                      <a:pt x="8" y="15"/>
                    </a:cubicBezTo>
                    <a:cubicBezTo>
                      <a:pt x="8" y="15"/>
                      <a:pt x="8" y="15"/>
                      <a:pt x="8" y="15"/>
                    </a:cubicBezTo>
                    <a:cubicBezTo>
                      <a:pt x="4" y="15"/>
                      <a:pt x="0" y="12"/>
                      <a:pt x="0" y="8"/>
                    </a:cubicBezTo>
                    <a:cubicBezTo>
                      <a:pt x="0" y="8"/>
                      <a:pt x="0" y="8"/>
                      <a:pt x="0" y="8"/>
                    </a:cubicBezTo>
                    <a:cubicBezTo>
                      <a:pt x="0" y="4"/>
                      <a:pt x="4" y="0"/>
                      <a:pt x="8" y="0"/>
                    </a:cubicBezTo>
                    <a:cubicBezTo>
                      <a:pt x="8" y="0"/>
                      <a:pt x="8" y="0"/>
                      <a:pt x="8" y="0"/>
                    </a:cubicBezTo>
                    <a:cubicBezTo>
                      <a:pt x="12" y="0"/>
                      <a:pt x="15" y="4"/>
                      <a:pt x="15" y="8"/>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1" name="Freeform 343"/>
            <p:cNvSpPr>
              <a:spLocks noEditPoints="1"/>
            </p:cNvSpPr>
            <p:nvPr/>
          </p:nvSpPr>
          <p:spPr bwMode="auto">
            <a:xfrm rot="2005932">
              <a:off x="5458620" y="4115858"/>
              <a:ext cx="600208" cy="734484"/>
            </a:xfrm>
            <a:custGeom>
              <a:avLst/>
              <a:gdLst/>
              <a:ahLst/>
              <a:cxnLst>
                <a:cxn ang="0">
                  <a:pos x="84" y="42"/>
                </a:cxn>
                <a:cxn ang="0">
                  <a:pos x="106" y="21"/>
                </a:cxn>
                <a:cxn ang="0">
                  <a:pos x="84" y="0"/>
                </a:cxn>
                <a:cxn ang="0">
                  <a:pos x="63" y="21"/>
                </a:cxn>
                <a:cxn ang="0">
                  <a:pos x="84" y="42"/>
                </a:cxn>
                <a:cxn ang="0">
                  <a:pos x="106" y="147"/>
                </a:cxn>
                <a:cxn ang="0">
                  <a:pos x="109" y="144"/>
                </a:cxn>
                <a:cxn ang="0">
                  <a:pos x="109" y="130"/>
                </a:cxn>
                <a:cxn ang="0">
                  <a:pos x="136" y="90"/>
                </a:cxn>
                <a:cxn ang="0">
                  <a:pos x="140" y="90"/>
                </a:cxn>
                <a:cxn ang="0">
                  <a:pos x="148" y="83"/>
                </a:cxn>
                <a:cxn ang="0">
                  <a:pos x="140" y="76"/>
                </a:cxn>
                <a:cxn ang="0">
                  <a:pos x="135" y="76"/>
                </a:cxn>
                <a:cxn ang="0">
                  <a:pos x="108" y="38"/>
                </a:cxn>
                <a:cxn ang="0">
                  <a:pos x="84" y="50"/>
                </a:cxn>
                <a:cxn ang="0">
                  <a:pos x="56" y="30"/>
                </a:cxn>
                <a:cxn ang="0">
                  <a:pos x="41" y="19"/>
                </a:cxn>
                <a:cxn ang="0">
                  <a:pos x="37" y="21"/>
                </a:cxn>
                <a:cxn ang="0">
                  <a:pos x="35" y="42"/>
                </a:cxn>
                <a:cxn ang="0">
                  <a:pos x="17" y="65"/>
                </a:cxn>
                <a:cxn ang="0">
                  <a:pos x="7" y="65"/>
                </a:cxn>
                <a:cxn ang="0">
                  <a:pos x="0" y="72"/>
                </a:cxn>
                <a:cxn ang="0">
                  <a:pos x="0" y="93"/>
                </a:cxn>
                <a:cxn ang="0">
                  <a:pos x="7" y="100"/>
                </a:cxn>
                <a:cxn ang="0">
                  <a:pos x="16" y="100"/>
                </a:cxn>
                <a:cxn ang="0">
                  <a:pos x="40" y="130"/>
                </a:cxn>
                <a:cxn ang="0">
                  <a:pos x="40" y="144"/>
                </a:cxn>
                <a:cxn ang="0">
                  <a:pos x="44" y="147"/>
                </a:cxn>
                <a:cxn ang="0">
                  <a:pos x="63" y="144"/>
                </a:cxn>
                <a:cxn ang="0">
                  <a:pos x="63" y="138"/>
                </a:cxn>
                <a:cxn ang="0">
                  <a:pos x="75" y="140"/>
                </a:cxn>
                <a:cxn ang="0">
                  <a:pos x="87" y="138"/>
                </a:cxn>
                <a:cxn ang="0">
                  <a:pos x="87" y="144"/>
                </a:cxn>
                <a:cxn ang="0">
                  <a:pos x="42" y="68"/>
                </a:cxn>
                <a:cxn ang="0">
                  <a:pos x="35" y="61"/>
                </a:cxn>
                <a:cxn ang="0">
                  <a:pos x="42" y="54"/>
                </a:cxn>
                <a:cxn ang="0">
                  <a:pos x="49" y="61"/>
                </a:cxn>
                <a:cxn ang="0">
                  <a:pos x="42" y="68"/>
                </a:cxn>
              </a:cxnLst>
              <a:rect l="0" t="0" r="r" b="b"/>
              <a:pathLst>
                <a:path w="148" h="147">
                  <a:moveTo>
                    <a:pt x="84" y="42"/>
                  </a:moveTo>
                  <a:cubicBezTo>
                    <a:pt x="96" y="42"/>
                    <a:pt x="106" y="32"/>
                    <a:pt x="106" y="21"/>
                  </a:cubicBezTo>
                  <a:cubicBezTo>
                    <a:pt x="106" y="9"/>
                    <a:pt x="96" y="0"/>
                    <a:pt x="84" y="0"/>
                  </a:cubicBezTo>
                  <a:cubicBezTo>
                    <a:pt x="72" y="0"/>
                    <a:pt x="63" y="9"/>
                    <a:pt x="63" y="21"/>
                  </a:cubicBezTo>
                  <a:cubicBezTo>
                    <a:pt x="63" y="32"/>
                    <a:pt x="72" y="42"/>
                    <a:pt x="84" y="42"/>
                  </a:cubicBezTo>
                  <a:close/>
                  <a:moveTo>
                    <a:pt x="106" y="147"/>
                  </a:moveTo>
                  <a:cubicBezTo>
                    <a:pt x="107" y="147"/>
                    <a:pt x="109" y="146"/>
                    <a:pt x="109" y="144"/>
                  </a:cubicBezTo>
                  <a:cubicBezTo>
                    <a:pt x="109" y="130"/>
                    <a:pt x="109" y="130"/>
                    <a:pt x="109" y="130"/>
                  </a:cubicBezTo>
                  <a:cubicBezTo>
                    <a:pt x="124" y="121"/>
                    <a:pt x="134" y="107"/>
                    <a:pt x="136" y="90"/>
                  </a:cubicBezTo>
                  <a:cubicBezTo>
                    <a:pt x="140" y="90"/>
                    <a:pt x="140" y="90"/>
                    <a:pt x="140" y="90"/>
                  </a:cubicBezTo>
                  <a:cubicBezTo>
                    <a:pt x="144" y="90"/>
                    <a:pt x="148" y="87"/>
                    <a:pt x="148" y="83"/>
                  </a:cubicBezTo>
                  <a:cubicBezTo>
                    <a:pt x="148" y="79"/>
                    <a:pt x="144" y="76"/>
                    <a:pt x="140" y="76"/>
                  </a:cubicBezTo>
                  <a:cubicBezTo>
                    <a:pt x="135" y="76"/>
                    <a:pt x="135" y="76"/>
                    <a:pt x="135" y="76"/>
                  </a:cubicBezTo>
                  <a:cubicBezTo>
                    <a:pt x="133" y="60"/>
                    <a:pt x="122" y="47"/>
                    <a:pt x="108" y="38"/>
                  </a:cubicBezTo>
                  <a:cubicBezTo>
                    <a:pt x="103" y="45"/>
                    <a:pt x="94" y="50"/>
                    <a:pt x="84" y="50"/>
                  </a:cubicBezTo>
                  <a:cubicBezTo>
                    <a:pt x="71" y="50"/>
                    <a:pt x="60" y="42"/>
                    <a:pt x="56" y="30"/>
                  </a:cubicBezTo>
                  <a:cubicBezTo>
                    <a:pt x="41" y="19"/>
                    <a:pt x="41" y="19"/>
                    <a:pt x="41" y="19"/>
                  </a:cubicBezTo>
                  <a:cubicBezTo>
                    <a:pt x="39" y="18"/>
                    <a:pt x="37" y="18"/>
                    <a:pt x="37" y="21"/>
                  </a:cubicBezTo>
                  <a:cubicBezTo>
                    <a:pt x="35" y="42"/>
                    <a:pt x="35" y="42"/>
                    <a:pt x="35" y="42"/>
                  </a:cubicBezTo>
                  <a:cubicBezTo>
                    <a:pt x="27" y="48"/>
                    <a:pt x="21" y="56"/>
                    <a:pt x="17" y="65"/>
                  </a:cubicBezTo>
                  <a:cubicBezTo>
                    <a:pt x="7" y="65"/>
                    <a:pt x="7" y="65"/>
                    <a:pt x="7" y="65"/>
                  </a:cubicBezTo>
                  <a:cubicBezTo>
                    <a:pt x="3" y="65"/>
                    <a:pt x="0" y="68"/>
                    <a:pt x="0" y="72"/>
                  </a:cubicBezTo>
                  <a:cubicBezTo>
                    <a:pt x="0" y="93"/>
                    <a:pt x="0" y="93"/>
                    <a:pt x="0" y="93"/>
                  </a:cubicBezTo>
                  <a:cubicBezTo>
                    <a:pt x="0" y="97"/>
                    <a:pt x="3" y="100"/>
                    <a:pt x="7" y="100"/>
                  </a:cubicBezTo>
                  <a:cubicBezTo>
                    <a:pt x="16" y="100"/>
                    <a:pt x="16" y="100"/>
                    <a:pt x="16" y="100"/>
                  </a:cubicBezTo>
                  <a:cubicBezTo>
                    <a:pt x="20" y="113"/>
                    <a:pt x="29" y="123"/>
                    <a:pt x="40" y="130"/>
                  </a:cubicBezTo>
                  <a:cubicBezTo>
                    <a:pt x="40" y="144"/>
                    <a:pt x="40" y="144"/>
                    <a:pt x="40" y="144"/>
                  </a:cubicBezTo>
                  <a:cubicBezTo>
                    <a:pt x="40" y="146"/>
                    <a:pt x="42" y="147"/>
                    <a:pt x="44" y="147"/>
                  </a:cubicBezTo>
                  <a:moveTo>
                    <a:pt x="63" y="144"/>
                  </a:moveTo>
                  <a:cubicBezTo>
                    <a:pt x="63" y="138"/>
                    <a:pt x="63" y="138"/>
                    <a:pt x="63" y="138"/>
                  </a:cubicBezTo>
                  <a:cubicBezTo>
                    <a:pt x="66" y="139"/>
                    <a:pt x="70" y="140"/>
                    <a:pt x="75" y="140"/>
                  </a:cubicBezTo>
                  <a:cubicBezTo>
                    <a:pt x="79" y="140"/>
                    <a:pt x="83" y="139"/>
                    <a:pt x="87" y="138"/>
                  </a:cubicBezTo>
                  <a:cubicBezTo>
                    <a:pt x="87" y="144"/>
                    <a:pt x="87" y="144"/>
                    <a:pt x="87" y="144"/>
                  </a:cubicBezTo>
                  <a:moveTo>
                    <a:pt x="42" y="68"/>
                  </a:moveTo>
                  <a:cubicBezTo>
                    <a:pt x="38" y="68"/>
                    <a:pt x="35" y="65"/>
                    <a:pt x="35" y="61"/>
                  </a:cubicBezTo>
                  <a:cubicBezTo>
                    <a:pt x="35" y="57"/>
                    <a:pt x="38" y="54"/>
                    <a:pt x="42" y="54"/>
                  </a:cubicBezTo>
                  <a:cubicBezTo>
                    <a:pt x="46" y="54"/>
                    <a:pt x="49" y="57"/>
                    <a:pt x="49" y="61"/>
                  </a:cubicBezTo>
                  <a:cubicBezTo>
                    <a:pt x="49" y="65"/>
                    <a:pt x="46" y="68"/>
                    <a:pt x="42" y="68"/>
                  </a:cubicBezTo>
                  <a:close/>
                </a:path>
              </a:pathLst>
            </a:custGeom>
            <a:noFill/>
            <a:ln w="19050" cap="flat">
              <a:solidFill>
                <a:schemeClr val="bg1"/>
              </a:solidFill>
              <a:prstDash val="solid"/>
              <a:miter lim="800000"/>
              <a:headEnd/>
              <a:tailEnd/>
            </a:ln>
          </p:spPr>
          <p:txBody>
            <a:bodyPr vert="horz" wrap="square" lIns="107287" tIns="53643" rIns="107287" bIns="53643" numCol="1" anchor="t" anchorCtr="0" compatLnSpc="1">
              <a:prstTxWarp prst="textNoShape">
                <a:avLst/>
              </a:prstTxWarp>
            </a:bodyPr>
            <a:lstStyle/>
            <a:p>
              <a:endParaRPr lang="en-US" dirty="0"/>
            </a:p>
          </p:txBody>
        </p:sp>
        <p:grpSp>
          <p:nvGrpSpPr>
            <p:cNvPr id="52" name="Group 51"/>
            <p:cNvGrpSpPr/>
            <p:nvPr/>
          </p:nvGrpSpPr>
          <p:grpSpPr>
            <a:xfrm>
              <a:off x="1839684" y="2281738"/>
              <a:ext cx="694956" cy="1009641"/>
              <a:chOff x="1392238" y="3279775"/>
              <a:chExt cx="923925" cy="1090613"/>
            </a:xfrm>
          </p:grpSpPr>
          <p:sp>
            <p:nvSpPr>
              <p:cNvPr id="53" name="Freeform 5"/>
              <p:cNvSpPr>
                <a:spLocks/>
              </p:cNvSpPr>
              <p:nvPr/>
            </p:nvSpPr>
            <p:spPr bwMode="auto">
              <a:xfrm>
                <a:off x="1411288" y="4175125"/>
                <a:ext cx="204788" cy="30163"/>
              </a:xfrm>
              <a:custGeom>
                <a:avLst/>
                <a:gdLst/>
                <a:ahLst/>
                <a:cxnLst>
                  <a:cxn ang="0">
                    <a:pos x="93" y="0"/>
                  </a:cxn>
                  <a:cxn ang="0">
                    <a:pos x="56" y="0"/>
                  </a:cxn>
                  <a:cxn ang="0">
                    <a:pos x="8" y="0"/>
                  </a:cxn>
                  <a:cxn ang="0">
                    <a:pos x="1" y="6"/>
                  </a:cxn>
                  <a:cxn ang="0">
                    <a:pos x="6" y="14"/>
                  </a:cxn>
                  <a:cxn ang="0">
                    <a:pos x="11" y="14"/>
                  </a:cxn>
                </a:cxnLst>
                <a:rect l="0" t="0" r="r" b="b"/>
                <a:pathLst>
                  <a:path w="93" h="14">
                    <a:moveTo>
                      <a:pt x="93" y="0"/>
                    </a:moveTo>
                    <a:cubicBezTo>
                      <a:pt x="93" y="0"/>
                      <a:pt x="62" y="0"/>
                      <a:pt x="56" y="0"/>
                    </a:cubicBezTo>
                    <a:cubicBezTo>
                      <a:pt x="37" y="0"/>
                      <a:pt x="9" y="0"/>
                      <a:pt x="8" y="0"/>
                    </a:cubicBezTo>
                    <a:cubicBezTo>
                      <a:pt x="7" y="0"/>
                      <a:pt x="2" y="1"/>
                      <a:pt x="1" y="6"/>
                    </a:cubicBezTo>
                    <a:cubicBezTo>
                      <a:pt x="0" y="11"/>
                      <a:pt x="4" y="14"/>
                      <a:pt x="6" y="14"/>
                    </a:cubicBezTo>
                    <a:cubicBezTo>
                      <a:pt x="6" y="14"/>
                      <a:pt x="4" y="14"/>
                      <a:pt x="11" y="14"/>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6"/>
              <p:cNvSpPr>
                <a:spLocks/>
              </p:cNvSpPr>
              <p:nvPr/>
            </p:nvSpPr>
            <p:spPr bwMode="auto">
              <a:xfrm>
                <a:off x="1450975" y="3722688"/>
                <a:ext cx="182563" cy="449263"/>
              </a:xfrm>
              <a:custGeom>
                <a:avLst/>
                <a:gdLst/>
                <a:ahLst/>
                <a:cxnLst>
                  <a:cxn ang="0">
                    <a:pos x="83" y="180"/>
                  </a:cxn>
                  <a:cxn ang="0">
                    <a:pos x="63" y="94"/>
                  </a:cxn>
                  <a:cxn ang="0">
                    <a:pos x="75" y="94"/>
                  </a:cxn>
                  <a:cxn ang="0">
                    <a:pos x="82" y="87"/>
                  </a:cxn>
                  <a:cxn ang="0">
                    <a:pos x="75" y="80"/>
                  </a:cxn>
                  <a:cxn ang="0">
                    <a:pos x="61" y="80"/>
                  </a:cxn>
                  <a:cxn ang="0">
                    <a:pos x="61" y="80"/>
                  </a:cxn>
                  <a:cxn ang="0">
                    <a:pos x="82" y="42"/>
                  </a:cxn>
                  <a:cxn ang="0">
                    <a:pos x="44" y="0"/>
                  </a:cxn>
                  <a:cxn ang="0">
                    <a:pos x="6" y="42"/>
                  </a:cxn>
                  <a:cxn ang="0">
                    <a:pos x="28" y="80"/>
                  </a:cxn>
                  <a:cxn ang="0">
                    <a:pos x="28" y="80"/>
                  </a:cxn>
                  <a:cxn ang="0">
                    <a:pos x="13" y="80"/>
                  </a:cxn>
                  <a:cxn ang="0">
                    <a:pos x="7" y="87"/>
                  </a:cxn>
                  <a:cxn ang="0">
                    <a:pos x="13" y="94"/>
                  </a:cxn>
                  <a:cxn ang="0">
                    <a:pos x="25" y="94"/>
                  </a:cxn>
                  <a:cxn ang="0">
                    <a:pos x="0" y="205"/>
                  </a:cxn>
                </a:cxnLst>
                <a:rect l="0" t="0" r="r" b="b"/>
                <a:pathLst>
                  <a:path w="83" h="205">
                    <a:moveTo>
                      <a:pt x="83" y="180"/>
                    </a:moveTo>
                    <a:cubicBezTo>
                      <a:pt x="74" y="152"/>
                      <a:pt x="66" y="113"/>
                      <a:pt x="63" y="94"/>
                    </a:cubicBezTo>
                    <a:cubicBezTo>
                      <a:pt x="75" y="94"/>
                      <a:pt x="75" y="94"/>
                      <a:pt x="75" y="94"/>
                    </a:cubicBezTo>
                    <a:cubicBezTo>
                      <a:pt x="79" y="94"/>
                      <a:pt x="82" y="91"/>
                      <a:pt x="82" y="87"/>
                    </a:cubicBezTo>
                    <a:cubicBezTo>
                      <a:pt x="82" y="83"/>
                      <a:pt x="79" y="80"/>
                      <a:pt x="75" y="80"/>
                    </a:cubicBezTo>
                    <a:cubicBezTo>
                      <a:pt x="61" y="80"/>
                      <a:pt x="61" y="80"/>
                      <a:pt x="61" y="80"/>
                    </a:cubicBezTo>
                    <a:cubicBezTo>
                      <a:pt x="61" y="80"/>
                      <a:pt x="61" y="80"/>
                      <a:pt x="61" y="80"/>
                    </a:cubicBezTo>
                    <a:cubicBezTo>
                      <a:pt x="73" y="73"/>
                      <a:pt x="82" y="59"/>
                      <a:pt x="82" y="42"/>
                    </a:cubicBezTo>
                    <a:cubicBezTo>
                      <a:pt x="82" y="19"/>
                      <a:pt x="65" y="0"/>
                      <a:pt x="44" y="0"/>
                    </a:cubicBezTo>
                    <a:cubicBezTo>
                      <a:pt x="23" y="0"/>
                      <a:pt x="6" y="19"/>
                      <a:pt x="6" y="42"/>
                    </a:cubicBezTo>
                    <a:cubicBezTo>
                      <a:pt x="6" y="59"/>
                      <a:pt x="15" y="73"/>
                      <a:pt x="28" y="80"/>
                    </a:cubicBezTo>
                    <a:cubicBezTo>
                      <a:pt x="28" y="80"/>
                      <a:pt x="28" y="80"/>
                      <a:pt x="28" y="80"/>
                    </a:cubicBezTo>
                    <a:cubicBezTo>
                      <a:pt x="13" y="80"/>
                      <a:pt x="13" y="80"/>
                      <a:pt x="13" y="80"/>
                    </a:cubicBezTo>
                    <a:cubicBezTo>
                      <a:pt x="10" y="80"/>
                      <a:pt x="7" y="83"/>
                      <a:pt x="7" y="87"/>
                    </a:cubicBezTo>
                    <a:cubicBezTo>
                      <a:pt x="7" y="91"/>
                      <a:pt x="10" y="94"/>
                      <a:pt x="13" y="94"/>
                    </a:cubicBezTo>
                    <a:cubicBezTo>
                      <a:pt x="25" y="94"/>
                      <a:pt x="25" y="94"/>
                      <a:pt x="25" y="94"/>
                    </a:cubicBezTo>
                    <a:cubicBezTo>
                      <a:pt x="21" y="120"/>
                      <a:pt x="10" y="179"/>
                      <a:pt x="0" y="205"/>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7"/>
              <p:cNvSpPr>
                <a:spLocks/>
              </p:cNvSpPr>
              <p:nvPr/>
            </p:nvSpPr>
            <p:spPr bwMode="auto">
              <a:xfrm>
                <a:off x="1392238" y="4327525"/>
                <a:ext cx="196850" cy="42863"/>
              </a:xfrm>
              <a:custGeom>
                <a:avLst/>
                <a:gdLst/>
                <a:ahLst/>
                <a:cxnLst>
                  <a:cxn ang="0">
                    <a:pos x="7" y="0"/>
                  </a:cxn>
                  <a:cxn ang="0">
                    <a:pos x="1" y="8"/>
                  </a:cxn>
                  <a:cxn ang="0">
                    <a:pos x="0" y="19"/>
                  </a:cxn>
                  <a:cxn ang="0">
                    <a:pos x="90" y="19"/>
                  </a:cxn>
                </a:cxnLst>
                <a:rect l="0" t="0" r="r" b="b"/>
                <a:pathLst>
                  <a:path w="90" h="19">
                    <a:moveTo>
                      <a:pt x="7" y="0"/>
                    </a:moveTo>
                    <a:cubicBezTo>
                      <a:pt x="7" y="0"/>
                      <a:pt x="3" y="4"/>
                      <a:pt x="1" y="8"/>
                    </a:cubicBezTo>
                    <a:cubicBezTo>
                      <a:pt x="0" y="11"/>
                      <a:pt x="0" y="19"/>
                      <a:pt x="0" y="19"/>
                    </a:cubicBezTo>
                    <a:cubicBezTo>
                      <a:pt x="90" y="19"/>
                      <a:pt x="90" y="19"/>
                      <a:pt x="90" y="19"/>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Line 8"/>
              <p:cNvSpPr>
                <a:spLocks noChangeShapeType="1"/>
              </p:cNvSpPr>
              <p:nvPr/>
            </p:nvSpPr>
            <p:spPr bwMode="auto">
              <a:xfrm flipH="1">
                <a:off x="1411288" y="4210050"/>
                <a:ext cx="17463" cy="115888"/>
              </a:xfrm>
              <a:prstGeom prst="line">
                <a:avLst/>
              </a:pr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9"/>
              <p:cNvSpPr>
                <a:spLocks/>
              </p:cNvSpPr>
              <p:nvPr/>
            </p:nvSpPr>
            <p:spPr bwMode="auto">
              <a:xfrm>
                <a:off x="2016125" y="4175125"/>
                <a:ext cx="287338" cy="30163"/>
              </a:xfrm>
              <a:custGeom>
                <a:avLst/>
                <a:gdLst/>
                <a:ahLst/>
                <a:cxnLst>
                  <a:cxn ang="0">
                    <a:pos x="122" y="14"/>
                  </a:cxn>
                  <a:cxn ang="0">
                    <a:pos x="125" y="14"/>
                  </a:cxn>
                  <a:cxn ang="0">
                    <a:pos x="130" y="6"/>
                  </a:cxn>
                  <a:cxn ang="0">
                    <a:pos x="123" y="0"/>
                  </a:cxn>
                  <a:cxn ang="0">
                    <a:pos x="67" y="0"/>
                  </a:cxn>
                  <a:cxn ang="0">
                    <a:pos x="56" y="0"/>
                  </a:cxn>
                  <a:cxn ang="0">
                    <a:pos x="8" y="0"/>
                  </a:cxn>
                  <a:cxn ang="0">
                    <a:pos x="1" y="6"/>
                  </a:cxn>
                  <a:cxn ang="0">
                    <a:pos x="6" y="14"/>
                  </a:cxn>
                  <a:cxn ang="0">
                    <a:pos x="11" y="14"/>
                  </a:cxn>
                </a:cxnLst>
                <a:rect l="0" t="0" r="r" b="b"/>
                <a:pathLst>
                  <a:path w="131" h="14">
                    <a:moveTo>
                      <a:pt x="122" y="14"/>
                    </a:moveTo>
                    <a:cubicBezTo>
                      <a:pt x="116" y="14"/>
                      <a:pt x="125" y="14"/>
                      <a:pt x="125" y="14"/>
                    </a:cubicBezTo>
                    <a:cubicBezTo>
                      <a:pt x="127" y="14"/>
                      <a:pt x="131" y="11"/>
                      <a:pt x="130" y="6"/>
                    </a:cubicBezTo>
                    <a:cubicBezTo>
                      <a:pt x="129" y="1"/>
                      <a:pt x="124" y="0"/>
                      <a:pt x="123" y="0"/>
                    </a:cubicBezTo>
                    <a:cubicBezTo>
                      <a:pt x="122" y="0"/>
                      <a:pt x="85" y="0"/>
                      <a:pt x="67" y="0"/>
                    </a:cubicBezTo>
                    <a:cubicBezTo>
                      <a:pt x="67" y="0"/>
                      <a:pt x="62" y="0"/>
                      <a:pt x="56" y="0"/>
                    </a:cubicBezTo>
                    <a:cubicBezTo>
                      <a:pt x="37" y="0"/>
                      <a:pt x="10" y="0"/>
                      <a:pt x="8" y="0"/>
                    </a:cubicBezTo>
                    <a:cubicBezTo>
                      <a:pt x="7" y="0"/>
                      <a:pt x="2" y="1"/>
                      <a:pt x="1" y="6"/>
                    </a:cubicBezTo>
                    <a:cubicBezTo>
                      <a:pt x="0" y="11"/>
                      <a:pt x="4" y="14"/>
                      <a:pt x="6" y="14"/>
                    </a:cubicBezTo>
                    <a:cubicBezTo>
                      <a:pt x="6" y="14"/>
                      <a:pt x="5" y="14"/>
                      <a:pt x="11" y="14"/>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10"/>
              <p:cNvSpPr>
                <a:spLocks/>
              </p:cNvSpPr>
              <p:nvPr/>
            </p:nvSpPr>
            <p:spPr bwMode="auto">
              <a:xfrm>
                <a:off x="2055813" y="3722688"/>
                <a:ext cx="201613" cy="449263"/>
              </a:xfrm>
              <a:custGeom>
                <a:avLst/>
                <a:gdLst/>
                <a:ahLst/>
                <a:cxnLst>
                  <a:cxn ang="0">
                    <a:pos x="92" y="205"/>
                  </a:cxn>
                  <a:cxn ang="0">
                    <a:pos x="63" y="94"/>
                  </a:cxn>
                  <a:cxn ang="0">
                    <a:pos x="76" y="94"/>
                  </a:cxn>
                  <a:cxn ang="0">
                    <a:pos x="82" y="87"/>
                  </a:cxn>
                  <a:cxn ang="0">
                    <a:pos x="76" y="80"/>
                  </a:cxn>
                  <a:cxn ang="0">
                    <a:pos x="61" y="80"/>
                  </a:cxn>
                  <a:cxn ang="0">
                    <a:pos x="61" y="80"/>
                  </a:cxn>
                  <a:cxn ang="0">
                    <a:pos x="82" y="42"/>
                  </a:cxn>
                  <a:cxn ang="0">
                    <a:pos x="44" y="0"/>
                  </a:cxn>
                  <a:cxn ang="0">
                    <a:pos x="7" y="42"/>
                  </a:cxn>
                  <a:cxn ang="0">
                    <a:pos x="28" y="80"/>
                  </a:cxn>
                  <a:cxn ang="0">
                    <a:pos x="28" y="80"/>
                  </a:cxn>
                  <a:cxn ang="0">
                    <a:pos x="13" y="80"/>
                  </a:cxn>
                  <a:cxn ang="0">
                    <a:pos x="7" y="87"/>
                  </a:cxn>
                  <a:cxn ang="0">
                    <a:pos x="13" y="94"/>
                  </a:cxn>
                  <a:cxn ang="0">
                    <a:pos x="25" y="94"/>
                  </a:cxn>
                  <a:cxn ang="0">
                    <a:pos x="0" y="205"/>
                  </a:cxn>
                </a:cxnLst>
                <a:rect l="0" t="0" r="r" b="b"/>
                <a:pathLst>
                  <a:path w="92" h="205">
                    <a:moveTo>
                      <a:pt x="92" y="205"/>
                    </a:moveTo>
                    <a:cubicBezTo>
                      <a:pt x="81" y="183"/>
                      <a:pt x="67" y="120"/>
                      <a:pt x="63" y="94"/>
                    </a:cubicBezTo>
                    <a:cubicBezTo>
                      <a:pt x="76" y="94"/>
                      <a:pt x="76" y="94"/>
                      <a:pt x="76" y="94"/>
                    </a:cubicBezTo>
                    <a:cubicBezTo>
                      <a:pt x="79" y="94"/>
                      <a:pt x="82" y="91"/>
                      <a:pt x="82" y="87"/>
                    </a:cubicBezTo>
                    <a:cubicBezTo>
                      <a:pt x="82" y="83"/>
                      <a:pt x="79" y="80"/>
                      <a:pt x="76" y="80"/>
                    </a:cubicBezTo>
                    <a:cubicBezTo>
                      <a:pt x="61" y="80"/>
                      <a:pt x="61" y="80"/>
                      <a:pt x="61" y="80"/>
                    </a:cubicBezTo>
                    <a:cubicBezTo>
                      <a:pt x="61" y="80"/>
                      <a:pt x="61" y="80"/>
                      <a:pt x="61" y="80"/>
                    </a:cubicBezTo>
                    <a:cubicBezTo>
                      <a:pt x="74" y="73"/>
                      <a:pt x="82" y="59"/>
                      <a:pt x="82" y="42"/>
                    </a:cubicBezTo>
                    <a:cubicBezTo>
                      <a:pt x="82" y="19"/>
                      <a:pt x="65" y="0"/>
                      <a:pt x="44" y="0"/>
                    </a:cubicBezTo>
                    <a:cubicBezTo>
                      <a:pt x="23" y="0"/>
                      <a:pt x="7" y="19"/>
                      <a:pt x="7" y="42"/>
                    </a:cubicBezTo>
                    <a:cubicBezTo>
                      <a:pt x="7" y="59"/>
                      <a:pt x="15" y="73"/>
                      <a:pt x="28" y="80"/>
                    </a:cubicBezTo>
                    <a:cubicBezTo>
                      <a:pt x="28" y="80"/>
                      <a:pt x="28" y="80"/>
                      <a:pt x="28" y="80"/>
                    </a:cubicBezTo>
                    <a:cubicBezTo>
                      <a:pt x="13" y="80"/>
                      <a:pt x="13" y="80"/>
                      <a:pt x="13" y="80"/>
                    </a:cubicBezTo>
                    <a:cubicBezTo>
                      <a:pt x="10" y="80"/>
                      <a:pt x="7" y="83"/>
                      <a:pt x="7" y="87"/>
                    </a:cubicBezTo>
                    <a:cubicBezTo>
                      <a:pt x="7" y="91"/>
                      <a:pt x="10" y="94"/>
                      <a:pt x="13" y="94"/>
                    </a:cubicBezTo>
                    <a:cubicBezTo>
                      <a:pt x="25" y="94"/>
                      <a:pt x="25" y="94"/>
                      <a:pt x="25" y="94"/>
                    </a:cubicBezTo>
                    <a:cubicBezTo>
                      <a:pt x="22" y="120"/>
                      <a:pt x="10" y="179"/>
                      <a:pt x="0" y="205"/>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11"/>
              <p:cNvSpPr>
                <a:spLocks/>
              </p:cNvSpPr>
              <p:nvPr/>
            </p:nvSpPr>
            <p:spPr bwMode="auto">
              <a:xfrm>
                <a:off x="1997075" y="4327525"/>
                <a:ext cx="319088" cy="42863"/>
              </a:xfrm>
              <a:custGeom>
                <a:avLst/>
                <a:gdLst/>
                <a:ahLst/>
                <a:cxnLst>
                  <a:cxn ang="0">
                    <a:pos x="8" y="0"/>
                  </a:cxn>
                  <a:cxn ang="0">
                    <a:pos x="1" y="8"/>
                  </a:cxn>
                  <a:cxn ang="0">
                    <a:pos x="0" y="19"/>
                  </a:cxn>
                  <a:cxn ang="0">
                    <a:pos x="146" y="19"/>
                  </a:cxn>
                  <a:cxn ang="0">
                    <a:pos x="145" y="8"/>
                  </a:cxn>
                  <a:cxn ang="0">
                    <a:pos x="139" y="0"/>
                  </a:cxn>
                </a:cxnLst>
                <a:rect l="0" t="0" r="r" b="b"/>
                <a:pathLst>
                  <a:path w="146" h="19">
                    <a:moveTo>
                      <a:pt x="8" y="0"/>
                    </a:moveTo>
                    <a:cubicBezTo>
                      <a:pt x="8" y="0"/>
                      <a:pt x="3" y="4"/>
                      <a:pt x="1" y="8"/>
                    </a:cubicBezTo>
                    <a:cubicBezTo>
                      <a:pt x="0" y="11"/>
                      <a:pt x="0" y="19"/>
                      <a:pt x="0" y="19"/>
                    </a:cubicBezTo>
                    <a:cubicBezTo>
                      <a:pt x="146" y="19"/>
                      <a:pt x="146" y="19"/>
                      <a:pt x="146" y="19"/>
                    </a:cubicBezTo>
                    <a:cubicBezTo>
                      <a:pt x="146" y="19"/>
                      <a:pt x="146" y="11"/>
                      <a:pt x="145" y="8"/>
                    </a:cubicBezTo>
                    <a:cubicBezTo>
                      <a:pt x="143" y="4"/>
                      <a:pt x="139" y="0"/>
                      <a:pt x="139" y="0"/>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Line 12"/>
              <p:cNvSpPr>
                <a:spLocks noChangeShapeType="1"/>
              </p:cNvSpPr>
              <p:nvPr/>
            </p:nvSpPr>
            <p:spPr bwMode="auto">
              <a:xfrm flipH="1" flipV="1">
                <a:off x="2284413" y="4210050"/>
                <a:ext cx="3175" cy="33338"/>
              </a:xfrm>
              <a:prstGeom prst="line">
                <a:avLst/>
              </a:pr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Line 13"/>
              <p:cNvSpPr>
                <a:spLocks noChangeShapeType="1"/>
              </p:cNvSpPr>
              <p:nvPr/>
            </p:nvSpPr>
            <p:spPr bwMode="auto">
              <a:xfrm flipH="1" flipV="1">
                <a:off x="2293938" y="4289425"/>
                <a:ext cx="4763" cy="36513"/>
              </a:xfrm>
              <a:prstGeom prst="line">
                <a:avLst/>
              </a:pr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Line 14"/>
              <p:cNvSpPr>
                <a:spLocks noChangeShapeType="1"/>
              </p:cNvSpPr>
              <p:nvPr/>
            </p:nvSpPr>
            <p:spPr bwMode="auto">
              <a:xfrm flipH="1">
                <a:off x="2016125" y="4210050"/>
                <a:ext cx="17463" cy="115888"/>
              </a:xfrm>
              <a:prstGeom prst="line">
                <a:avLst/>
              </a:pr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15"/>
              <p:cNvSpPr>
                <a:spLocks/>
              </p:cNvSpPr>
              <p:nvPr/>
            </p:nvSpPr>
            <p:spPr bwMode="auto">
              <a:xfrm>
                <a:off x="1582738" y="3440113"/>
                <a:ext cx="379413" cy="930275"/>
              </a:xfrm>
              <a:custGeom>
                <a:avLst/>
                <a:gdLst/>
                <a:ahLst/>
                <a:cxnLst>
                  <a:cxn ang="0">
                    <a:pos x="123" y="147"/>
                  </a:cxn>
                  <a:cxn ang="0">
                    <a:pos x="131" y="147"/>
                  </a:cxn>
                  <a:cxn ang="0">
                    <a:pos x="141" y="161"/>
                  </a:cxn>
                  <a:cxn ang="0">
                    <a:pos x="133" y="173"/>
                  </a:cxn>
                  <a:cxn ang="0">
                    <a:pos x="116" y="173"/>
                  </a:cxn>
                  <a:cxn ang="0">
                    <a:pos x="115" y="179"/>
                  </a:cxn>
                  <a:cxn ang="0">
                    <a:pos x="152" y="309"/>
                  </a:cxn>
                  <a:cxn ang="0">
                    <a:pos x="152" y="310"/>
                  </a:cxn>
                  <a:cxn ang="0">
                    <a:pos x="152" y="311"/>
                  </a:cxn>
                  <a:cxn ang="0">
                    <a:pos x="154" y="311"/>
                  </a:cxn>
                  <a:cxn ang="0">
                    <a:pos x="162" y="318"/>
                  </a:cxn>
                  <a:cxn ang="0">
                    <a:pos x="157" y="326"/>
                  </a:cxn>
                  <a:cxn ang="0">
                    <a:pos x="156" y="327"/>
                  </a:cxn>
                  <a:cxn ang="0">
                    <a:pos x="156" y="329"/>
                  </a:cxn>
                  <a:cxn ang="0">
                    <a:pos x="173" y="370"/>
                  </a:cxn>
                  <a:cxn ang="0">
                    <a:pos x="163" y="402"/>
                  </a:cxn>
                  <a:cxn ang="0">
                    <a:pos x="164" y="406"/>
                  </a:cxn>
                  <a:cxn ang="0">
                    <a:pos x="169" y="413"/>
                  </a:cxn>
                  <a:cxn ang="0">
                    <a:pos x="171" y="424"/>
                  </a:cxn>
                  <a:cxn ang="0">
                    <a:pos x="3" y="424"/>
                  </a:cxn>
                  <a:cxn ang="0">
                    <a:pos x="5" y="413"/>
                  </a:cxn>
                  <a:cxn ang="0">
                    <a:pos x="11" y="406"/>
                  </a:cxn>
                  <a:cxn ang="0">
                    <a:pos x="11" y="406"/>
                  </a:cxn>
                  <a:cxn ang="0">
                    <a:pos x="12" y="404"/>
                  </a:cxn>
                  <a:cxn ang="0">
                    <a:pos x="12" y="404"/>
                  </a:cxn>
                  <a:cxn ang="0">
                    <a:pos x="1" y="367"/>
                  </a:cxn>
                  <a:cxn ang="0">
                    <a:pos x="19" y="328"/>
                  </a:cxn>
                  <a:cxn ang="0">
                    <a:pos x="20" y="327"/>
                  </a:cxn>
                  <a:cxn ang="0">
                    <a:pos x="20" y="326"/>
                  </a:cxn>
                  <a:cxn ang="0">
                    <a:pos x="15" y="318"/>
                  </a:cxn>
                  <a:cxn ang="0">
                    <a:pos x="23" y="311"/>
                  </a:cxn>
                  <a:cxn ang="0">
                    <a:pos x="24" y="311"/>
                  </a:cxn>
                  <a:cxn ang="0">
                    <a:pos x="24" y="310"/>
                  </a:cxn>
                  <a:cxn ang="0">
                    <a:pos x="24" y="309"/>
                  </a:cxn>
                  <a:cxn ang="0">
                    <a:pos x="59" y="175"/>
                  </a:cxn>
                  <a:cxn ang="0">
                    <a:pos x="58" y="173"/>
                  </a:cxn>
                  <a:cxn ang="0">
                    <a:pos x="42" y="173"/>
                  </a:cxn>
                  <a:cxn ang="0">
                    <a:pos x="33" y="160"/>
                  </a:cxn>
                  <a:cxn ang="0">
                    <a:pos x="43" y="147"/>
                  </a:cxn>
                  <a:cxn ang="0">
                    <a:pos x="51" y="147"/>
                  </a:cxn>
                  <a:cxn ang="0">
                    <a:pos x="53" y="103"/>
                  </a:cxn>
                  <a:cxn ang="0">
                    <a:pos x="22" y="56"/>
                  </a:cxn>
                  <a:cxn ang="0">
                    <a:pos x="16" y="39"/>
                  </a:cxn>
                  <a:cxn ang="0">
                    <a:pos x="42" y="13"/>
                  </a:cxn>
                  <a:cxn ang="0">
                    <a:pos x="56" y="13"/>
                  </a:cxn>
                  <a:cxn ang="0">
                    <a:pos x="56" y="7"/>
                  </a:cxn>
                  <a:cxn ang="0">
                    <a:pos x="63" y="0"/>
                  </a:cxn>
                  <a:cxn ang="0">
                    <a:pos x="111" y="0"/>
                  </a:cxn>
                  <a:cxn ang="0">
                    <a:pos x="118" y="7"/>
                  </a:cxn>
                  <a:cxn ang="0">
                    <a:pos x="118" y="13"/>
                  </a:cxn>
                  <a:cxn ang="0">
                    <a:pos x="132" y="13"/>
                  </a:cxn>
                  <a:cxn ang="0">
                    <a:pos x="157" y="39"/>
                  </a:cxn>
                  <a:cxn ang="0">
                    <a:pos x="152" y="56"/>
                  </a:cxn>
                  <a:cxn ang="0">
                    <a:pos x="121" y="102"/>
                  </a:cxn>
                  <a:cxn ang="0">
                    <a:pos x="122" y="131"/>
                  </a:cxn>
                </a:cxnLst>
                <a:rect l="0" t="0" r="r" b="b"/>
                <a:pathLst>
                  <a:path w="173" h="424">
                    <a:moveTo>
                      <a:pt x="123" y="147"/>
                    </a:moveTo>
                    <a:cubicBezTo>
                      <a:pt x="127" y="147"/>
                      <a:pt x="131" y="147"/>
                      <a:pt x="131" y="147"/>
                    </a:cubicBezTo>
                    <a:cubicBezTo>
                      <a:pt x="132" y="147"/>
                      <a:pt x="140" y="151"/>
                      <a:pt x="141" y="161"/>
                    </a:cubicBezTo>
                    <a:cubicBezTo>
                      <a:pt x="142" y="169"/>
                      <a:pt x="134" y="173"/>
                      <a:pt x="133" y="173"/>
                    </a:cubicBezTo>
                    <a:cubicBezTo>
                      <a:pt x="132" y="173"/>
                      <a:pt x="125" y="173"/>
                      <a:pt x="116" y="173"/>
                    </a:cubicBezTo>
                    <a:cubicBezTo>
                      <a:pt x="116" y="175"/>
                      <a:pt x="115" y="177"/>
                      <a:pt x="115" y="179"/>
                    </a:cubicBezTo>
                    <a:cubicBezTo>
                      <a:pt x="120" y="249"/>
                      <a:pt x="136" y="271"/>
                      <a:pt x="152" y="309"/>
                    </a:cubicBezTo>
                    <a:cubicBezTo>
                      <a:pt x="152" y="310"/>
                      <a:pt x="152" y="310"/>
                      <a:pt x="152" y="310"/>
                    </a:cubicBezTo>
                    <a:cubicBezTo>
                      <a:pt x="152" y="311"/>
                      <a:pt x="152" y="311"/>
                      <a:pt x="152" y="311"/>
                    </a:cubicBezTo>
                    <a:cubicBezTo>
                      <a:pt x="153" y="311"/>
                      <a:pt x="154" y="311"/>
                      <a:pt x="154" y="311"/>
                    </a:cubicBezTo>
                    <a:cubicBezTo>
                      <a:pt x="155" y="311"/>
                      <a:pt x="160" y="312"/>
                      <a:pt x="162" y="318"/>
                    </a:cubicBezTo>
                    <a:cubicBezTo>
                      <a:pt x="163" y="322"/>
                      <a:pt x="158" y="326"/>
                      <a:pt x="157" y="326"/>
                    </a:cubicBezTo>
                    <a:cubicBezTo>
                      <a:pt x="156" y="327"/>
                      <a:pt x="156" y="327"/>
                      <a:pt x="156" y="327"/>
                    </a:cubicBezTo>
                    <a:cubicBezTo>
                      <a:pt x="156" y="328"/>
                      <a:pt x="156" y="328"/>
                      <a:pt x="156" y="329"/>
                    </a:cubicBezTo>
                    <a:cubicBezTo>
                      <a:pt x="164" y="341"/>
                      <a:pt x="172" y="356"/>
                      <a:pt x="173" y="370"/>
                    </a:cubicBezTo>
                    <a:cubicBezTo>
                      <a:pt x="173" y="383"/>
                      <a:pt x="170" y="393"/>
                      <a:pt x="163" y="402"/>
                    </a:cubicBezTo>
                    <a:cubicBezTo>
                      <a:pt x="164" y="404"/>
                      <a:pt x="164" y="405"/>
                      <a:pt x="164" y="406"/>
                    </a:cubicBezTo>
                    <a:cubicBezTo>
                      <a:pt x="165" y="407"/>
                      <a:pt x="168" y="410"/>
                      <a:pt x="169" y="413"/>
                    </a:cubicBezTo>
                    <a:cubicBezTo>
                      <a:pt x="170" y="417"/>
                      <a:pt x="171" y="424"/>
                      <a:pt x="171" y="424"/>
                    </a:cubicBezTo>
                    <a:cubicBezTo>
                      <a:pt x="3" y="424"/>
                      <a:pt x="3" y="424"/>
                      <a:pt x="3" y="424"/>
                    </a:cubicBezTo>
                    <a:cubicBezTo>
                      <a:pt x="3" y="424"/>
                      <a:pt x="3" y="417"/>
                      <a:pt x="5" y="413"/>
                    </a:cubicBezTo>
                    <a:cubicBezTo>
                      <a:pt x="6" y="409"/>
                      <a:pt x="11" y="406"/>
                      <a:pt x="11" y="406"/>
                    </a:cubicBezTo>
                    <a:cubicBezTo>
                      <a:pt x="11" y="406"/>
                      <a:pt x="11" y="406"/>
                      <a:pt x="11" y="406"/>
                    </a:cubicBezTo>
                    <a:cubicBezTo>
                      <a:pt x="11" y="405"/>
                      <a:pt x="12" y="405"/>
                      <a:pt x="12" y="404"/>
                    </a:cubicBezTo>
                    <a:cubicBezTo>
                      <a:pt x="12" y="404"/>
                      <a:pt x="12" y="404"/>
                      <a:pt x="12" y="404"/>
                    </a:cubicBezTo>
                    <a:cubicBezTo>
                      <a:pt x="5" y="395"/>
                      <a:pt x="0" y="381"/>
                      <a:pt x="1" y="367"/>
                    </a:cubicBezTo>
                    <a:cubicBezTo>
                      <a:pt x="2" y="353"/>
                      <a:pt x="13" y="339"/>
                      <a:pt x="19" y="328"/>
                    </a:cubicBezTo>
                    <a:cubicBezTo>
                      <a:pt x="20" y="327"/>
                      <a:pt x="20" y="327"/>
                      <a:pt x="20" y="327"/>
                    </a:cubicBezTo>
                    <a:cubicBezTo>
                      <a:pt x="20" y="326"/>
                      <a:pt x="20" y="327"/>
                      <a:pt x="20" y="326"/>
                    </a:cubicBezTo>
                    <a:cubicBezTo>
                      <a:pt x="18" y="325"/>
                      <a:pt x="14" y="322"/>
                      <a:pt x="15" y="318"/>
                    </a:cubicBezTo>
                    <a:cubicBezTo>
                      <a:pt x="16" y="312"/>
                      <a:pt x="21" y="311"/>
                      <a:pt x="23" y="311"/>
                    </a:cubicBezTo>
                    <a:cubicBezTo>
                      <a:pt x="24" y="311"/>
                      <a:pt x="24" y="311"/>
                      <a:pt x="24" y="311"/>
                    </a:cubicBezTo>
                    <a:cubicBezTo>
                      <a:pt x="24" y="310"/>
                      <a:pt x="24" y="310"/>
                      <a:pt x="24" y="310"/>
                    </a:cubicBezTo>
                    <a:cubicBezTo>
                      <a:pt x="24" y="309"/>
                      <a:pt x="24" y="309"/>
                      <a:pt x="24" y="309"/>
                    </a:cubicBezTo>
                    <a:cubicBezTo>
                      <a:pt x="41" y="270"/>
                      <a:pt x="55" y="249"/>
                      <a:pt x="59" y="175"/>
                    </a:cubicBezTo>
                    <a:cubicBezTo>
                      <a:pt x="59" y="175"/>
                      <a:pt x="58" y="174"/>
                      <a:pt x="58" y="173"/>
                    </a:cubicBezTo>
                    <a:cubicBezTo>
                      <a:pt x="49" y="173"/>
                      <a:pt x="42" y="173"/>
                      <a:pt x="42" y="173"/>
                    </a:cubicBezTo>
                    <a:cubicBezTo>
                      <a:pt x="40" y="173"/>
                      <a:pt x="32" y="168"/>
                      <a:pt x="33" y="160"/>
                    </a:cubicBezTo>
                    <a:cubicBezTo>
                      <a:pt x="34" y="151"/>
                      <a:pt x="42" y="147"/>
                      <a:pt x="43" y="147"/>
                    </a:cubicBezTo>
                    <a:cubicBezTo>
                      <a:pt x="44" y="147"/>
                      <a:pt x="47" y="147"/>
                      <a:pt x="51" y="147"/>
                    </a:cubicBezTo>
                    <a:cubicBezTo>
                      <a:pt x="53" y="103"/>
                      <a:pt x="53" y="103"/>
                      <a:pt x="53" y="103"/>
                    </a:cubicBezTo>
                    <a:cubicBezTo>
                      <a:pt x="53" y="103"/>
                      <a:pt x="26" y="63"/>
                      <a:pt x="22" y="56"/>
                    </a:cubicBezTo>
                    <a:cubicBezTo>
                      <a:pt x="19" y="52"/>
                      <a:pt x="16" y="45"/>
                      <a:pt x="16" y="39"/>
                    </a:cubicBezTo>
                    <a:cubicBezTo>
                      <a:pt x="16" y="25"/>
                      <a:pt x="28" y="13"/>
                      <a:pt x="42" y="13"/>
                    </a:cubicBezTo>
                    <a:cubicBezTo>
                      <a:pt x="46" y="13"/>
                      <a:pt x="52" y="13"/>
                      <a:pt x="56" y="13"/>
                    </a:cubicBezTo>
                    <a:cubicBezTo>
                      <a:pt x="56" y="13"/>
                      <a:pt x="56" y="9"/>
                      <a:pt x="56" y="7"/>
                    </a:cubicBezTo>
                    <a:cubicBezTo>
                      <a:pt x="56" y="3"/>
                      <a:pt x="59" y="0"/>
                      <a:pt x="63" y="0"/>
                    </a:cubicBezTo>
                    <a:cubicBezTo>
                      <a:pt x="71" y="0"/>
                      <a:pt x="105" y="0"/>
                      <a:pt x="111" y="0"/>
                    </a:cubicBezTo>
                    <a:cubicBezTo>
                      <a:pt x="115" y="0"/>
                      <a:pt x="118" y="3"/>
                      <a:pt x="118" y="7"/>
                    </a:cubicBezTo>
                    <a:cubicBezTo>
                      <a:pt x="118" y="9"/>
                      <a:pt x="118" y="13"/>
                      <a:pt x="118" y="13"/>
                    </a:cubicBezTo>
                    <a:cubicBezTo>
                      <a:pt x="122" y="13"/>
                      <a:pt x="128" y="13"/>
                      <a:pt x="132" y="13"/>
                    </a:cubicBezTo>
                    <a:cubicBezTo>
                      <a:pt x="146" y="13"/>
                      <a:pt x="157" y="25"/>
                      <a:pt x="157" y="39"/>
                    </a:cubicBezTo>
                    <a:cubicBezTo>
                      <a:pt x="157" y="45"/>
                      <a:pt x="155" y="52"/>
                      <a:pt x="152" y="56"/>
                    </a:cubicBezTo>
                    <a:cubicBezTo>
                      <a:pt x="148" y="63"/>
                      <a:pt x="121" y="102"/>
                      <a:pt x="121" y="102"/>
                    </a:cubicBezTo>
                    <a:cubicBezTo>
                      <a:pt x="122" y="131"/>
                      <a:pt x="122" y="131"/>
                      <a:pt x="122" y="131"/>
                    </a:cubicBezTo>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16"/>
              <p:cNvSpPr>
                <a:spLocks/>
              </p:cNvSpPr>
              <p:nvPr/>
            </p:nvSpPr>
            <p:spPr bwMode="auto">
              <a:xfrm>
                <a:off x="1708150" y="3279775"/>
                <a:ext cx="130175" cy="133350"/>
              </a:xfrm>
              <a:custGeom>
                <a:avLst/>
                <a:gdLst/>
                <a:ahLst/>
                <a:cxnLst>
                  <a:cxn ang="0">
                    <a:pos x="7" y="42"/>
                  </a:cxn>
                  <a:cxn ang="0">
                    <a:pos x="24" y="36"/>
                  </a:cxn>
                  <a:cxn ang="0">
                    <a:pos x="18" y="53"/>
                  </a:cxn>
                  <a:cxn ang="0">
                    <a:pos x="15" y="56"/>
                  </a:cxn>
                  <a:cxn ang="0">
                    <a:pos x="30" y="61"/>
                  </a:cxn>
                  <a:cxn ang="0">
                    <a:pos x="45" y="56"/>
                  </a:cxn>
                  <a:cxn ang="0">
                    <a:pos x="42" y="53"/>
                  </a:cxn>
                  <a:cxn ang="0">
                    <a:pos x="36" y="36"/>
                  </a:cxn>
                  <a:cxn ang="0">
                    <a:pos x="53" y="42"/>
                  </a:cxn>
                  <a:cxn ang="0">
                    <a:pos x="55" y="46"/>
                  </a:cxn>
                  <a:cxn ang="0">
                    <a:pos x="60" y="30"/>
                  </a:cxn>
                  <a:cxn ang="0">
                    <a:pos x="55" y="15"/>
                  </a:cxn>
                  <a:cxn ang="0">
                    <a:pos x="53" y="17"/>
                  </a:cxn>
                  <a:cxn ang="0">
                    <a:pos x="36" y="24"/>
                  </a:cxn>
                  <a:cxn ang="0">
                    <a:pos x="42" y="6"/>
                  </a:cxn>
                  <a:cxn ang="0">
                    <a:pos x="45" y="4"/>
                  </a:cxn>
                  <a:cxn ang="0">
                    <a:pos x="30" y="0"/>
                  </a:cxn>
                  <a:cxn ang="0">
                    <a:pos x="15" y="4"/>
                  </a:cxn>
                  <a:cxn ang="0">
                    <a:pos x="18" y="7"/>
                  </a:cxn>
                  <a:cxn ang="0">
                    <a:pos x="24" y="24"/>
                  </a:cxn>
                  <a:cxn ang="0">
                    <a:pos x="7" y="18"/>
                  </a:cxn>
                  <a:cxn ang="0">
                    <a:pos x="5" y="14"/>
                  </a:cxn>
                  <a:cxn ang="0">
                    <a:pos x="0" y="30"/>
                  </a:cxn>
                  <a:cxn ang="0">
                    <a:pos x="4" y="45"/>
                  </a:cxn>
                  <a:cxn ang="0">
                    <a:pos x="7" y="42"/>
                  </a:cxn>
                </a:cxnLst>
                <a:rect l="0" t="0" r="r" b="b"/>
                <a:pathLst>
                  <a:path w="60" h="61">
                    <a:moveTo>
                      <a:pt x="7" y="42"/>
                    </a:moveTo>
                    <a:cubicBezTo>
                      <a:pt x="13" y="36"/>
                      <a:pt x="21" y="33"/>
                      <a:pt x="24" y="36"/>
                    </a:cubicBezTo>
                    <a:cubicBezTo>
                      <a:pt x="27" y="39"/>
                      <a:pt x="24" y="47"/>
                      <a:pt x="18" y="53"/>
                    </a:cubicBezTo>
                    <a:cubicBezTo>
                      <a:pt x="17" y="54"/>
                      <a:pt x="16" y="55"/>
                      <a:pt x="15" y="56"/>
                    </a:cubicBezTo>
                    <a:cubicBezTo>
                      <a:pt x="19" y="59"/>
                      <a:pt x="24" y="61"/>
                      <a:pt x="30" y="61"/>
                    </a:cubicBezTo>
                    <a:cubicBezTo>
                      <a:pt x="35" y="60"/>
                      <a:pt x="41" y="59"/>
                      <a:pt x="45" y="56"/>
                    </a:cubicBezTo>
                    <a:cubicBezTo>
                      <a:pt x="44" y="55"/>
                      <a:pt x="43" y="54"/>
                      <a:pt x="42" y="53"/>
                    </a:cubicBezTo>
                    <a:cubicBezTo>
                      <a:pt x="35" y="47"/>
                      <a:pt x="33" y="39"/>
                      <a:pt x="36" y="36"/>
                    </a:cubicBezTo>
                    <a:cubicBezTo>
                      <a:pt x="38" y="33"/>
                      <a:pt x="46" y="36"/>
                      <a:pt x="53" y="42"/>
                    </a:cubicBezTo>
                    <a:cubicBezTo>
                      <a:pt x="54" y="43"/>
                      <a:pt x="55" y="45"/>
                      <a:pt x="55" y="46"/>
                    </a:cubicBezTo>
                    <a:cubicBezTo>
                      <a:pt x="58" y="41"/>
                      <a:pt x="60" y="36"/>
                      <a:pt x="60" y="30"/>
                    </a:cubicBezTo>
                    <a:cubicBezTo>
                      <a:pt x="60" y="24"/>
                      <a:pt x="58" y="19"/>
                      <a:pt x="55" y="15"/>
                    </a:cubicBezTo>
                    <a:cubicBezTo>
                      <a:pt x="55" y="16"/>
                      <a:pt x="54" y="16"/>
                      <a:pt x="53" y="17"/>
                    </a:cubicBezTo>
                    <a:cubicBezTo>
                      <a:pt x="46" y="24"/>
                      <a:pt x="39" y="27"/>
                      <a:pt x="36" y="24"/>
                    </a:cubicBezTo>
                    <a:cubicBezTo>
                      <a:pt x="33" y="21"/>
                      <a:pt x="36" y="13"/>
                      <a:pt x="42" y="6"/>
                    </a:cubicBezTo>
                    <a:cubicBezTo>
                      <a:pt x="43" y="6"/>
                      <a:pt x="44" y="5"/>
                      <a:pt x="45" y="4"/>
                    </a:cubicBezTo>
                    <a:cubicBezTo>
                      <a:pt x="40" y="1"/>
                      <a:pt x="35" y="0"/>
                      <a:pt x="30" y="0"/>
                    </a:cubicBezTo>
                    <a:cubicBezTo>
                      <a:pt x="25" y="0"/>
                      <a:pt x="19" y="1"/>
                      <a:pt x="15" y="4"/>
                    </a:cubicBezTo>
                    <a:cubicBezTo>
                      <a:pt x="16" y="5"/>
                      <a:pt x="17" y="6"/>
                      <a:pt x="18" y="7"/>
                    </a:cubicBezTo>
                    <a:cubicBezTo>
                      <a:pt x="25" y="13"/>
                      <a:pt x="27" y="21"/>
                      <a:pt x="24" y="24"/>
                    </a:cubicBezTo>
                    <a:cubicBezTo>
                      <a:pt x="21" y="27"/>
                      <a:pt x="14" y="24"/>
                      <a:pt x="7" y="18"/>
                    </a:cubicBezTo>
                    <a:cubicBezTo>
                      <a:pt x="6" y="17"/>
                      <a:pt x="5" y="16"/>
                      <a:pt x="5" y="14"/>
                    </a:cubicBezTo>
                    <a:cubicBezTo>
                      <a:pt x="2" y="19"/>
                      <a:pt x="0" y="24"/>
                      <a:pt x="0" y="30"/>
                    </a:cubicBezTo>
                    <a:cubicBezTo>
                      <a:pt x="0" y="36"/>
                      <a:pt x="2" y="41"/>
                      <a:pt x="4" y="45"/>
                    </a:cubicBezTo>
                    <a:cubicBezTo>
                      <a:pt x="5" y="44"/>
                      <a:pt x="6" y="43"/>
                      <a:pt x="7" y="42"/>
                    </a:cubicBezTo>
                    <a:close/>
                  </a:path>
                </a:pathLst>
              </a:custGeom>
              <a:noFill/>
              <a:ln w="1905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4"/>
            <p:cNvGrpSpPr/>
            <p:nvPr/>
          </p:nvGrpSpPr>
          <p:grpSpPr>
            <a:xfrm>
              <a:off x="8339205" y="1367069"/>
              <a:ext cx="756270" cy="715433"/>
              <a:chOff x="6315075" y="5753100"/>
              <a:chExt cx="809625" cy="622300"/>
            </a:xfrm>
          </p:grpSpPr>
          <p:sp>
            <p:nvSpPr>
              <p:cNvPr id="66" name="Freeform 252"/>
              <p:cNvSpPr>
                <a:spLocks/>
              </p:cNvSpPr>
              <p:nvPr/>
            </p:nvSpPr>
            <p:spPr bwMode="auto">
              <a:xfrm>
                <a:off x="6565900" y="5753100"/>
                <a:ext cx="120650" cy="115888"/>
              </a:xfrm>
              <a:custGeom>
                <a:avLst/>
                <a:gdLst/>
                <a:ahLst/>
                <a:cxnLst>
                  <a:cxn ang="0">
                    <a:pos x="0" y="16"/>
                  </a:cxn>
                  <a:cxn ang="0">
                    <a:pos x="16" y="0"/>
                  </a:cxn>
                  <a:cxn ang="0">
                    <a:pos x="16" y="0"/>
                  </a:cxn>
                  <a:cxn ang="0">
                    <a:pos x="16" y="0"/>
                  </a:cxn>
                  <a:cxn ang="0">
                    <a:pos x="32" y="16"/>
                  </a:cxn>
                  <a:cxn ang="0">
                    <a:pos x="32" y="16"/>
                  </a:cxn>
                  <a:cxn ang="0">
                    <a:pos x="32" y="16"/>
                  </a:cxn>
                  <a:cxn ang="0">
                    <a:pos x="16" y="31"/>
                  </a:cxn>
                  <a:cxn ang="0">
                    <a:pos x="16" y="31"/>
                  </a:cxn>
                  <a:cxn ang="0">
                    <a:pos x="16" y="31"/>
                  </a:cxn>
                  <a:cxn ang="0">
                    <a:pos x="0" y="16"/>
                  </a:cxn>
                  <a:cxn ang="0">
                    <a:pos x="0" y="16"/>
                  </a:cxn>
                </a:cxnLst>
                <a:rect l="0" t="0" r="r" b="b"/>
                <a:pathLst>
                  <a:path w="32" h="31">
                    <a:moveTo>
                      <a:pt x="0" y="16"/>
                    </a:moveTo>
                    <a:cubicBezTo>
                      <a:pt x="0" y="7"/>
                      <a:pt x="7" y="0"/>
                      <a:pt x="16" y="0"/>
                    </a:cubicBezTo>
                    <a:cubicBezTo>
                      <a:pt x="16" y="0"/>
                      <a:pt x="16" y="0"/>
                      <a:pt x="16" y="0"/>
                    </a:cubicBezTo>
                    <a:cubicBezTo>
                      <a:pt x="16" y="0"/>
                      <a:pt x="16" y="0"/>
                      <a:pt x="16" y="0"/>
                    </a:cubicBezTo>
                    <a:cubicBezTo>
                      <a:pt x="25" y="0"/>
                      <a:pt x="32" y="7"/>
                      <a:pt x="32" y="16"/>
                    </a:cubicBezTo>
                    <a:cubicBezTo>
                      <a:pt x="32" y="16"/>
                      <a:pt x="32" y="16"/>
                      <a:pt x="32" y="16"/>
                    </a:cubicBezTo>
                    <a:cubicBezTo>
                      <a:pt x="32" y="16"/>
                      <a:pt x="32" y="16"/>
                      <a:pt x="32" y="16"/>
                    </a:cubicBezTo>
                    <a:cubicBezTo>
                      <a:pt x="32" y="25"/>
                      <a:pt x="25" y="31"/>
                      <a:pt x="16" y="31"/>
                    </a:cubicBezTo>
                    <a:cubicBezTo>
                      <a:pt x="16" y="31"/>
                      <a:pt x="16" y="31"/>
                      <a:pt x="16" y="31"/>
                    </a:cubicBezTo>
                    <a:cubicBezTo>
                      <a:pt x="16" y="31"/>
                      <a:pt x="16" y="31"/>
                      <a:pt x="16" y="31"/>
                    </a:cubicBezTo>
                    <a:cubicBezTo>
                      <a:pt x="7" y="31"/>
                      <a:pt x="0" y="25"/>
                      <a:pt x="0" y="16"/>
                    </a:cubicBezTo>
                    <a:cubicBezTo>
                      <a:pt x="0" y="16"/>
                      <a:pt x="0" y="16"/>
                      <a:pt x="0" y="16"/>
                    </a:cubicBezTo>
                    <a:close/>
                  </a:path>
                </a:pathLst>
              </a:custGeom>
              <a:noFill/>
              <a:ln w="1905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53"/>
              <p:cNvSpPr>
                <a:spLocks/>
              </p:cNvSpPr>
              <p:nvPr/>
            </p:nvSpPr>
            <p:spPr bwMode="auto">
              <a:xfrm>
                <a:off x="6315075" y="5835650"/>
                <a:ext cx="782638" cy="503238"/>
              </a:xfrm>
              <a:custGeom>
                <a:avLst/>
                <a:gdLst/>
                <a:ahLst/>
                <a:cxnLst>
                  <a:cxn ang="0">
                    <a:pos x="195" y="104"/>
                  </a:cxn>
                  <a:cxn ang="0">
                    <a:pos x="203" y="99"/>
                  </a:cxn>
                  <a:cxn ang="0">
                    <a:pos x="187" y="38"/>
                  </a:cxn>
                  <a:cxn ang="0">
                    <a:pos x="180" y="36"/>
                  </a:cxn>
                  <a:cxn ang="0">
                    <a:pos x="147" y="44"/>
                  </a:cxn>
                  <a:cxn ang="0">
                    <a:pos x="143" y="49"/>
                  </a:cxn>
                  <a:cxn ang="0">
                    <a:pos x="157" y="111"/>
                  </a:cxn>
                  <a:cxn ang="0">
                    <a:pos x="164" y="116"/>
                  </a:cxn>
                  <a:cxn ang="0">
                    <a:pos x="207" y="106"/>
                  </a:cxn>
                  <a:cxn ang="0">
                    <a:pos x="209" y="112"/>
                  </a:cxn>
                  <a:cxn ang="0">
                    <a:pos x="155" y="126"/>
                  </a:cxn>
                  <a:cxn ang="0">
                    <a:pos x="134" y="39"/>
                  </a:cxn>
                  <a:cxn ang="0">
                    <a:pos x="128" y="39"/>
                  </a:cxn>
                  <a:cxn ang="0">
                    <a:pos x="126" y="40"/>
                  </a:cxn>
                  <a:cxn ang="0">
                    <a:pos x="104" y="57"/>
                  </a:cxn>
                  <a:cxn ang="0">
                    <a:pos x="74" y="33"/>
                  </a:cxn>
                  <a:cxn ang="0">
                    <a:pos x="52" y="64"/>
                  </a:cxn>
                  <a:cxn ang="0">
                    <a:pos x="79" y="134"/>
                  </a:cxn>
                  <a:cxn ang="0">
                    <a:pos x="64" y="134"/>
                  </a:cxn>
                  <a:cxn ang="0">
                    <a:pos x="41" y="84"/>
                  </a:cxn>
                  <a:cxn ang="0">
                    <a:pos x="16" y="134"/>
                  </a:cxn>
                  <a:cxn ang="0">
                    <a:pos x="0" y="134"/>
                  </a:cxn>
                  <a:cxn ang="0">
                    <a:pos x="27" y="71"/>
                  </a:cxn>
                  <a:cxn ang="0">
                    <a:pos x="19" y="53"/>
                  </a:cxn>
                  <a:cxn ang="0">
                    <a:pos x="58" y="0"/>
                  </a:cxn>
                  <a:cxn ang="0">
                    <a:pos x="64" y="1"/>
                  </a:cxn>
                  <a:cxn ang="0">
                    <a:pos x="70" y="9"/>
                  </a:cxn>
                  <a:cxn ang="0">
                    <a:pos x="81" y="14"/>
                  </a:cxn>
                  <a:cxn ang="0">
                    <a:pos x="107" y="46"/>
                  </a:cxn>
                  <a:cxn ang="0">
                    <a:pos x="128" y="29"/>
                  </a:cxn>
                </a:cxnLst>
                <a:rect l="0" t="0" r="r" b="b"/>
                <a:pathLst>
                  <a:path w="209" h="134">
                    <a:moveTo>
                      <a:pt x="195" y="104"/>
                    </a:moveTo>
                    <a:cubicBezTo>
                      <a:pt x="203" y="104"/>
                      <a:pt x="203" y="99"/>
                      <a:pt x="203" y="99"/>
                    </a:cubicBezTo>
                    <a:cubicBezTo>
                      <a:pt x="200" y="92"/>
                      <a:pt x="187" y="38"/>
                      <a:pt x="187" y="38"/>
                    </a:cubicBezTo>
                    <a:cubicBezTo>
                      <a:pt x="185" y="34"/>
                      <a:pt x="180" y="36"/>
                      <a:pt x="180" y="36"/>
                    </a:cubicBezTo>
                    <a:cubicBezTo>
                      <a:pt x="147" y="44"/>
                      <a:pt x="147" y="44"/>
                      <a:pt x="147" y="44"/>
                    </a:cubicBezTo>
                    <a:cubicBezTo>
                      <a:pt x="143" y="44"/>
                      <a:pt x="143" y="49"/>
                      <a:pt x="143" y="49"/>
                    </a:cubicBezTo>
                    <a:cubicBezTo>
                      <a:pt x="157" y="111"/>
                      <a:pt x="157" y="111"/>
                      <a:pt x="157" y="111"/>
                    </a:cubicBezTo>
                    <a:cubicBezTo>
                      <a:pt x="158" y="118"/>
                      <a:pt x="164" y="116"/>
                      <a:pt x="164" y="116"/>
                    </a:cubicBezTo>
                    <a:cubicBezTo>
                      <a:pt x="207" y="106"/>
                      <a:pt x="207" y="106"/>
                      <a:pt x="207" y="106"/>
                    </a:cubicBezTo>
                    <a:cubicBezTo>
                      <a:pt x="209" y="112"/>
                      <a:pt x="209" y="112"/>
                      <a:pt x="209" y="112"/>
                    </a:cubicBezTo>
                    <a:cubicBezTo>
                      <a:pt x="155" y="126"/>
                      <a:pt x="155" y="126"/>
                      <a:pt x="155" y="126"/>
                    </a:cubicBezTo>
                    <a:cubicBezTo>
                      <a:pt x="134" y="39"/>
                      <a:pt x="134" y="39"/>
                      <a:pt x="134" y="39"/>
                    </a:cubicBezTo>
                    <a:cubicBezTo>
                      <a:pt x="128" y="39"/>
                      <a:pt x="128" y="39"/>
                      <a:pt x="128" y="39"/>
                    </a:cubicBezTo>
                    <a:cubicBezTo>
                      <a:pt x="126" y="40"/>
                      <a:pt x="126" y="40"/>
                      <a:pt x="126" y="40"/>
                    </a:cubicBezTo>
                    <a:cubicBezTo>
                      <a:pt x="104" y="57"/>
                      <a:pt x="104" y="57"/>
                      <a:pt x="104" y="57"/>
                    </a:cubicBezTo>
                    <a:cubicBezTo>
                      <a:pt x="74" y="33"/>
                      <a:pt x="74" y="33"/>
                      <a:pt x="74" y="33"/>
                    </a:cubicBezTo>
                    <a:cubicBezTo>
                      <a:pt x="52" y="64"/>
                      <a:pt x="52" y="64"/>
                      <a:pt x="52" y="64"/>
                    </a:cubicBezTo>
                    <a:cubicBezTo>
                      <a:pt x="79" y="134"/>
                      <a:pt x="79" y="134"/>
                      <a:pt x="79" y="134"/>
                    </a:cubicBezTo>
                    <a:cubicBezTo>
                      <a:pt x="64" y="134"/>
                      <a:pt x="64" y="134"/>
                      <a:pt x="64" y="134"/>
                    </a:cubicBezTo>
                    <a:cubicBezTo>
                      <a:pt x="41" y="84"/>
                      <a:pt x="41" y="84"/>
                      <a:pt x="41" y="84"/>
                    </a:cubicBezTo>
                    <a:cubicBezTo>
                      <a:pt x="16" y="134"/>
                      <a:pt x="16" y="134"/>
                      <a:pt x="16" y="134"/>
                    </a:cubicBezTo>
                    <a:cubicBezTo>
                      <a:pt x="0" y="134"/>
                      <a:pt x="0" y="134"/>
                      <a:pt x="0" y="134"/>
                    </a:cubicBezTo>
                    <a:cubicBezTo>
                      <a:pt x="27" y="71"/>
                      <a:pt x="27" y="71"/>
                      <a:pt x="27" y="71"/>
                    </a:cubicBezTo>
                    <a:cubicBezTo>
                      <a:pt x="19" y="53"/>
                      <a:pt x="19" y="53"/>
                      <a:pt x="19" y="53"/>
                    </a:cubicBezTo>
                    <a:cubicBezTo>
                      <a:pt x="58" y="0"/>
                      <a:pt x="58" y="0"/>
                      <a:pt x="58" y="0"/>
                    </a:cubicBezTo>
                    <a:cubicBezTo>
                      <a:pt x="64" y="1"/>
                      <a:pt x="64" y="1"/>
                      <a:pt x="64" y="1"/>
                    </a:cubicBezTo>
                    <a:cubicBezTo>
                      <a:pt x="70" y="9"/>
                      <a:pt x="70" y="9"/>
                      <a:pt x="70" y="9"/>
                    </a:cubicBezTo>
                    <a:cubicBezTo>
                      <a:pt x="81" y="14"/>
                      <a:pt x="81" y="14"/>
                      <a:pt x="81" y="14"/>
                    </a:cubicBezTo>
                    <a:cubicBezTo>
                      <a:pt x="107" y="46"/>
                      <a:pt x="107" y="46"/>
                      <a:pt x="107" y="46"/>
                    </a:cubicBezTo>
                    <a:cubicBezTo>
                      <a:pt x="128" y="29"/>
                      <a:pt x="128" y="29"/>
                      <a:pt x="128" y="29"/>
                    </a:cubicBezTo>
                  </a:path>
                </a:pathLst>
              </a:custGeom>
              <a:noFill/>
              <a:ln w="1905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54"/>
              <p:cNvSpPr>
                <a:spLocks/>
              </p:cNvSpPr>
              <p:nvPr/>
            </p:nvSpPr>
            <p:spPr bwMode="auto">
              <a:xfrm>
                <a:off x="6892925" y="6319837"/>
                <a:ext cx="55563" cy="55563"/>
              </a:xfrm>
              <a:custGeom>
                <a:avLst/>
                <a:gdLst/>
                <a:ahLst/>
                <a:cxnLst>
                  <a:cxn ang="0">
                    <a:pos x="15" y="8"/>
                  </a:cxn>
                  <a:cxn ang="0">
                    <a:pos x="7" y="15"/>
                  </a:cxn>
                  <a:cxn ang="0">
                    <a:pos x="7" y="15"/>
                  </a:cxn>
                  <a:cxn ang="0">
                    <a:pos x="0" y="8"/>
                  </a:cxn>
                  <a:cxn ang="0">
                    <a:pos x="0" y="8"/>
                  </a:cxn>
                  <a:cxn ang="0">
                    <a:pos x="7" y="0"/>
                  </a:cxn>
                  <a:cxn ang="0">
                    <a:pos x="7" y="0"/>
                  </a:cxn>
                  <a:cxn ang="0">
                    <a:pos x="15" y="8"/>
                  </a:cxn>
                </a:cxnLst>
                <a:rect l="0" t="0" r="r" b="b"/>
                <a:pathLst>
                  <a:path w="15" h="15">
                    <a:moveTo>
                      <a:pt x="15" y="8"/>
                    </a:moveTo>
                    <a:cubicBezTo>
                      <a:pt x="15" y="12"/>
                      <a:pt x="11" y="15"/>
                      <a:pt x="7" y="15"/>
                    </a:cubicBezTo>
                    <a:cubicBezTo>
                      <a:pt x="7" y="15"/>
                      <a:pt x="7" y="15"/>
                      <a:pt x="7" y="15"/>
                    </a:cubicBezTo>
                    <a:cubicBezTo>
                      <a:pt x="3" y="15"/>
                      <a:pt x="0" y="12"/>
                      <a:pt x="0" y="8"/>
                    </a:cubicBezTo>
                    <a:cubicBezTo>
                      <a:pt x="0" y="8"/>
                      <a:pt x="0" y="8"/>
                      <a:pt x="0" y="8"/>
                    </a:cubicBezTo>
                    <a:cubicBezTo>
                      <a:pt x="0" y="3"/>
                      <a:pt x="3" y="0"/>
                      <a:pt x="7" y="0"/>
                    </a:cubicBezTo>
                    <a:cubicBezTo>
                      <a:pt x="7" y="0"/>
                      <a:pt x="7" y="0"/>
                      <a:pt x="7" y="0"/>
                    </a:cubicBezTo>
                    <a:cubicBezTo>
                      <a:pt x="11" y="0"/>
                      <a:pt x="15" y="3"/>
                      <a:pt x="15" y="8"/>
                    </a:cubicBezTo>
                    <a:close/>
                  </a:path>
                </a:pathLst>
              </a:custGeom>
              <a:noFill/>
              <a:ln w="1905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55"/>
              <p:cNvSpPr>
                <a:spLocks/>
              </p:cNvSpPr>
              <p:nvPr/>
            </p:nvSpPr>
            <p:spPr bwMode="auto">
              <a:xfrm>
                <a:off x="7069137" y="6273800"/>
                <a:ext cx="55563" cy="57150"/>
              </a:xfrm>
              <a:custGeom>
                <a:avLst/>
                <a:gdLst/>
                <a:ahLst/>
                <a:cxnLst>
                  <a:cxn ang="0">
                    <a:pos x="15" y="8"/>
                  </a:cxn>
                  <a:cxn ang="0">
                    <a:pos x="8" y="15"/>
                  </a:cxn>
                  <a:cxn ang="0">
                    <a:pos x="8" y="15"/>
                  </a:cxn>
                  <a:cxn ang="0">
                    <a:pos x="0" y="8"/>
                  </a:cxn>
                  <a:cxn ang="0">
                    <a:pos x="0" y="8"/>
                  </a:cxn>
                  <a:cxn ang="0">
                    <a:pos x="8" y="0"/>
                  </a:cxn>
                  <a:cxn ang="0">
                    <a:pos x="8" y="0"/>
                  </a:cxn>
                  <a:cxn ang="0">
                    <a:pos x="15" y="8"/>
                  </a:cxn>
                </a:cxnLst>
                <a:rect l="0" t="0" r="r" b="b"/>
                <a:pathLst>
                  <a:path w="15" h="15">
                    <a:moveTo>
                      <a:pt x="15" y="8"/>
                    </a:moveTo>
                    <a:cubicBezTo>
                      <a:pt x="15" y="12"/>
                      <a:pt x="12" y="15"/>
                      <a:pt x="8" y="15"/>
                    </a:cubicBezTo>
                    <a:cubicBezTo>
                      <a:pt x="8" y="15"/>
                      <a:pt x="8" y="15"/>
                      <a:pt x="8" y="15"/>
                    </a:cubicBezTo>
                    <a:cubicBezTo>
                      <a:pt x="4" y="15"/>
                      <a:pt x="0" y="12"/>
                      <a:pt x="0" y="8"/>
                    </a:cubicBezTo>
                    <a:cubicBezTo>
                      <a:pt x="0" y="8"/>
                      <a:pt x="0" y="8"/>
                      <a:pt x="0" y="8"/>
                    </a:cubicBezTo>
                    <a:cubicBezTo>
                      <a:pt x="0" y="4"/>
                      <a:pt x="4" y="0"/>
                      <a:pt x="8" y="0"/>
                    </a:cubicBezTo>
                    <a:cubicBezTo>
                      <a:pt x="8" y="0"/>
                      <a:pt x="8" y="0"/>
                      <a:pt x="8" y="0"/>
                    </a:cubicBezTo>
                    <a:cubicBezTo>
                      <a:pt x="12" y="0"/>
                      <a:pt x="15" y="4"/>
                      <a:pt x="15" y="8"/>
                    </a:cubicBezTo>
                    <a:close/>
                  </a:path>
                </a:pathLst>
              </a:custGeom>
              <a:noFill/>
              <a:ln w="1905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Freeform 343"/>
            <p:cNvSpPr>
              <a:spLocks noEditPoints="1"/>
            </p:cNvSpPr>
            <p:nvPr/>
          </p:nvSpPr>
          <p:spPr bwMode="auto">
            <a:xfrm>
              <a:off x="8473660" y="3775913"/>
              <a:ext cx="675631" cy="826780"/>
            </a:xfrm>
            <a:custGeom>
              <a:avLst/>
              <a:gdLst/>
              <a:ahLst/>
              <a:cxnLst>
                <a:cxn ang="0">
                  <a:pos x="84" y="42"/>
                </a:cxn>
                <a:cxn ang="0">
                  <a:pos x="106" y="21"/>
                </a:cxn>
                <a:cxn ang="0">
                  <a:pos x="84" y="0"/>
                </a:cxn>
                <a:cxn ang="0">
                  <a:pos x="63" y="21"/>
                </a:cxn>
                <a:cxn ang="0">
                  <a:pos x="84" y="42"/>
                </a:cxn>
                <a:cxn ang="0">
                  <a:pos x="106" y="147"/>
                </a:cxn>
                <a:cxn ang="0">
                  <a:pos x="109" y="144"/>
                </a:cxn>
                <a:cxn ang="0">
                  <a:pos x="109" y="130"/>
                </a:cxn>
                <a:cxn ang="0">
                  <a:pos x="136" y="90"/>
                </a:cxn>
                <a:cxn ang="0">
                  <a:pos x="140" y="90"/>
                </a:cxn>
                <a:cxn ang="0">
                  <a:pos x="148" y="83"/>
                </a:cxn>
                <a:cxn ang="0">
                  <a:pos x="140" y="76"/>
                </a:cxn>
                <a:cxn ang="0">
                  <a:pos x="135" y="76"/>
                </a:cxn>
                <a:cxn ang="0">
                  <a:pos x="108" y="38"/>
                </a:cxn>
                <a:cxn ang="0">
                  <a:pos x="84" y="50"/>
                </a:cxn>
                <a:cxn ang="0">
                  <a:pos x="56" y="30"/>
                </a:cxn>
                <a:cxn ang="0">
                  <a:pos x="41" y="19"/>
                </a:cxn>
                <a:cxn ang="0">
                  <a:pos x="37" y="21"/>
                </a:cxn>
                <a:cxn ang="0">
                  <a:pos x="35" y="42"/>
                </a:cxn>
                <a:cxn ang="0">
                  <a:pos x="17" y="65"/>
                </a:cxn>
                <a:cxn ang="0">
                  <a:pos x="7" y="65"/>
                </a:cxn>
                <a:cxn ang="0">
                  <a:pos x="0" y="72"/>
                </a:cxn>
                <a:cxn ang="0">
                  <a:pos x="0" y="93"/>
                </a:cxn>
                <a:cxn ang="0">
                  <a:pos x="7" y="100"/>
                </a:cxn>
                <a:cxn ang="0">
                  <a:pos x="16" y="100"/>
                </a:cxn>
                <a:cxn ang="0">
                  <a:pos x="40" y="130"/>
                </a:cxn>
                <a:cxn ang="0">
                  <a:pos x="40" y="144"/>
                </a:cxn>
                <a:cxn ang="0">
                  <a:pos x="44" y="147"/>
                </a:cxn>
                <a:cxn ang="0">
                  <a:pos x="63" y="144"/>
                </a:cxn>
                <a:cxn ang="0">
                  <a:pos x="63" y="138"/>
                </a:cxn>
                <a:cxn ang="0">
                  <a:pos x="75" y="140"/>
                </a:cxn>
                <a:cxn ang="0">
                  <a:pos x="87" y="138"/>
                </a:cxn>
                <a:cxn ang="0">
                  <a:pos x="87" y="144"/>
                </a:cxn>
                <a:cxn ang="0">
                  <a:pos x="42" y="68"/>
                </a:cxn>
                <a:cxn ang="0">
                  <a:pos x="35" y="61"/>
                </a:cxn>
                <a:cxn ang="0">
                  <a:pos x="42" y="54"/>
                </a:cxn>
                <a:cxn ang="0">
                  <a:pos x="49" y="61"/>
                </a:cxn>
                <a:cxn ang="0">
                  <a:pos x="42" y="68"/>
                </a:cxn>
              </a:cxnLst>
              <a:rect l="0" t="0" r="r" b="b"/>
              <a:pathLst>
                <a:path w="148" h="147">
                  <a:moveTo>
                    <a:pt x="84" y="42"/>
                  </a:moveTo>
                  <a:cubicBezTo>
                    <a:pt x="96" y="42"/>
                    <a:pt x="106" y="32"/>
                    <a:pt x="106" y="21"/>
                  </a:cubicBezTo>
                  <a:cubicBezTo>
                    <a:pt x="106" y="9"/>
                    <a:pt x="96" y="0"/>
                    <a:pt x="84" y="0"/>
                  </a:cubicBezTo>
                  <a:cubicBezTo>
                    <a:pt x="72" y="0"/>
                    <a:pt x="63" y="9"/>
                    <a:pt x="63" y="21"/>
                  </a:cubicBezTo>
                  <a:cubicBezTo>
                    <a:pt x="63" y="32"/>
                    <a:pt x="72" y="42"/>
                    <a:pt x="84" y="42"/>
                  </a:cubicBezTo>
                  <a:close/>
                  <a:moveTo>
                    <a:pt x="106" y="147"/>
                  </a:moveTo>
                  <a:cubicBezTo>
                    <a:pt x="107" y="147"/>
                    <a:pt x="109" y="146"/>
                    <a:pt x="109" y="144"/>
                  </a:cubicBezTo>
                  <a:cubicBezTo>
                    <a:pt x="109" y="130"/>
                    <a:pt x="109" y="130"/>
                    <a:pt x="109" y="130"/>
                  </a:cubicBezTo>
                  <a:cubicBezTo>
                    <a:pt x="124" y="121"/>
                    <a:pt x="134" y="107"/>
                    <a:pt x="136" y="90"/>
                  </a:cubicBezTo>
                  <a:cubicBezTo>
                    <a:pt x="140" y="90"/>
                    <a:pt x="140" y="90"/>
                    <a:pt x="140" y="90"/>
                  </a:cubicBezTo>
                  <a:cubicBezTo>
                    <a:pt x="144" y="90"/>
                    <a:pt x="148" y="87"/>
                    <a:pt x="148" y="83"/>
                  </a:cubicBezTo>
                  <a:cubicBezTo>
                    <a:pt x="148" y="79"/>
                    <a:pt x="144" y="76"/>
                    <a:pt x="140" y="76"/>
                  </a:cubicBezTo>
                  <a:cubicBezTo>
                    <a:pt x="135" y="76"/>
                    <a:pt x="135" y="76"/>
                    <a:pt x="135" y="76"/>
                  </a:cubicBezTo>
                  <a:cubicBezTo>
                    <a:pt x="133" y="60"/>
                    <a:pt x="122" y="47"/>
                    <a:pt x="108" y="38"/>
                  </a:cubicBezTo>
                  <a:cubicBezTo>
                    <a:pt x="103" y="45"/>
                    <a:pt x="94" y="50"/>
                    <a:pt x="84" y="50"/>
                  </a:cubicBezTo>
                  <a:cubicBezTo>
                    <a:pt x="71" y="50"/>
                    <a:pt x="60" y="42"/>
                    <a:pt x="56" y="30"/>
                  </a:cubicBezTo>
                  <a:cubicBezTo>
                    <a:pt x="41" y="19"/>
                    <a:pt x="41" y="19"/>
                    <a:pt x="41" y="19"/>
                  </a:cubicBezTo>
                  <a:cubicBezTo>
                    <a:pt x="39" y="18"/>
                    <a:pt x="37" y="18"/>
                    <a:pt x="37" y="21"/>
                  </a:cubicBezTo>
                  <a:cubicBezTo>
                    <a:pt x="35" y="42"/>
                    <a:pt x="35" y="42"/>
                    <a:pt x="35" y="42"/>
                  </a:cubicBezTo>
                  <a:cubicBezTo>
                    <a:pt x="27" y="48"/>
                    <a:pt x="21" y="56"/>
                    <a:pt x="17" y="65"/>
                  </a:cubicBezTo>
                  <a:cubicBezTo>
                    <a:pt x="7" y="65"/>
                    <a:pt x="7" y="65"/>
                    <a:pt x="7" y="65"/>
                  </a:cubicBezTo>
                  <a:cubicBezTo>
                    <a:pt x="3" y="65"/>
                    <a:pt x="0" y="68"/>
                    <a:pt x="0" y="72"/>
                  </a:cubicBezTo>
                  <a:cubicBezTo>
                    <a:pt x="0" y="93"/>
                    <a:pt x="0" y="93"/>
                    <a:pt x="0" y="93"/>
                  </a:cubicBezTo>
                  <a:cubicBezTo>
                    <a:pt x="0" y="97"/>
                    <a:pt x="3" y="100"/>
                    <a:pt x="7" y="100"/>
                  </a:cubicBezTo>
                  <a:cubicBezTo>
                    <a:pt x="16" y="100"/>
                    <a:pt x="16" y="100"/>
                    <a:pt x="16" y="100"/>
                  </a:cubicBezTo>
                  <a:cubicBezTo>
                    <a:pt x="20" y="113"/>
                    <a:pt x="29" y="123"/>
                    <a:pt x="40" y="130"/>
                  </a:cubicBezTo>
                  <a:cubicBezTo>
                    <a:pt x="40" y="144"/>
                    <a:pt x="40" y="144"/>
                    <a:pt x="40" y="144"/>
                  </a:cubicBezTo>
                  <a:cubicBezTo>
                    <a:pt x="40" y="146"/>
                    <a:pt x="42" y="147"/>
                    <a:pt x="44" y="147"/>
                  </a:cubicBezTo>
                  <a:moveTo>
                    <a:pt x="63" y="144"/>
                  </a:moveTo>
                  <a:cubicBezTo>
                    <a:pt x="63" y="138"/>
                    <a:pt x="63" y="138"/>
                    <a:pt x="63" y="138"/>
                  </a:cubicBezTo>
                  <a:cubicBezTo>
                    <a:pt x="66" y="139"/>
                    <a:pt x="70" y="140"/>
                    <a:pt x="75" y="140"/>
                  </a:cubicBezTo>
                  <a:cubicBezTo>
                    <a:pt x="79" y="140"/>
                    <a:pt x="83" y="139"/>
                    <a:pt x="87" y="138"/>
                  </a:cubicBezTo>
                  <a:cubicBezTo>
                    <a:pt x="87" y="144"/>
                    <a:pt x="87" y="144"/>
                    <a:pt x="87" y="144"/>
                  </a:cubicBezTo>
                  <a:moveTo>
                    <a:pt x="42" y="68"/>
                  </a:moveTo>
                  <a:cubicBezTo>
                    <a:pt x="38" y="68"/>
                    <a:pt x="35" y="65"/>
                    <a:pt x="35" y="61"/>
                  </a:cubicBezTo>
                  <a:cubicBezTo>
                    <a:pt x="35" y="57"/>
                    <a:pt x="38" y="54"/>
                    <a:pt x="42" y="54"/>
                  </a:cubicBezTo>
                  <a:cubicBezTo>
                    <a:pt x="46" y="54"/>
                    <a:pt x="49" y="57"/>
                    <a:pt x="49" y="61"/>
                  </a:cubicBezTo>
                  <a:cubicBezTo>
                    <a:pt x="49" y="65"/>
                    <a:pt x="46" y="68"/>
                    <a:pt x="42" y="68"/>
                  </a:cubicBezTo>
                  <a:close/>
                </a:path>
              </a:pathLst>
            </a:custGeom>
            <a:noFill/>
            <a:ln w="19050" cap="flat">
              <a:solidFill>
                <a:schemeClr val="accent2"/>
              </a:solidFill>
              <a:prstDash val="solid"/>
              <a:miter lim="800000"/>
              <a:headEnd/>
              <a:tailEnd/>
            </a:ln>
          </p:spPr>
          <p:txBody>
            <a:bodyPr vert="horz" wrap="square" lIns="107287" tIns="53643" rIns="107287" bIns="53643"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646538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Accelerators Rapid Start / Close and Tools</a:t>
            </a:r>
            <a:endParaRPr lang="en-GB" dirty="0"/>
          </a:p>
        </p:txBody>
      </p:sp>
      <p:pic>
        <p:nvPicPr>
          <p:cNvPr id="4" name="Picture 3" descr="D:\Users\afustier\Pictures\Screenpresso\2011-03-01 22h49_59.png"/>
          <p:cNvPicPr>
            <a:picLocks noChangeAspect="1" noChangeArrowheads="1"/>
          </p:cNvPicPr>
          <p:nvPr/>
        </p:nvPicPr>
        <p:blipFill>
          <a:blip r:embed="rId2" cstate="email"/>
          <a:srcRect/>
          <a:stretch>
            <a:fillRect/>
          </a:stretch>
        </p:blipFill>
        <p:spPr bwMode="auto">
          <a:xfrm>
            <a:off x="1752600" y="914401"/>
            <a:ext cx="8686800" cy="5308600"/>
          </a:xfrm>
          <a:prstGeom prst="rect">
            <a:avLst/>
          </a:prstGeom>
          <a:noFill/>
          <a:ln w="9525">
            <a:noFill/>
            <a:miter lim="800000"/>
            <a:headEnd/>
            <a:tailEnd/>
          </a:ln>
        </p:spPr>
      </p:pic>
    </p:spTree>
    <p:extLst>
      <p:ext uri="{BB962C8B-B14F-4D97-AF65-F5344CB8AC3E}">
        <p14:creationId xmlns:p14="http://schemas.microsoft.com/office/powerpoint/2010/main" val="379001811"/>
      </p:ext>
    </p:extLst>
  </p:cSld>
  <p:clrMapOvr>
    <a:masterClrMapping/>
  </p:clrMapOvr>
  <p:transition spd="slow">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13">
            <a:extLst>
              <a:ext uri="{FF2B5EF4-FFF2-40B4-BE49-F238E27FC236}">
                <a16:creationId xmlns:a16="http://schemas.microsoft.com/office/drawing/2014/main" id="{0AC344C2-9596-485C-84D2-B90BF786EAF4}"/>
              </a:ext>
            </a:extLst>
          </p:cNvPr>
          <p:cNvSpPr>
            <a:spLocks/>
          </p:cNvSpPr>
          <p:nvPr/>
        </p:nvSpPr>
        <p:spPr bwMode="auto">
          <a:xfrm rot="16200000">
            <a:off x="5145019" y="-237522"/>
            <a:ext cx="1901959" cy="12305176"/>
          </a:xfrm>
          <a:custGeom>
            <a:avLst/>
            <a:gdLst>
              <a:gd name="T0" fmla="*/ 908 w 1514"/>
              <a:gd name="T1" fmla="*/ 2991 h 2991"/>
              <a:gd name="T2" fmla="*/ 908 w 1514"/>
              <a:gd name="T3" fmla="*/ 2336 h 2991"/>
              <a:gd name="T4" fmla="*/ 1317 w 1514"/>
              <a:gd name="T5" fmla="*/ 1193 h 2991"/>
              <a:gd name="T6" fmla="*/ 1121 w 1514"/>
              <a:gd name="T7" fmla="*/ 0 h 2991"/>
              <a:gd name="T8" fmla="*/ 0 w 1514"/>
              <a:gd name="T9" fmla="*/ 0 h 2991"/>
              <a:gd name="T10" fmla="*/ 0 w 1514"/>
              <a:gd name="T11" fmla="*/ 2991 h 2991"/>
              <a:gd name="T12" fmla="*/ 908 w 1514"/>
              <a:gd name="T13" fmla="*/ 2991 h 2991"/>
              <a:gd name="connsiteX0" fmla="*/ 5997 w 9112"/>
              <a:gd name="connsiteY0" fmla="*/ 10318 h 10318"/>
              <a:gd name="connsiteX1" fmla="*/ 5997 w 9112"/>
              <a:gd name="connsiteY1" fmla="*/ 8128 h 10318"/>
              <a:gd name="connsiteX2" fmla="*/ 8699 w 9112"/>
              <a:gd name="connsiteY2" fmla="*/ 4307 h 10318"/>
              <a:gd name="connsiteX3" fmla="*/ 7404 w 9112"/>
              <a:gd name="connsiteY3" fmla="*/ 318 h 10318"/>
              <a:gd name="connsiteX4" fmla="*/ 2648 w 9112"/>
              <a:gd name="connsiteY4" fmla="*/ 252 h 10318"/>
              <a:gd name="connsiteX5" fmla="*/ 0 w 9112"/>
              <a:gd name="connsiteY5" fmla="*/ 10318 h 10318"/>
              <a:gd name="connsiteX6" fmla="*/ 5997 w 9112"/>
              <a:gd name="connsiteY6" fmla="*/ 10318 h 10318"/>
              <a:gd name="connsiteX0" fmla="*/ 3716 w 7136"/>
              <a:gd name="connsiteY0" fmla="*/ 10000 h 10000"/>
              <a:gd name="connsiteX1" fmla="*/ 3716 w 7136"/>
              <a:gd name="connsiteY1" fmla="*/ 7877 h 10000"/>
              <a:gd name="connsiteX2" fmla="*/ 6682 w 7136"/>
              <a:gd name="connsiteY2" fmla="*/ 4174 h 10000"/>
              <a:gd name="connsiteX3" fmla="*/ 5261 w 7136"/>
              <a:gd name="connsiteY3" fmla="*/ 308 h 10000"/>
              <a:gd name="connsiteX4" fmla="*/ 41 w 7136"/>
              <a:gd name="connsiteY4" fmla="*/ 244 h 10000"/>
              <a:gd name="connsiteX5" fmla="*/ 0 w 7136"/>
              <a:gd name="connsiteY5" fmla="*/ 9991 h 10000"/>
              <a:gd name="connsiteX6" fmla="*/ 3716 w 7136"/>
              <a:gd name="connsiteY6" fmla="*/ 10000 h 10000"/>
              <a:gd name="connsiteX0" fmla="*/ 5150 w 9943"/>
              <a:gd name="connsiteY0" fmla="*/ 10000 h 10000"/>
              <a:gd name="connsiteX1" fmla="*/ 5150 w 9943"/>
              <a:gd name="connsiteY1" fmla="*/ 7877 h 10000"/>
              <a:gd name="connsiteX2" fmla="*/ 9307 w 9943"/>
              <a:gd name="connsiteY2" fmla="*/ 4174 h 10000"/>
              <a:gd name="connsiteX3" fmla="*/ 7315 w 9943"/>
              <a:gd name="connsiteY3" fmla="*/ 308 h 10000"/>
              <a:gd name="connsiteX4" fmla="*/ 0 w 9943"/>
              <a:gd name="connsiteY4" fmla="*/ 244 h 10000"/>
              <a:gd name="connsiteX5" fmla="*/ 0 w 9943"/>
              <a:gd name="connsiteY5" fmla="*/ 9991 h 10000"/>
              <a:gd name="connsiteX6" fmla="*/ 5150 w 9943"/>
              <a:gd name="connsiteY6" fmla="*/ 10000 h 10000"/>
              <a:gd name="connsiteX0" fmla="*/ 5180 w 10019"/>
              <a:gd name="connsiteY0" fmla="*/ 9772 h 9772"/>
              <a:gd name="connsiteX1" fmla="*/ 5180 w 10019"/>
              <a:gd name="connsiteY1" fmla="*/ 7649 h 9772"/>
              <a:gd name="connsiteX2" fmla="*/ 9360 w 10019"/>
              <a:gd name="connsiteY2" fmla="*/ 3946 h 9772"/>
              <a:gd name="connsiteX3" fmla="*/ 7357 w 10019"/>
              <a:gd name="connsiteY3" fmla="*/ 80 h 9772"/>
              <a:gd name="connsiteX4" fmla="*/ 0 w 10019"/>
              <a:gd name="connsiteY4" fmla="*/ 16 h 9772"/>
              <a:gd name="connsiteX5" fmla="*/ 0 w 10019"/>
              <a:gd name="connsiteY5" fmla="*/ 9763 h 9772"/>
              <a:gd name="connsiteX6" fmla="*/ 5180 w 10019"/>
              <a:gd name="connsiteY6" fmla="*/ 9772 h 9772"/>
              <a:gd name="connsiteX0" fmla="*/ 5170 w 10026"/>
              <a:gd name="connsiteY0" fmla="*/ 10016 h 10016"/>
              <a:gd name="connsiteX1" fmla="*/ 5170 w 10026"/>
              <a:gd name="connsiteY1" fmla="*/ 7843 h 10016"/>
              <a:gd name="connsiteX2" fmla="*/ 9342 w 10026"/>
              <a:gd name="connsiteY2" fmla="*/ 4054 h 10016"/>
              <a:gd name="connsiteX3" fmla="*/ 7486 w 10026"/>
              <a:gd name="connsiteY3" fmla="*/ 70 h 10016"/>
              <a:gd name="connsiteX4" fmla="*/ 0 w 10026"/>
              <a:gd name="connsiteY4" fmla="*/ 32 h 10016"/>
              <a:gd name="connsiteX5" fmla="*/ 0 w 10026"/>
              <a:gd name="connsiteY5" fmla="*/ 10007 h 10016"/>
              <a:gd name="connsiteX6" fmla="*/ 5170 w 10026"/>
              <a:gd name="connsiteY6" fmla="*/ 10016 h 10016"/>
              <a:gd name="connsiteX0" fmla="*/ 5170 w 10021"/>
              <a:gd name="connsiteY0" fmla="*/ 10011 h 10011"/>
              <a:gd name="connsiteX1" fmla="*/ 5170 w 10021"/>
              <a:gd name="connsiteY1" fmla="*/ 7838 h 10011"/>
              <a:gd name="connsiteX2" fmla="*/ 9342 w 10021"/>
              <a:gd name="connsiteY2" fmla="*/ 4049 h 10011"/>
              <a:gd name="connsiteX3" fmla="*/ 7457 w 10021"/>
              <a:gd name="connsiteY3" fmla="*/ 74 h 10011"/>
              <a:gd name="connsiteX4" fmla="*/ 0 w 10021"/>
              <a:gd name="connsiteY4" fmla="*/ 27 h 10011"/>
              <a:gd name="connsiteX5" fmla="*/ 0 w 10021"/>
              <a:gd name="connsiteY5" fmla="*/ 10002 h 10011"/>
              <a:gd name="connsiteX6" fmla="*/ 5170 w 10021"/>
              <a:gd name="connsiteY6" fmla="*/ 10011 h 10011"/>
              <a:gd name="connsiteX0" fmla="*/ 5170 w 10026"/>
              <a:gd name="connsiteY0" fmla="*/ 9996 h 9996"/>
              <a:gd name="connsiteX1" fmla="*/ 5170 w 10026"/>
              <a:gd name="connsiteY1" fmla="*/ 7823 h 9996"/>
              <a:gd name="connsiteX2" fmla="*/ 9342 w 10026"/>
              <a:gd name="connsiteY2" fmla="*/ 4034 h 9996"/>
              <a:gd name="connsiteX3" fmla="*/ 7486 w 10026"/>
              <a:gd name="connsiteY3" fmla="*/ 87 h 9996"/>
              <a:gd name="connsiteX4" fmla="*/ 0 w 10026"/>
              <a:gd name="connsiteY4" fmla="*/ 12 h 9996"/>
              <a:gd name="connsiteX5" fmla="*/ 0 w 10026"/>
              <a:gd name="connsiteY5" fmla="*/ 9987 h 9996"/>
              <a:gd name="connsiteX6" fmla="*/ 5170 w 10026"/>
              <a:gd name="connsiteY6" fmla="*/ 9996 h 9996"/>
              <a:gd name="connsiteX0" fmla="*/ 5157 w 10017"/>
              <a:gd name="connsiteY0" fmla="*/ 10014 h 10014"/>
              <a:gd name="connsiteX1" fmla="*/ 5157 w 10017"/>
              <a:gd name="connsiteY1" fmla="*/ 7840 h 10014"/>
              <a:gd name="connsiteX2" fmla="*/ 9318 w 10017"/>
              <a:gd name="connsiteY2" fmla="*/ 4050 h 10014"/>
              <a:gd name="connsiteX3" fmla="*/ 7553 w 10017"/>
              <a:gd name="connsiteY3" fmla="*/ 73 h 10014"/>
              <a:gd name="connsiteX4" fmla="*/ 0 w 10017"/>
              <a:gd name="connsiteY4" fmla="*/ 26 h 10014"/>
              <a:gd name="connsiteX5" fmla="*/ 0 w 10017"/>
              <a:gd name="connsiteY5" fmla="*/ 10005 h 10014"/>
              <a:gd name="connsiteX6" fmla="*/ 5157 w 10017"/>
              <a:gd name="connsiteY6" fmla="*/ 10014 h 1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7" h="10014">
                <a:moveTo>
                  <a:pt x="5157" y="10014"/>
                </a:moveTo>
                <a:cubicBezTo>
                  <a:pt x="5157" y="10014"/>
                  <a:pt x="11322" y="8620"/>
                  <a:pt x="5157" y="7840"/>
                </a:cubicBezTo>
                <a:cubicBezTo>
                  <a:pt x="-996" y="7062"/>
                  <a:pt x="2432" y="5247"/>
                  <a:pt x="9318" y="4050"/>
                </a:cubicBezTo>
                <a:cubicBezTo>
                  <a:pt x="11046" y="1681"/>
                  <a:pt x="9233" y="201"/>
                  <a:pt x="7553" y="73"/>
                </a:cubicBezTo>
                <a:cubicBezTo>
                  <a:pt x="5827" y="-58"/>
                  <a:pt x="0" y="26"/>
                  <a:pt x="0" y="26"/>
                </a:cubicBezTo>
                <a:lnTo>
                  <a:pt x="0" y="10005"/>
                </a:lnTo>
                <a:lnTo>
                  <a:pt x="5157" y="10014"/>
                </a:lnTo>
                <a:close/>
              </a:path>
            </a:pathLst>
          </a:custGeom>
          <a:solidFill>
            <a:srgbClr val="12ABD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Retângulo 41"/>
          <p:cNvSpPr/>
          <p:nvPr/>
        </p:nvSpPr>
        <p:spPr>
          <a:xfrm>
            <a:off x="1456954" y="4157540"/>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tângulo 41"/>
          <p:cNvSpPr/>
          <p:nvPr/>
        </p:nvSpPr>
        <p:spPr>
          <a:xfrm>
            <a:off x="1456954" y="3178052"/>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tângulo 41"/>
          <p:cNvSpPr/>
          <p:nvPr/>
        </p:nvSpPr>
        <p:spPr>
          <a:xfrm>
            <a:off x="1456954" y="2198564"/>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tângulo 41"/>
          <p:cNvSpPr/>
          <p:nvPr/>
        </p:nvSpPr>
        <p:spPr>
          <a:xfrm>
            <a:off x="1456954" y="1219076"/>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a:spLocks noChangeArrowheads="1"/>
          </p:cNvSpPr>
          <p:nvPr/>
        </p:nvSpPr>
        <p:spPr bwMode="auto">
          <a:xfrm>
            <a:off x="1667465" y="1327711"/>
            <a:ext cx="3988996" cy="646331"/>
          </a:xfrm>
          <a:prstGeom prst="rect">
            <a:avLst/>
          </a:prstGeom>
          <a:noFill/>
          <a:ln>
            <a:noFill/>
          </a:ln>
        </p:spPr>
        <p:txBody>
          <a:bodyPr wrap="square" lIns="0" tIns="0" rIns="228600" bIns="0" anchor="t">
            <a:spAutoFit/>
          </a:bodyPr>
          <a:lstStyle/>
          <a:p>
            <a:pPr lvl="0" algn="r" defTabSz="957756">
              <a:defRPr/>
            </a:pPr>
            <a: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t>“Delivery Value Improvement” –a KPI associated with how well our projects are delivered vs. how they were sold</a:t>
            </a:r>
            <a:endParaRPr kumimoji="0" lang="en-US" sz="1400" b="1" i="0" u="none" strike="noStrike" kern="1200" cap="none" spc="0" normalizeH="0" baseline="0" noProof="0" dirty="0">
              <a:ln>
                <a:noFill/>
              </a:ln>
              <a:solidFill>
                <a:schemeClr val="accent4"/>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8" name="Rectangle 7"/>
          <p:cNvSpPr>
            <a:spLocks noChangeArrowheads="1"/>
          </p:cNvSpPr>
          <p:nvPr/>
        </p:nvSpPr>
        <p:spPr bwMode="auto">
          <a:xfrm>
            <a:off x="2123897" y="2414921"/>
            <a:ext cx="3532564" cy="646331"/>
          </a:xfrm>
          <a:prstGeom prst="rect">
            <a:avLst/>
          </a:prstGeom>
          <a:noFill/>
          <a:ln>
            <a:noFill/>
          </a:ln>
        </p:spPr>
        <p:txBody>
          <a:bodyPr wrap="square" lIns="0" tIns="0" rIns="228600" bIns="0" anchor="t">
            <a:spAutoFit/>
          </a:bodyPr>
          <a:lstStyle/>
          <a:p>
            <a:pPr lvl="0" algn="r" defTabSz="957756">
              <a:defRPr/>
            </a:pPr>
            <a: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t>Calculated monthly based upon the Estimate at Complete (EAC), and Target/Budgeted Values</a:t>
            </a:r>
            <a:endParaRPr kumimoji="0" lang="en-US" sz="1400" b="1" i="0" u="none" strike="noStrike" kern="1200" cap="none" spc="0" normalizeH="0" baseline="0" noProof="0" dirty="0">
              <a:ln>
                <a:noFill/>
              </a:ln>
              <a:solidFill>
                <a:schemeClr val="accent1"/>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9" name="Rectangle 8"/>
          <p:cNvSpPr>
            <a:spLocks noChangeArrowheads="1"/>
          </p:cNvSpPr>
          <p:nvPr/>
        </p:nvSpPr>
        <p:spPr bwMode="auto">
          <a:xfrm>
            <a:off x="2123897" y="3286687"/>
            <a:ext cx="3532564" cy="646331"/>
          </a:xfrm>
          <a:prstGeom prst="rect">
            <a:avLst/>
          </a:prstGeom>
          <a:noFill/>
          <a:ln>
            <a:noFill/>
          </a:ln>
        </p:spPr>
        <p:txBody>
          <a:bodyPr wrap="square" lIns="0" tIns="0" rIns="228600" bIns="0" anchor="t">
            <a:spAutoFit/>
          </a:bodyPr>
          <a:lstStyle/>
          <a:p>
            <a:pPr algn="r" defTabSz="957756">
              <a:defRPr/>
            </a:pPr>
            <a: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t>Original Budget should reflect the original signed contracts and all signed change orders rolled into the engagement code</a:t>
            </a:r>
          </a:p>
        </p:txBody>
      </p:sp>
      <p:sp>
        <p:nvSpPr>
          <p:cNvPr id="10" name="Rectangle 9"/>
          <p:cNvSpPr>
            <a:spLocks noChangeArrowheads="1"/>
          </p:cNvSpPr>
          <p:nvPr/>
        </p:nvSpPr>
        <p:spPr bwMode="auto">
          <a:xfrm>
            <a:off x="2123897" y="4266175"/>
            <a:ext cx="3532564" cy="430887"/>
          </a:xfrm>
          <a:prstGeom prst="rect">
            <a:avLst/>
          </a:prstGeom>
          <a:noFill/>
          <a:ln>
            <a:noFill/>
          </a:ln>
        </p:spPr>
        <p:txBody>
          <a:bodyPr wrap="square" lIns="0" tIns="0" rIns="228600" bIns="0" anchor="t">
            <a:spAutoFit/>
          </a:bodyPr>
          <a:lstStyle/>
          <a:p>
            <a:pPr lvl="0" algn="r" defTabSz="957756">
              <a:defRPr/>
            </a:pPr>
            <a: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t>Actuals as they appear on the</a:t>
            </a:r>
            <a:b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br>
            <a: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t> month-end WIP</a:t>
            </a:r>
            <a:endParaRPr kumimoji="0" lang="en-US" sz="1400" b="0" i="0" u="none" strike="noStrike" kern="1200" cap="none" spc="0" normalizeH="0" baseline="0" noProof="0" dirty="0">
              <a:ln>
                <a:noFill/>
              </a:ln>
              <a:solidFill>
                <a:srgbClr val="00264A"/>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12" name="Oval 112"/>
          <p:cNvSpPr/>
          <p:nvPr/>
        </p:nvSpPr>
        <p:spPr bwMode="auto">
          <a:xfrm>
            <a:off x="1341148" y="1537225"/>
            <a:ext cx="227305" cy="227303"/>
          </a:xfrm>
          <a:prstGeom prst="ellipse">
            <a:avLst/>
          </a:prstGeom>
          <a:solidFill>
            <a:schemeClr val="accent4"/>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13" name="Oval 112"/>
          <p:cNvSpPr/>
          <p:nvPr/>
        </p:nvSpPr>
        <p:spPr bwMode="auto">
          <a:xfrm>
            <a:off x="1341148" y="2516713"/>
            <a:ext cx="227305" cy="227303"/>
          </a:xfrm>
          <a:prstGeom prst="ellipse">
            <a:avLst/>
          </a:prstGeom>
          <a:solidFill>
            <a:schemeClr val="accent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14" name="Oval 112"/>
          <p:cNvSpPr/>
          <p:nvPr/>
        </p:nvSpPr>
        <p:spPr bwMode="auto">
          <a:xfrm>
            <a:off x="1341148" y="3496201"/>
            <a:ext cx="227305" cy="227303"/>
          </a:xfrm>
          <a:prstGeom prst="ellipse">
            <a:avLst/>
          </a:prstGeom>
          <a:solidFill>
            <a:schemeClr val="accent5"/>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15" name="Oval 112"/>
          <p:cNvSpPr/>
          <p:nvPr/>
        </p:nvSpPr>
        <p:spPr bwMode="auto">
          <a:xfrm>
            <a:off x="1341148" y="4475689"/>
            <a:ext cx="227305" cy="227303"/>
          </a:xfrm>
          <a:prstGeom prst="ellipse">
            <a:avLst/>
          </a:prstGeom>
          <a:solidFill>
            <a:schemeClr val="accent2"/>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17" name="Retângulo 43">
            <a:extLst>
              <a:ext uri="{FF2B5EF4-FFF2-40B4-BE49-F238E27FC236}">
                <a16:creationId xmlns:a16="http://schemas.microsoft.com/office/drawing/2014/main" id="{25FC8637-25BD-4C09-AF25-56B4243DAB3D}"/>
              </a:ext>
            </a:extLst>
          </p:cNvPr>
          <p:cNvSpPr/>
          <p:nvPr/>
        </p:nvSpPr>
        <p:spPr>
          <a:xfrm>
            <a:off x="11963400" y="6451848"/>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solidFill>
                <a:cs typeface="Arial" panose="020B0604020202020204" pitchFamily="34" charset="0"/>
              </a:rPr>
              <a:t>41</a:t>
            </a:fld>
            <a:endParaRPr lang="en-US" sz="800" dirty="0">
              <a:solidFill>
                <a:schemeClr val="bg1"/>
              </a:solidFill>
              <a:cs typeface="Arial" panose="020B0604020202020204" pitchFamily="34" charset="0"/>
            </a:endParaRPr>
          </a:p>
        </p:txBody>
      </p:sp>
      <p:sp>
        <p:nvSpPr>
          <p:cNvPr id="22" name="Retângulo 41"/>
          <p:cNvSpPr/>
          <p:nvPr/>
        </p:nvSpPr>
        <p:spPr>
          <a:xfrm>
            <a:off x="6705600" y="4271191"/>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tângulo 41"/>
          <p:cNvSpPr/>
          <p:nvPr/>
        </p:nvSpPr>
        <p:spPr>
          <a:xfrm>
            <a:off x="6705600" y="3291703"/>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tângulo 41"/>
          <p:cNvSpPr/>
          <p:nvPr/>
        </p:nvSpPr>
        <p:spPr>
          <a:xfrm>
            <a:off x="6705600" y="2312215"/>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tângulo 41"/>
          <p:cNvSpPr/>
          <p:nvPr/>
        </p:nvSpPr>
        <p:spPr>
          <a:xfrm>
            <a:off x="6705600" y="1332727"/>
            <a:ext cx="4471362" cy="863601"/>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a:spLocks noChangeArrowheads="1"/>
          </p:cNvSpPr>
          <p:nvPr/>
        </p:nvSpPr>
        <p:spPr bwMode="auto">
          <a:xfrm>
            <a:off x="6916111" y="1441362"/>
            <a:ext cx="3988996" cy="646331"/>
          </a:xfrm>
          <a:prstGeom prst="rect">
            <a:avLst/>
          </a:prstGeom>
          <a:noFill/>
          <a:ln>
            <a:noFill/>
          </a:ln>
        </p:spPr>
        <p:txBody>
          <a:bodyPr wrap="square" lIns="0" tIns="0" rIns="228600" bIns="0" anchor="t">
            <a:spAutoFit/>
          </a:bodyPr>
          <a:lstStyle/>
          <a:p>
            <a:pPr lvl="0" algn="r" defTabSz="957756">
              <a:defRPr/>
            </a:pPr>
            <a: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t>Estimate to Complete provided by the field and uploaded into Need 2 Know </a:t>
            </a:r>
            <a:b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br>
            <a: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t>(N2K, Finance tool for EM)</a:t>
            </a:r>
            <a:endParaRPr kumimoji="0" lang="en-US" sz="1400" b="1" i="0" u="none" strike="noStrike" kern="1200" cap="none" spc="0" normalizeH="0" baseline="0" noProof="0" dirty="0">
              <a:ln>
                <a:noFill/>
              </a:ln>
              <a:solidFill>
                <a:schemeClr val="accent4"/>
              </a:solidFill>
              <a:effectLst/>
              <a:uLnTx/>
              <a:uFillTx/>
              <a:latin typeface="Arial" panose="020B0604020202020204" pitchFamily="34" charset="0"/>
              <a:ea typeface="Segoe UI" panose="020B0502040204020203" pitchFamily="34" charset="0"/>
              <a:cs typeface="Arial" panose="020B0604020202020204" pitchFamily="34" charset="0"/>
            </a:endParaRPr>
          </a:p>
        </p:txBody>
      </p:sp>
      <p:sp>
        <p:nvSpPr>
          <p:cNvPr id="28" name="Rectangle 27"/>
          <p:cNvSpPr>
            <a:spLocks noChangeArrowheads="1"/>
          </p:cNvSpPr>
          <p:nvPr/>
        </p:nvSpPr>
        <p:spPr bwMode="auto">
          <a:xfrm>
            <a:off x="7372543" y="2528572"/>
            <a:ext cx="3532564" cy="430887"/>
          </a:xfrm>
          <a:prstGeom prst="rect">
            <a:avLst/>
          </a:prstGeom>
          <a:noFill/>
          <a:ln>
            <a:noFill/>
          </a:ln>
        </p:spPr>
        <p:txBody>
          <a:bodyPr wrap="square" lIns="0" tIns="0" rIns="228600" bIns="0" anchor="t">
            <a:spAutoFit/>
          </a:bodyPr>
          <a:lstStyle/>
          <a:p>
            <a:pPr algn="r" defTabSz="957756">
              <a:defRPr/>
            </a:pPr>
            <a: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t>Estimate at Completion (EAC) is the addition of the ETD Actuals + RTBD</a:t>
            </a:r>
          </a:p>
        </p:txBody>
      </p:sp>
      <p:sp>
        <p:nvSpPr>
          <p:cNvPr id="29" name="Rectangle 28"/>
          <p:cNvSpPr>
            <a:spLocks noChangeArrowheads="1"/>
          </p:cNvSpPr>
          <p:nvPr/>
        </p:nvSpPr>
        <p:spPr bwMode="auto">
          <a:xfrm>
            <a:off x="7372543" y="3400338"/>
            <a:ext cx="3532564" cy="430887"/>
          </a:xfrm>
          <a:prstGeom prst="rect">
            <a:avLst/>
          </a:prstGeom>
          <a:noFill/>
          <a:ln>
            <a:noFill/>
          </a:ln>
        </p:spPr>
        <p:txBody>
          <a:bodyPr wrap="square" lIns="0" tIns="0" rIns="228600" bIns="0" anchor="t">
            <a:spAutoFit/>
          </a:bodyPr>
          <a:lstStyle/>
          <a:p>
            <a:pPr lvl="0" algn="r" defTabSz="957756">
              <a:defRPr/>
            </a:pPr>
            <a: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t>Reported in terms of $:0 or positive is good, negative is bad</a:t>
            </a:r>
          </a:p>
        </p:txBody>
      </p:sp>
      <p:sp>
        <p:nvSpPr>
          <p:cNvPr id="30" name="Rectangle 29"/>
          <p:cNvSpPr>
            <a:spLocks noChangeArrowheads="1"/>
          </p:cNvSpPr>
          <p:nvPr/>
        </p:nvSpPr>
        <p:spPr bwMode="auto">
          <a:xfrm>
            <a:off x="7372543" y="4379826"/>
            <a:ext cx="3532564" cy="215444"/>
          </a:xfrm>
          <a:prstGeom prst="rect">
            <a:avLst/>
          </a:prstGeom>
          <a:noFill/>
          <a:ln>
            <a:noFill/>
          </a:ln>
        </p:spPr>
        <p:txBody>
          <a:bodyPr wrap="square" lIns="0" tIns="0" rIns="228600" bIns="0" anchor="t">
            <a:spAutoFit/>
          </a:bodyPr>
          <a:lstStyle/>
          <a:p>
            <a:pPr lvl="0" algn="r" defTabSz="957756">
              <a:defRPr/>
            </a:pPr>
            <a:r>
              <a:rPr lang="en-US" sz="1400" dirty="0">
                <a:solidFill>
                  <a:srgbClr val="00264A"/>
                </a:solidFill>
                <a:latin typeface="Arial" panose="020B0604020202020204" pitchFamily="34" charset="0"/>
                <a:ea typeface="Segoe UI" panose="020B0502040204020203" pitchFamily="34" charset="0"/>
                <a:cs typeface="Arial" panose="020B0604020202020204" pitchFamily="34" charset="0"/>
              </a:rPr>
              <a:t>Not the same as an overrun (write-off)</a:t>
            </a:r>
          </a:p>
        </p:txBody>
      </p:sp>
      <p:sp>
        <p:nvSpPr>
          <p:cNvPr id="32" name="Oval 112"/>
          <p:cNvSpPr/>
          <p:nvPr/>
        </p:nvSpPr>
        <p:spPr bwMode="auto">
          <a:xfrm>
            <a:off x="6589794" y="1650876"/>
            <a:ext cx="227305" cy="227303"/>
          </a:xfrm>
          <a:prstGeom prst="ellipse">
            <a:avLst/>
          </a:prstGeom>
          <a:solidFill>
            <a:schemeClr val="accent4"/>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33" name="Oval 112"/>
          <p:cNvSpPr/>
          <p:nvPr/>
        </p:nvSpPr>
        <p:spPr bwMode="auto">
          <a:xfrm>
            <a:off x="6589794" y="2630364"/>
            <a:ext cx="227305" cy="227303"/>
          </a:xfrm>
          <a:prstGeom prst="ellipse">
            <a:avLst/>
          </a:prstGeom>
          <a:solidFill>
            <a:schemeClr val="accent1"/>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34" name="Oval 112"/>
          <p:cNvSpPr/>
          <p:nvPr/>
        </p:nvSpPr>
        <p:spPr bwMode="auto">
          <a:xfrm>
            <a:off x="6589794" y="3609852"/>
            <a:ext cx="227305" cy="227303"/>
          </a:xfrm>
          <a:prstGeom prst="ellipse">
            <a:avLst/>
          </a:prstGeom>
          <a:solidFill>
            <a:schemeClr val="accent5"/>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35" name="Oval 112"/>
          <p:cNvSpPr/>
          <p:nvPr/>
        </p:nvSpPr>
        <p:spPr bwMode="auto">
          <a:xfrm>
            <a:off x="6589794" y="4589340"/>
            <a:ext cx="227305" cy="227303"/>
          </a:xfrm>
          <a:prstGeom prst="ellipse">
            <a:avLst/>
          </a:prstGeom>
          <a:solidFill>
            <a:schemeClr val="accent2"/>
          </a:solidFill>
          <a:ln w="381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a:ea typeface="+mn-ea"/>
              <a:cs typeface="Arial" charset="0"/>
            </a:endParaRPr>
          </a:p>
        </p:txBody>
      </p:sp>
      <p:sp>
        <p:nvSpPr>
          <p:cNvPr id="37" name="Retângulo 43">
            <a:extLst>
              <a:ext uri="{FF2B5EF4-FFF2-40B4-BE49-F238E27FC236}">
                <a16:creationId xmlns:a16="http://schemas.microsoft.com/office/drawing/2014/main" id="{25FC8637-25BD-4C09-AF25-56B4243DAB3D}"/>
              </a:ext>
            </a:extLst>
          </p:cNvPr>
          <p:cNvSpPr/>
          <p:nvPr/>
        </p:nvSpPr>
        <p:spPr>
          <a:xfrm>
            <a:off x="17456271" y="6567339"/>
            <a:ext cx="131447" cy="123111"/>
          </a:xfrm>
          <a:prstGeom prst="rect">
            <a:avLst/>
          </a:prstGeom>
        </p:spPr>
        <p:txBody>
          <a:bodyPr wrap="none" lIns="0" tIns="0" rIns="0" bIns="0" anchor="ctr" anchorCtr="0">
            <a:spAutoFit/>
          </a:bodyPr>
          <a:lstStyle/>
          <a:p>
            <a:pPr algn="r"/>
            <a:fld id="{7E8CA785-2196-4CC6-AF08-BEDADA6C8659}" type="slidenum">
              <a:rPr lang="en-US" sz="800" smtClean="0">
                <a:solidFill>
                  <a:schemeClr val="bg1"/>
                </a:solidFill>
                <a:cs typeface="Arial" panose="020B0604020202020204" pitchFamily="34" charset="0"/>
              </a:rPr>
              <a:t>41</a:t>
            </a:fld>
            <a:endParaRPr lang="en-US" sz="800" dirty="0">
              <a:solidFill>
                <a:schemeClr val="bg1"/>
              </a:solidFill>
              <a:cs typeface="Arial" panose="020B0604020202020204" pitchFamily="34" charset="0"/>
            </a:endParaRPr>
          </a:p>
        </p:txBody>
      </p:sp>
      <p:sp>
        <p:nvSpPr>
          <p:cNvPr id="38" name="Text Placeholder 7">
            <a:extLst>
              <a:ext uri="{FF2B5EF4-FFF2-40B4-BE49-F238E27FC236}">
                <a16:creationId xmlns:a16="http://schemas.microsoft.com/office/drawing/2014/main" id="{E824319D-02CC-441E-87B5-E9D15DE8CA35}"/>
              </a:ext>
            </a:extLst>
          </p:cNvPr>
          <p:cNvSpPr txBox="1">
            <a:spLocks/>
          </p:cNvSpPr>
          <p:nvPr/>
        </p:nvSpPr>
        <p:spPr>
          <a:xfrm>
            <a:off x="14676941" y="6567339"/>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grpSp>
        <p:nvGrpSpPr>
          <p:cNvPr id="39" name="Groupe 1"/>
          <p:cNvGrpSpPr/>
          <p:nvPr/>
        </p:nvGrpSpPr>
        <p:grpSpPr>
          <a:xfrm>
            <a:off x="17160820" y="88251"/>
            <a:ext cx="419436" cy="388988"/>
            <a:chOff x="11501102" y="171573"/>
            <a:chExt cx="419436" cy="388988"/>
          </a:xfrm>
        </p:grpSpPr>
        <p:sp>
          <p:nvSpPr>
            <p:cNvPr id="40"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2" name="Title 3"/>
          <p:cNvSpPr txBox="1">
            <a:spLocks/>
          </p:cNvSpPr>
          <p:nvPr/>
        </p:nvSpPr>
        <p:spPr>
          <a:xfrm>
            <a:off x="407987" y="413387"/>
            <a:ext cx="11376025" cy="855026"/>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DVI</a:t>
            </a:r>
          </a:p>
        </p:txBody>
      </p:sp>
      <p:sp>
        <p:nvSpPr>
          <p:cNvPr id="36" name="Retângulo 43">
            <a:extLst>
              <a:ext uri="{FF2B5EF4-FFF2-40B4-BE49-F238E27FC236}">
                <a16:creationId xmlns:a16="http://schemas.microsoft.com/office/drawing/2014/main" id="{834ADCB4-BFB1-450D-8F6D-64217F4CD92C}"/>
              </a:ext>
            </a:extLst>
          </p:cNvPr>
          <p:cNvSpPr/>
          <p:nvPr/>
        </p:nvSpPr>
        <p:spPr>
          <a:xfrm>
            <a:off x="381000"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5428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53" presetClass="entr" presetSubtype="16" fill="hold" grpId="0" nodeType="withEffect">
                                  <p:stCondLst>
                                    <p:cond delay="75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22" presetClass="entr" presetSubtype="2" fill="hold" grpId="0" nodeType="withEffect">
                                  <p:stCondLst>
                                    <p:cond delay="125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500"/>
                                        <p:tgtEl>
                                          <p:spTgt spid="4"/>
                                        </p:tgtEl>
                                      </p:cBhvr>
                                    </p:animEffect>
                                  </p:childTnLst>
                                </p:cTn>
                              </p:par>
                              <p:par>
                                <p:cTn id="19" presetID="10" presetClass="entr" presetSubtype="0" fill="hold" grpId="0" nodeType="withEffect">
                                  <p:stCondLst>
                                    <p:cond delay="12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53" presetClass="entr" presetSubtype="16" fill="hold" grpId="0" nodeType="withEffect">
                                  <p:stCondLst>
                                    <p:cond delay="15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22" presetClass="entr" presetSubtype="2" fill="hold" grpId="0" nodeType="withEffect">
                                  <p:stCondLst>
                                    <p:cond delay="200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53" presetClass="entr" presetSubtype="16" fill="hold" grpId="0" nodeType="withEffect">
                                  <p:stCondLst>
                                    <p:cond delay="225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22" presetClass="entr" presetSubtype="2" fill="hold" grpId="0" nodeType="withEffect">
                                  <p:stCondLst>
                                    <p:cond delay="2750"/>
                                  </p:stCondLst>
                                  <p:childTnLst>
                                    <p:set>
                                      <p:cBhvr>
                                        <p:cTn id="39" dur="1" fill="hold">
                                          <p:stCondLst>
                                            <p:cond delay="0"/>
                                          </p:stCondLst>
                                        </p:cTn>
                                        <p:tgtEl>
                                          <p:spTgt spid="2"/>
                                        </p:tgtEl>
                                        <p:attrNameLst>
                                          <p:attrName>style.visibility</p:attrName>
                                        </p:attrNameLst>
                                      </p:cBhvr>
                                      <p:to>
                                        <p:strVal val="visible"/>
                                      </p:to>
                                    </p:set>
                                    <p:animEffect transition="in" filter="wipe(right)">
                                      <p:cBhvr>
                                        <p:cTn id="40" dur="500"/>
                                        <p:tgtEl>
                                          <p:spTgt spid="2"/>
                                        </p:tgtEl>
                                      </p:cBhvr>
                                    </p:animEffect>
                                  </p:childTnLst>
                                </p:cTn>
                              </p:par>
                              <p:par>
                                <p:cTn id="41" presetID="10" presetClass="entr" presetSubtype="0" fill="hold" grpId="0" nodeType="withEffect">
                                  <p:stCondLst>
                                    <p:cond delay="275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53" presetClass="entr" presetSubtype="16" fill="hold" grpId="0" nodeType="withEffect">
                                  <p:stCondLst>
                                    <p:cond delay="300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par>
                                <p:cTn id="49" presetID="22" presetClass="entr" presetSubtype="2" fill="hold" grpId="0" nodeType="withEffect">
                                  <p:stCondLst>
                                    <p:cond delay="500"/>
                                  </p:stCondLst>
                                  <p:childTnLst>
                                    <p:set>
                                      <p:cBhvr>
                                        <p:cTn id="50" dur="1" fill="hold">
                                          <p:stCondLst>
                                            <p:cond delay="0"/>
                                          </p:stCondLst>
                                        </p:cTn>
                                        <p:tgtEl>
                                          <p:spTgt spid="25"/>
                                        </p:tgtEl>
                                        <p:attrNameLst>
                                          <p:attrName>style.visibility</p:attrName>
                                        </p:attrNameLst>
                                      </p:cBhvr>
                                      <p:to>
                                        <p:strVal val="visible"/>
                                      </p:to>
                                    </p:set>
                                    <p:animEffect transition="in" filter="wipe(right)">
                                      <p:cBhvr>
                                        <p:cTn id="51" dur="500"/>
                                        <p:tgtEl>
                                          <p:spTgt spid="25"/>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53" presetClass="entr" presetSubtype="16" fill="hold" grpId="0" nodeType="withEffect">
                                  <p:stCondLst>
                                    <p:cond delay="750"/>
                                  </p:stCondLst>
                                  <p:childTnLst>
                                    <p:set>
                                      <p:cBhvr>
                                        <p:cTn id="56" dur="1" fill="hold">
                                          <p:stCondLst>
                                            <p:cond delay="0"/>
                                          </p:stCondLst>
                                        </p:cTn>
                                        <p:tgtEl>
                                          <p:spTgt spid="32"/>
                                        </p:tgtEl>
                                        <p:attrNameLst>
                                          <p:attrName>style.visibility</p:attrName>
                                        </p:attrNameLst>
                                      </p:cBhvr>
                                      <p:to>
                                        <p:strVal val="visible"/>
                                      </p:to>
                                    </p:set>
                                    <p:anim calcmode="lin" valueType="num">
                                      <p:cBhvr>
                                        <p:cTn id="57" dur="500" fill="hold"/>
                                        <p:tgtEl>
                                          <p:spTgt spid="32"/>
                                        </p:tgtEl>
                                        <p:attrNameLst>
                                          <p:attrName>ppt_w</p:attrName>
                                        </p:attrNameLst>
                                      </p:cBhvr>
                                      <p:tavLst>
                                        <p:tav tm="0">
                                          <p:val>
                                            <p:fltVal val="0"/>
                                          </p:val>
                                        </p:tav>
                                        <p:tav tm="100000">
                                          <p:val>
                                            <p:strVal val="#ppt_w"/>
                                          </p:val>
                                        </p:tav>
                                      </p:tavLst>
                                    </p:anim>
                                    <p:anim calcmode="lin" valueType="num">
                                      <p:cBhvr>
                                        <p:cTn id="58" dur="500" fill="hold"/>
                                        <p:tgtEl>
                                          <p:spTgt spid="32"/>
                                        </p:tgtEl>
                                        <p:attrNameLst>
                                          <p:attrName>ppt_h</p:attrName>
                                        </p:attrNameLst>
                                      </p:cBhvr>
                                      <p:tavLst>
                                        <p:tav tm="0">
                                          <p:val>
                                            <p:fltVal val="0"/>
                                          </p:val>
                                        </p:tav>
                                        <p:tav tm="100000">
                                          <p:val>
                                            <p:strVal val="#ppt_h"/>
                                          </p:val>
                                        </p:tav>
                                      </p:tavLst>
                                    </p:anim>
                                    <p:animEffect transition="in" filter="fade">
                                      <p:cBhvr>
                                        <p:cTn id="59" dur="500"/>
                                        <p:tgtEl>
                                          <p:spTgt spid="32"/>
                                        </p:tgtEl>
                                      </p:cBhvr>
                                    </p:animEffect>
                                  </p:childTnLst>
                                </p:cTn>
                              </p:par>
                              <p:par>
                                <p:cTn id="60" presetID="22" presetClass="entr" presetSubtype="2" fill="hold" grpId="0" nodeType="withEffect">
                                  <p:stCondLst>
                                    <p:cond delay="1250"/>
                                  </p:stCondLst>
                                  <p:childTnLst>
                                    <p:set>
                                      <p:cBhvr>
                                        <p:cTn id="61" dur="1" fill="hold">
                                          <p:stCondLst>
                                            <p:cond delay="0"/>
                                          </p:stCondLst>
                                        </p:cTn>
                                        <p:tgtEl>
                                          <p:spTgt spid="24"/>
                                        </p:tgtEl>
                                        <p:attrNameLst>
                                          <p:attrName>style.visibility</p:attrName>
                                        </p:attrNameLst>
                                      </p:cBhvr>
                                      <p:to>
                                        <p:strVal val="visible"/>
                                      </p:to>
                                    </p:set>
                                    <p:animEffect transition="in" filter="wipe(right)">
                                      <p:cBhvr>
                                        <p:cTn id="62" dur="500"/>
                                        <p:tgtEl>
                                          <p:spTgt spid="24"/>
                                        </p:tgtEl>
                                      </p:cBhvr>
                                    </p:animEffect>
                                  </p:childTnLst>
                                </p:cTn>
                              </p:par>
                              <p:par>
                                <p:cTn id="63" presetID="10" presetClass="entr" presetSubtype="0" fill="hold" grpId="0" nodeType="withEffect">
                                  <p:stCondLst>
                                    <p:cond delay="125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53" presetClass="entr" presetSubtype="16" fill="hold" grpId="0" nodeType="withEffect">
                                  <p:stCondLst>
                                    <p:cond delay="1500"/>
                                  </p:stCondLst>
                                  <p:childTnLst>
                                    <p:set>
                                      <p:cBhvr>
                                        <p:cTn id="67" dur="1" fill="hold">
                                          <p:stCondLst>
                                            <p:cond delay="0"/>
                                          </p:stCondLst>
                                        </p:cTn>
                                        <p:tgtEl>
                                          <p:spTgt spid="33"/>
                                        </p:tgtEl>
                                        <p:attrNameLst>
                                          <p:attrName>style.visibility</p:attrName>
                                        </p:attrNameLst>
                                      </p:cBhvr>
                                      <p:to>
                                        <p:strVal val="visible"/>
                                      </p:to>
                                    </p:set>
                                    <p:anim calcmode="lin" valueType="num">
                                      <p:cBhvr>
                                        <p:cTn id="68" dur="500" fill="hold"/>
                                        <p:tgtEl>
                                          <p:spTgt spid="33"/>
                                        </p:tgtEl>
                                        <p:attrNameLst>
                                          <p:attrName>ppt_w</p:attrName>
                                        </p:attrNameLst>
                                      </p:cBhvr>
                                      <p:tavLst>
                                        <p:tav tm="0">
                                          <p:val>
                                            <p:fltVal val="0"/>
                                          </p:val>
                                        </p:tav>
                                        <p:tav tm="100000">
                                          <p:val>
                                            <p:strVal val="#ppt_w"/>
                                          </p:val>
                                        </p:tav>
                                      </p:tavLst>
                                    </p:anim>
                                    <p:anim calcmode="lin" valueType="num">
                                      <p:cBhvr>
                                        <p:cTn id="69" dur="500" fill="hold"/>
                                        <p:tgtEl>
                                          <p:spTgt spid="33"/>
                                        </p:tgtEl>
                                        <p:attrNameLst>
                                          <p:attrName>ppt_h</p:attrName>
                                        </p:attrNameLst>
                                      </p:cBhvr>
                                      <p:tavLst>
                                        <p:tav tm="0">
                                          <p:val>
                                            <p:fltVal val="0"/>
                                          </p:val>
                                        </p:tav>
                                        <p:tav tm="100000">
                                          <p:val>
                                            <p:strVal val="#ppt_h"/>
                                          </p:val>
                                        </p:tav>
                                      </p:tavLst>
                                    </p:anim>
                                    <p:animEffect transition="in" filter="fade">
                                      <p:cBhvr>
                                        <p:cTn id="70" dur="500"/>
                                        <p:tgtEl>
                                          <p:spTgt spid="33"/>
                                        </p:tgtEl>
                                      </p:cBhvr>
                                    </p:animEffect>
                                  </p:childTnLst>
                                </p:cTn>
                              </p:par>
                              <p:par>
                                <p:cTn id="71" presetID="22" presetClass="entr" presetSubtype="2" fill="hold" grpId="0" nodeType="withEffect">
                                  <p:stCondLst>
                                    <p:cond delay="2000"/>
                                  </p:stCondLst>
                                  <p:childTnLst>
                                    <p:set>
                                      <p:cBhvr>
                                        <p:cTn id="72" dur="1" fill="hold">
                                          <p:stCondLst>
                                            <p:cond delay="0"/>
                                          </p:stCondLst>
                                        </p:cTn>
                                        <p:tgtEl>
                                          <p:spTgt spid="23"/>
                                        </p:tgtEl>
                                        <p:attrNameLst>
                                          <p:attrName>style.visibility</p:attrName>
                                        </p:attrNameLst>
                                      </p:cBhvr>
                                      <p:to>
                                        <p:strVal val="visible"/>
                                      </p:to>
                                    </p:set>
                                    <p:animEffect transition="in" filter="wipe(right)">
                                      <p:cBhvr>
                                        <p:cTn id="73" dur="500"/>
                                        <p:tgtEl>
                                          <p:spTgt spid="23"/>
                                        </p:tgtEl>
                                      </p:cBhvr>
                                    </p:animEffect>
                                  </p:childTnLst>
                                </p:cTn>
                              </p:par>
                              <p:par>
                                <p:cTn id="74" presetID="10" presetClass="entr" presetSubtype="0" fill="hold" grpId="0" nodeType="withEffect">
                                  <p:stCondLst>
                                    <p:cond delay="20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53" presetClass="entr" presetSubtype="16" fill="hold" grpId="0" nodeType="withEffect">
                                  <p:stCondLst>
                                    <p:cond delay="2250"/>
                                  </p:stCondLst>
                                  <p:childTnLst>
                                    <p:set>
                                      <p:cBhvr>
                                        <p:cTn id="78" dur="1" fill="hold">
                                          <p:stCondLst>
                                            <p:cond delay="0"/>
                                          </p:stCondLst>
                                        </p:cTn>
                                        <p:tgtEl>
                                          <p:spTgt spid="34"/>
                                        </p:tgtEl>
                                        <p:attrNameLst>
                                          <p:attrName>style.visibility</p:attrName>
                                        </p:attrNameLst>
                                      </p:cBhvr>
                                      <p:to>
                                        <p:strVal val="visible"/>
                                      </p:to>
                                    </p:set>
                                    <p:anim calcmode="lin" valueType="num">
                                      <p:cBhvr>
                                        <p:cTn id="79" dur="500" fill="hold"/>
                                        <p:tgtEl>
                                          <p:spTgt spid="34"/>
                                        </p:tgtEl>
                                        <p:attrNameLst>
                                          <p:attrName>ppt_w</p:attrName>
                                        </p:attrNameLst>
                                      </p:cBhvr>
                                      <p:tavLst>
                                        <p:tav tm="0">
                                          <p:val>
                                            <p:fltVal val="0"/>
                                          </p:val>
                                        </p:tav>
                                        <p:tav tm="100000">
                                          <p:val>
                                            <p:strVal val="#ppt_w"/>
                                          </p:val>
                                        </p:tav>
                                      </p:tavLst>
                                    </p:anim>
                                    <p:anim calcmode="lin" valueType="num">
                                      <p:cBhvr>
                                        <p:cTn id="80" dur="500" fill="hold"/>
                                        <p:tgtEl>
                                          <p:spTgt spid="34"/>
                                        </p:tgtEl>
                                        <p:attrNameLst>
                                          <p:attrName>ppt_h</p:attrName>
                                        </p:attrNameLst>
                                      </p:cBhvr>
                                      <p:tavLst>
                                        <p:tav tm="0">
                                          <p:val>
                                            <p:fltVal val="0"/>
                                          </p:val>
                                        </p:tav>
                                        <p:tav tm="100000">
                                          <p:val>
                                            <p:strVal val="#ppt_h"/>
                                          </p:val>
                                        </p:tav>
                                      </p:tavLst>
                                    </p:anim>
                                    <p:animEffect transition="in" filter="fade">
                                      <p:cBhvr>
                                        <p:cTn id="81" dur="500"/>
                                        <p:tgtEl>
                                          <p:spTgt spid="34"/>
                                        </p:tgtEl>
                                      </p:cBhvr>
                                    </p:animEffect>
                                  </p:childTnLst>
                                </p:cTn>
                              </p:par>
                              <p:par>
                                <p:cTn id="82" presetID="22" presetClass="entr" presetSubtype="2" fill="hold" grpId="0" nodeType="withEffect">
                                  <p:stCondLst>
                                    <p:cond delay="275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10" presetClass="entr" presetSubtype="0" fill="hold" grpId="0" nodeType="withEffect">
                                  <p:stCondLst>
                                    <p:cond delay="275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53" presetClass="entr" presetSubtype="16" fill="hold" grpId="0" nodeType="withEffect">
                                  <p:stCondLst>
                                    <p:cond delay="3000"/>
                                  </p:stCondLst>
                                  <p:childTnLst>
                                    <p:set>
                                      <p:cBhvr>
                                        <p:cTn id="89" dur="1" fill="hold">
                                          <p:stCondLst>
                                            <p:cond delay="0"/>
                                          </p:stCondLst>
                                        </p:cTn>
                                        <p:tgtEl>
                                          <p:spTgt spid="35"/>
                                        </p:tgtEl>
                                        <p:attrNameLst>
                                          <p:attrName>style.visibility</p:attrName>
                                        </p:attrNameLst>
                                      </p:cBhvr>
                                      <p:to>
                                        <p:strVal val="visible"/>
                                      </p:to>
                                    </p:set>
                                    <p:anim calcmode="lin" valueType="num">
                                      <p:cBhvr>
                                        <p:cTn id="90" dur="500" fill="hold"/>
                                        <p:tgtEl>
                                          <p:spTgt spid="35"/>
                                        </p:tgtEl>
                                        <p:attrNameLst>
                                          <p:attrName>ppt_w</p:attrName>
                                        </p:attrNameLst>
                                      </p:cBhvr>
                                      <p:tavLst>
                                        <p:tav tm="0">
                                          <p:val>
                                            <p:fltVal val="0"/>
                                          </p:val>
                                        </p:tav>
                                        <p:tav tm="100000">
                                          <p:val>
                                            <p:strVal val="#ppt_w"/>
                                          </p:val>
                                        </p:tav>
                                      </p:tavLst>
                                    </p:anim>
                                    <p:anim calcmode="lin" valueType="num">
                                      <p:cBhvr>
                                        <p:cTn id="91" dur="500" fill="hold"/>
                                        <p:tgtEl>
                                          <p:spTgt spid="35"/>
                                        </p:tgtEl>
                                        <p:attrNameLst>
                                          <p:attrName>ppt_h</p:attrName>
                                        </p:attrNameLst>
                                      </p:cBhvr>
                                      <p:tavLst>
                                        <p:tav tm="0">
                                          <p:val>
                                            <p:fltVal val="0"/>
                                          </p:val>
                                        </p:tav>
                                        <p:tav tm="100000">
                                          <p:val>
                                            <p:strVal val="#ppt_h"/>
                                          </p:val>
                                        </p:tav>
                                      </p:tavLst>
                                    </p:anim>
                                    <p:animEffect transition="in" filter="fade">
                                      <p:cBhvr>
                                        <p:cTn id="92" dur="500"/>
                                        <p:tgtEl>
                                          <p:spTgt spid="35"/>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left)">
                                      <p:cBhvr>
                                        <p:cTn id="9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 grpId="0" animBg="1"/>
      <p:bldP spid="3" grpId="0" animBg="1"/>
      <p:bldP spid="4" grpId="0" animBg="1"/>
      <p:bldP spid="5" grpId="0" animBg="1"/>
      <p:bldP spid="7" grpId="0"/>
      <p:bldP spid="8" grpId="0"/>
      <p:bldP spid="9" grpId="0"/>
      <p:bldP spid="10" grpId="0"/>
      <p:bldP spid="12" grpId="0" animBg="1"/>
      <p:bldP spid="13" grpId="0" animBg="1"/>
      <p:bldP spid="14" grpId="0" animBg="1"/>
      <p:bldP spid="15" grpId="0" animBg="1"/>
      <p:bldP spid="22" grpId="0" animBg="1"/>
      <p:bldP spid="23" grpId="0" animBg="1"/>
      <p:bldP spid="24" grpId="0" animBg="1"/>
      <p:bldP spid="25" grpId="0" animBg="1"/>
      <p:bldP spid="27" grpId="0"/>
      <p:bldP spid="28" grpId="0"/>
      <p:bldP spid="29" grpId="0"/>
      <p:bldP spid="30" grpId="0"/>
      <p:bldP spid="32" grpId="0" animBg="1"/>
      <p:bldP spid="33" grpId="0" animBg="1"/>
      <p:bldP spid="34" grpId="0" animBg="1"/>
      <p:bldP spid="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What influences DVI</a:t>
            </a:r>
          </a:p>
        </p:txBody>
      </p:sp>
      <p:graphicFrame>
        <p:nvGraphicFramePr>
          <p:cNvPr id="4" name="Diagram 3"/>
          <p:cNvGraphicFramePr/>
          <p:nvPr>
            <p:extLst>
              <p:ext uri="{D42A27DB-BD31-4B8C-83A1-F6EECF244321}">
                <p14:modId xmlns:p14="http://schemas.microsoft.com/office/powerpoint/2010/main" val="3287908587"/>
              </p:ext>
            </p:extLst>
          </p:nvPr>
        </p:nvGraphicFramePr>
        <p:xfrm>
          <a:off x="990600" y="1066800"/>
          <a:ext cx="99822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5096083"/>
      </p:ext>
    </p:extLst>
  </p:cSld>
  <p:clrMapOvr>
    <a:masterClrMapping/>
  </p:clrMapOvr>
  <p:transition spd="slow">
    <p:randomBar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ed Rectangle 76"/>
          <p:cNvSpPr/>
          <p:nvPr/>
        </p:nvSpPr>
        <p:spPr>
          <a:xfrm>
            <a:off x="4892231" y="4029190"/>
            <a:ext cx="3281631" cy="999636"/>
          </a:xfrm>
          <a:prstGeom prst="roundRect">
            <a:avLst>
              <a:gd name="adj" fmla="val 4265"/>
            </a:avLst>
          </a:prstGeom>
          <a:solidFill>
            <a:schemeClr val="accent1"/>
          </a:solidFill>
          <a:ln w="19050">
            <a:noFill/>
          </a:ln>
          <a:effectLst/>
        </p:spPr>
        <p:txBody>
          <a:bodyPr wrap="square" lIns="45720" tIns="27432" rIns="45720" bIns="27432" anchor="ctr">
            <a:noAutofit/>
          </a:bodyPr>
          <a:lstStyle/>
          <a:p>
            <a:pPr marR="0" lvl="0" algn="ctr">
              <a:spcAft>
                <a:spcPts val="600"/>
              </a:spcAft>
            </a:pPr>
            <a:r>
              <a:rPr lang="en-US" dirty="0">
                <a:solidFill>
                  <a:schemeClr val="bg1"/>
                </a:solidFill>
                <a:ea typeface="Calibri" panose="020F0502020204030204" pitchFamily="34" charset="0"/>
                <a:cs typeface="Arial" panose="020B0604020202020204" pitchFamily="34" charset="0"/>
              </a:rPr>
              <a:t>Manage to the planned allocation of hours for each task and stream</a:t>
            </a:r>
          </a:p>
        </p:txBody>
      </p:sp>
      <p:grpSp>
        <p:nvGrpSpPr>
          <p:cNvPr id="2" name="Group 1"/>
          <p:cNvGrpSpPr/>
          <p:nvPr/>
        </p:nvGrpSpPr>
        <p:grpSpPr>
          <a:xfrm>
            <a:off x="1452418" y="1607771"/>
            <a:ext cx="2948858" cy="3404283"/>
            <a:chOff x="2804724" y="971277"/>
            <a:chExt cx="3133903" cy="3617911"/>
          </a:xfrm>
        </p:grpSpPr>
        <p:sp>
          <p:nvSpPr>
            <p:cNvPr id="3" name="Freeform 79"/>
            <p:cNvSpPr>
              <a:spLocks/>
            </p:cNvSpPr>
            <p:nvPr/>
          </p:nvSpPr>
          <p:spPr bwMode="auto">
            <a:xfrm rot="1095656">
              <a:off x="5579998" y="1341052"/>
              <a:ext cx="358629" cy="412519"/>
            </a:xfrm>
            <a:custGeom>
              <a:avLst/>
              <a:gdLst>
                <a:gd name="T0" fmla="*/ 0 w 902"/>
                <a:gd name="T1" fmla="*/ 675 h 916"/>
                <a:gd name="T2" fmla="*/ 110 w 902"/>
                <a:gd name="T3" fmla="*/ 473 h 916"/>
                <a:gd name="T4" fmla="*/ 263 w 902"/>
                <a:gd name="T5" fmla="*/ 292 h 916"/>
                <a:gd name="T6" fmla="*/ 375 w 902"/>
                <a:gd name="T7" fmla="*/ 167 h 916"/>
                <a:gd name="T8" fmla="*/ 538 w 902"/>
                <a:gd name="T9" fmla="*/ 0 h 916"/>
                <a:gd name="T10" fmla="*/ 560 w 902"/>
                <a:gd name="T11" fmla="*/ 131 h 916"/>
                <a:gd name="T12" fmla="*/ 461 w 902"/>
                <a:gd name="T13" fmla="*/ 292 h 916"/>
                <a:gd name="T14" fmla="*/ 770 w 902"/>
                <a:gd name="T15" fmla="*/ 288 h 916"/>
                <a:gd name="T16" fmla="*/ 770 w 902"/>
                <a:gd name="T17" fmla="*/ 393 h 916"/>
                <a:gd name="T18" fmla="*/ 865 w 902"/>
                <a:gd name="T19" fmla="*/ 514 h 916"/>
                <a:gd name="T20" fmla="*/ 820 w 902"/>
                <a:gd name="T21" fmla="*/ 559 h 916"/>
                <a:gd name="T22" fmla="*/ 865 w 902"/>
                <a:gd name="T23" fmla="*/ 639 h 916"/>
                <a:gd name="T24" fmla="*/ 822 w 902"/>
                <a:gd name="T25" fmla="*/ 697 h 916"/>
                <a:gd name="T26" fmla="*/ 738 w 902"/>
                <a:gd name="T27" fmla="*/ 641 h 916"/>
                <a:gd name="T28" fmla="*/ 607 w 902"/>
                <a:gd name="T29" fmla="*/ 697 h 916"/>
                <a:gd name="T30" fmla="*/ 278 w 902"/>
                <a:gd name="T31" fmla="*/ 867 h 916"/>
                <a:gd name="T32" fmla="*/ 0 w 902"/>
                <a:gd name="T33" fmla="*/ 675 h 916"/>
                <a:gd name="connsiteX0" fmla="*/ 0 w 9684"/>
                <a:gd name="connsiteY0" fmla="*/ 8733 h 10873"/>
                <a:gd name="connsiteX1" fmla="*/ 1220 w 9684"/>
                <a:gd name="connsiteY1" fmla="*/ 6528 h 10873"/>
                <a:gd name="connsiteX2" fmla="*/ 2916 w 9684"/>
                <a:gd name="connsiteY2" fmla="*/ 4552 h 10873"/>
                <a:gd name="connsiteX3" fmla="*/ 4157 w 9684"/>
                <a:gd name="connsiteY3" fmla="*/ 3187 h 10873"/>
                <a:gd name="connsiteX4" fmla="*/ 6943 w 9684"/>
                <a:gd name="connsiteY4" fmla="*/ 0 h 10873"/>
                <a:gd name="connsiteX5" fmla="*/ 6208 w 9684"/>
                <a:gd name="connsiteY5" fmla="*/ 2794 h 10873"/>
                <a:gd name="connsiteX6" fmla="*/ 5111 w 9684"/>
                <a:gd name="connsiteY6" fmla="*/ 4552 h 10873"/>
                <a:gd name="connsiteX7" fmla="*/ 8537 w 9684"/>
                <a:gd name="connsiteY7" fmla="*/ 4508 h 10873"/>
                <a:gd name="connsiteX8" fmla="*/ 8537 w 9684"/>
                <a:gd name="connsiteY8" fmla="*/ 5654 h 10873"/>
                <a:gd name="connsiteX9" fmla="*/ 9590 w 9684"/>
                <a:gd name="connsiteY9" fmla="*/ 6975 h 10873"/>
                <a:gd name="connsiteX10" fmla="*/ 9091 w 9684"/>
                <a:gd name="connsiteY10" fmla="*/ 7467 h 10873"/>
                <a:gd name="connsiteX11" fmla="*/ 9590 w 9684"/>
                <a:gd name="connsiteY11" fmla="*/ 8340 h 10873"/>
                <a:gd name="connsiteX12" fmla="*/ 9113 w 9684"/>
                <a:gd name="connsiteY12" fmla="*/ 8973 h 10873"/>
                <a:gd name="connsiteX13" fmla="*/ 8182 w 9684"/>
                <a:gd name="connsiteY13" fmla="*/ 8362 h 10873"/>
                <a:gd name="connsiteX14" fmla="*/ 6729 w 9684"/>
                <a:gd name="connsiteY14" fmla="*/ 8973 h 10873"/>
                <a:gd name="connsiteX15" fmla="*/ 3082 w 9684"/>
                <a:gd name="connsiteY15" fmla="*/ 10829 h 10873"/>
                <a:gd name="connsiteX16" fmla="*/ 0 w 9684"/>
                <a:gd name="connsiteY16" fmla="*/ 8733 h 10873"/>
                <a:gd name="connsiteX0" fmla="*/ 0 w 10000"/>
                <a:gd name="connsiteY0" fmla="*/ 8115 h 10084"/>
                <a:gd name="connsiteX1" fmla="*/ 1260 w 10000"/>
                <a:gd name="connsiteY1" fmla="*/ 6087 h 10084"/>
                <a:gd name="connsiteX2" fmla="*/ 3011 w 10000"/>
                <a:gd name="connsiteY2" fmla="*/ 4270 h 10084"/>
                <a:gd name="connsiteX3" fmla="*/ 4293 w 10000"/>
                <a:gd name="connsiteY3" fmla="*/ 3014 h 10084"/>
                <a:gd name="connsiteX4" fmla="*/ 7170 w 10000"/>
                <a:gd name="connsiteY4" fmla="*/ 83 h 10084"/>
                <a:gd name="connsiteX5" fmla="*/ 7223 w 10000"/>
                <a:gd name="connsiteY5" fmla="*/ 1456 h 10084"/>
                <a:gd name="connsiteX6" fmla="*/ 5278 w 10000"/>
                <a:gd name="connsiteY6" fmla="*/ 4270 h 10084"/>
                <a:gd name="connsiteX7" fmla="*/ 8816 w 10000"/>
                <a:gd name="connsiteY7" fmla="*/ 4229 h 10084"/>
                <a:gd name="connsiteX8" fmla="*/ 8816 w 10000"/>
                <a:gd name="connsiteY8" fmla="*/ 5283 h 10084"/>
                <a:gd name="connsiteX9" fmla="*/ 9903 w 10000"/>
                <a:gd name="connsiteY9" fmla="*/ 6498 h 10084"/>
                <a:gd name="connsiteX10" fmla="*/ 9388 w 10000"/>
                <a:gd name="connsiteY10" fmla="*/ 6950 h 10084"/>
                <a:gd name="connsiteX11" fmla="*/ 9903 w 10000"/>
                <a:gd name="connsiteY11" fmla="*/ 7753 h 10084"/>
                <a:gd name="connsiteX12" fmla="*/ 9410 w 10000"/>
                <a:gd name="connsiteY12" fmla="*/ 8336 h 10084"/>
                <a:gd name="connsiteX13" fmla="*/ 8449 w 10000"/>
                <a:gd name="connsiteY13" fmla="*/ 7774 h 10084"/>
                <a:gd name="connsiteX14" fmla="*/ 6949 w 10000"/>
                <a:gd name="connsiteY14" fmla="*/ 8336 h 10084"/>
                <a:gd name="connsiteX15" fmla="*/ 3183 w 10000"/>
                <a:gd name="connsiteY15" fmla="*/ 10043 h 10084"/>
                <a:gd name="connsiteX16" fmla="*/ 0 w 10000"/>
                <a:gd name="connsiteY16" fmla="*/ 8115 h 1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84">
                  <a:moveTo>
                    <a:pt x="0" y="8115"/>
                  </a:moveTo>
                  <a:cubicBezTo>
                    <a:pt x="0" y="8115"/>
                    <a:pt x="916" y="6710"/>
                    <a:pt x="1260" y="6087"/>
                  </a:cubicBezTo>
                  <a:cubicBezTo>
                    <a:pt x="1260" y="6087"/>
                    <a:pt x="2072" y="4962"/>
                    <a:pt x="3011" y="4270"/>
                  </a:cubicBezTo>
                  <a:cubicBezTo>
                    <a:pt x="3011" y="4270"/>
                    <a:pt x="3600" y="3712"/>
                    <a:pt x="4293" y="3014"/>
                  </a:cubicBezTo>
                  <a:cubicBezTo>
                    <a:pt x="4986" y="2316"/>
                    <a:pt x="6682" y="343"/>
                    <a:pt x="7170" y="83"/>
                  </a:cubicBezTo>
                  <a:cubicBezTo>
                    <a:pt x="7658" y="-177"/>
                    <a:pt x="8059" y="140"/>
                    <a:pt x="7223" y="1456"/>
                  </a:cubicBezTo>
                  <a:cubicBezTo>
                    <a:pt x="6575" y="2394"/>
                    <a:pt x="5013" y="3808"/>
                    <a:pt x="5278" y="4270"/>
                  </a:cubicBezTo>
                  <a:cubicBezTo>
                    <a:pt x="5543" y="4732"/>
                    <a:pt x="7189" y="3606"/>
                    <a:pt x="8816" y="4229"/>
                  </a:cubicBezTo>
                  <a:cubicBezTo>
                    <a:pt x="8816" y="4229"/>
                    <a:pt x="9948" y="4621"/>
                    <a:pt x="8816" y="5283"/>
                  </a:cubicBezTo>
                  <a:cubicBezTo>
                    <a:pt x="8816" y="5283"/>
                    <a:pt x="9834" y="6167"/>
                    <a:pt x="9903" y="6498"/>
                  </a:cubicBezTo>
                  <a:cubicBezTo>
                    <a:pt x="9903" y="6498"/>
                    <a:pt x="9651" y="6880"/>
                    <a:pt x="9388" y="6950"/>
                  </a:cubicBezTo>
                  <a:lnTo>
                    <a:pt x="9903" y="7753"/>
                  </a:lnTo>
                  <a:cubicBezTo>
                    <a:pt x="9903" y="7753"/>
                    <a:pt x="10326" y="8155"/>
                    <a:pt x="9410" y="8336"/>
                  </a:cubicBezTo>
                  <a:cubicBezTo>
                    <a:pt x="9410" y="8336"/>
                    <a:pt x="9021" y="8205"/>
                    <a:pt x="8449" y="7774"/>
                  </a:cubicBezTo>
                  <a:cubicBezTo>
                    <a:pt x="8449" y="7774"/>
                    <a:pt x="7762" y="7553"/>
                    <a:pt x="6949" y="8336"/>
                  </a:cubicBezTo>
                  <a:cubicBezTo>
                    <a:pt x="6949" y="8336"/>
                    <a:pt x="5197" y="10233"/>
                    <a:pt x="3183" y="10043"/>
                  </a:cubicBezTo>
                  <a:cubicBezTo>
                    <a:pt x="3183" y="10043"/>
                    <a:pt x="595" y="10535"/>
                    <a:pt x="0" y="8115"/>
                  </a:cubicBezTo>
                  <a:close/>
                </a:path>
              </a:pathLst>
            </a:custGeom>
            <a:solidFill>
              <a:srgbClr val="F4A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 name="Freeform 41"/>
            <p:cNvSpPr>
              <a:spLocks/>
            </p:cNvSpPr>
            <p:nvPr/>
          </p:nvSpPr>
          <p:spPr bwMode="auto">
            <a:xfrm>
              <a:off x="3030686" y="2297191"/>
              <a:ext cx="179914" cy="172282"/>
            </a:xfrm>
            <a:custGeom>
              <a:avLst/>
              <a:gdLst>
                <a:gd name="T0" fmla="*/ 15 w 20"/>
                <a:gd name="T1" fmla="*/ 19 h 19"/>
                <a:gd name="T2" fmla="*/ 20 w 20"/>
                <a:gd name="T3" fmla="*/ 15 h 19"/>
                <a:gd name="T4" fmla="*/ 4 w 20"/>
                <a:gd name="T5" fmla="*/ 0 h 19"/>
                <a:gd name="T6" fmla="*/ 2 w 20"/>
                <a:gd name="T7" fmla="*/ 2 h 19"/>
                <a:gd name="T8" fmla="*/ 0 w 20"/>
                <a:gd name="T9" fmla="*/ 4 h 19"/>
                <a:gd name="T10" fmla="*/ 15 w 20"/>
                <a:gd name="T11" fmla="*/ 19 h 19"/>
              </a:gdLst>
              <a:ahLst/>
              <a:cxnLst>
                <a:cxn ang="0">
                  <a:pos x="T0" y="T1"/>
                </a:cxn>
                <a:cxn ang="0">
                  <a:pos x="T2" y="T3"/>
                </a:cxn>
                <a:cxn ang="0">
                  <a:pos x="T4" y="T5"/>
                </a:cxn>
                <a:cxn ang="0">
                  <a:pos x="T6" y="T7"/>
                </a:cxn>
                <a:cxn ang="0">
                  <a:pos x="T8" y="T9"/>
                </a:cxn>
                <a:cxn ang="0">
                  <a:pos x="T10" y="T11"/>
                </a:cxn>
              </a:cxnLst>
              <a:rect l="0" t="0" r="r" b="b"/>
              <a:pathLst>
                <a:path w="20" h="19">
                  <a:moveTo>
                    <a:pt x="15" y="19"/>
                  </a:moveTo>
                  <a:cubicBezTo>
                    <a:pt x="17" y="18"/>
                    <a:pt x="20" y="16"/>
                    <a:pt x="20" y="15"/>
                  </a:cubicBezTo>
                  <a:cubicBezTo>
                    <a:pt x="20" y="7"/>
                    <a:pt x="9" y="2"/>
                    <a:pt x="4" y="0"/>
                  </a:cubicBezTo>
                  <a:cubicBezTo>
                    <a:pt x="3" y="0"/>
                    <a:pt x="2" y="1"/>
                    <a:pt x="2" y="2"/>
                  </a:cubicBezTo>
                  <a:cubicBezTo>
                    <a:pt x="1" y="3"/>
                    <a:pt x="0" y="4"/>
                    <a:pt x="0" y="4"/>
                  </a:cubicBezTo>
                  <a:cubicBezTo>
                    <a:pt x="1" y="6"/>
                    <a:pt x="15" y="19"/>
                    <a:pt x="15" y="19"/>
                  </a:cubicBezTo>
                  <a:close/>
                </a:path>
              </a:pathLst>
            </a:custGeom>
            <a:solidFill>
              <a:srgbClr val="CCE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42"/>
            <p:cNvSpPr>
              <a:spLocks/>
            </p:cNvSpPr>
            <p:nvPr/>
          </p:nvSpPr>
          <p:spPr bwMode="auto">
            <a:xfrm>
              <a:off x="4042566" y="4101783"/>
              <a:ext cx="514663" cy="270416"/>
            </a:xfrm>
            <a:custGeom>
              <a:avLst/>
              <a:gdLst>
                <a:gd name="T0" fmla="*/ 45 w 57"/>
                <a:gd name="T1" fmla="*/ 17 h 30"/>
                <a:gd name="T2" fmla="*/ 45 w 57"/>
                <a:gd name="T3" fmla="*/ 17 h 30"/>
                <a:gd name="T4" fmla="*/ 43 w 57"/>
                <a:gd name="T5" fmla="*/ 15 h 30"/>
                <a:gd name="T6" fmla="*/ 32 w 57"/>
                <a:gd name="T7" fmla="*/ 8 h 30"/>
                <a:gd name="T8" fmla="*/ 29 w 57"/>
                <a:gd name="T9" fmla="*/ 4 h 30"/>
                <a:gd name="T10" fmla="*/ 28 w 57"/>
                <a:gd name="T11" fmla="*/ 1 h 30"/>
                <a:gd name="T12" fmla="*/ 28 w 57"/>
                <a:gd name="T13" fmla="*/ 1 h 30"/>
                <a:gd name="T14" fmla="*/ 27 w 57"/>
                <a:gd name="T15" fmla="*/ 0 h 30"/>
                <a:gd name="T16" fmla="*/ 25 w 57"/>
                <a:gd name="T17" fmla="*/ 1 h 30"/>
                <a:gd name="T18" fmla="*/ 20 w 57"/>
                <a:gd name="T19" fmla="*/ 5 h 30"/>
                <a:gd name="T20" fmla="*/ 7 w 57"/>
                <a:gd name="T21" fmla="*/ 9 h 30"/>
                <a:gd name="T22" fmla="*/ 4 w 57"/>
                <a:gd name="T23" fmla="*/ 9 h 30"/>
                <a:gd name="T24" fmla="*/ 0 w 57"/>
                <a:gd name="T25" fmla="*/ 8 h 30"/>
                <a:gd name="T26" fmla="*/ 0 w 57"/>
                <a:gd name="T27" fmla="*/ 8 h 30"/>
                <a:gd name="T28" fmla="*/ 3 w 57"/>
                <a:gd name="T29" fmla="*/ 10 h 30"/>
                <a:gd name="T30" fmla="*/ 32 w 57"/>
                <a:gd name="T31" fmla="*/ 27 h 30"/>
                <a:gd name="T32" fmla="*/ 32 w 57"/>
                <a:gd name="T33" fmla="*/ 27 h 30"/>
                <a:gd name="T34" fmla="*/ 41 w 57"/>
                <a:gd name="T35" fmla="*/ 28 h 30"/>
                <a:gd name="T36" fmla="*/ 40 w 57"/>
                <a:gd name="T37" fmla="*/ 29 h 30"/>
                <a:gd name="T38" fmla="*/ 52 w 57"/>
                <a:gd name="T39" fmla="*/ 28 h 30"/>
                <a:gd name="T40" fmla="*/ 45 w 57"/>
                <a:gd name="T41"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30">
                  <a:moveTo>
                    <a:pt x="45" y="17"/>
                  </a:moveTo>
                  <a:cubicBezTo>
                    <a:pt x="45" y="17"/>
                    <a:pt x="45" y="17"/>
                    <a:pt x="45" y="17"/>
                  </a:cubicBezTo>
                  <a:cubicBezTo>
                    <a:pt x="44" y="16"/>
                    <a:pt x="43" y="16"/>
                    <a:pt x="43" y="15"/>
                  </a:cubicBezTo>
                  <a:cubicBezTo>
                    <a:pt x="40" y="14"/>
                    <a:pt x="36" y="12"/>
                    <a:pt x="32" y="8"/>
                  </a:cubicBezTo>
                  <a:cubicBezTo>
                    <a:pt x="31" y="7"/>
                    <a:pt x="30" y="5"/>
                    <a:pt x="29" y="4"/>
                  </a:cubicBezTo>
                  <a:cubicBezTo>
                    <a:pt x="29" y="3"/>
                    <a:pt x="28" y="2"/>
                    <a:pt x="28" y="1"/>
                  </a:cubicBezTo>
                  <a:cubicBezTo>
                    <a:pt x="28" y="1"/>
                    <a:pt x="28" y="1"/>
                    <a:pt x="28" y="1"/>
                  </a:cubicBezTo>
                  <a:cubicBezTo>
                    <a:pt x="28" y="0"/>
                    <a:pt x="28" y="0"/>
                    <a:pt x="27" y="0"/>
                  </a:cubicBezTo>
                  <a:cubicBezTo>
                    <a:pt x="27" y="0"/>
                    <a:pt x="26" y="1"/>
                    <a:pt x="25" y="1"/>
                  </a:cubicBezTo>
                  <a:cubicBezTo>
                    <a:pt x="24" y="2"/>
                    <a:pt x="22" y="4"/>
                    <a:pt x="20" y="5"/>
                  </a:cubicBezTo>
                  <a:cubicBezTo>
                    <a:pt x="15" y="7"/>
                    <a:pt x="11" y="9"/>
                    <a:pt x="7" y="9"/>
                  </a:cubicBezTo>
                  <a:cubicBezTo>
                    <a:pt x="6" y="9"/>
                    <a:pt x="5" y="9"/>
                    <a:pt x="4" y="9"/>
                  </a:cubicBezTo>
                  <a:cubicBezTo>
                    <a:pt x="3" y="9"/>
                    <a:pt x="2" y="8"/>
                    <a:pt x="0" y="8"/>
                  </a:cubicBezTo>
                  <a:cubicBezTo>
                    <a:pt x="0" y="8"/>
                    <a:pt x="0" y="8"/>
                    <a:pt x="0" y="8"/>
                  </a:cubicBezTo>
                  <a:cubicBezTo>
                    <a:pt x="1" y="9"/>
                    <a:pt x="2" y="9"/>
                    <a:pt x="3" y="10"/>
                  </a:cubicBezTo>
                  <a:cubicBezTo>
                    <a:pt x="9" y="15"/>
                    <a:pt x="26" y="25"/>
                    <a:pt x="32" y="27"/>
                  </a:cubicBezTo>
                  <a:cubicBezTo>
                    <a:pt x="32" y="27"/>
                    <a:pt x="32" y="27"/>
                    <a:pt x="32" y="27"/>
                  </a:cubicBezTo>
                  <a:cubicBezTo>
                    <a:pt x="35" y="27"/>
                    <a:pt x="38" y="28"/>
                    <a:pt x="41" y="28"/>
                  </a:cubicBezTo>
                  <a:cubicBezTo>
                    <a:pt x="40" y="29"/>
                    <a:pt x="40" y="29"/>
                    <a:pt x="40" y="29"/>
                  </a:cubicBezTo>
                  <a:cubicBezTo>
                    <a:pt x="40" y="29"/>
                    <a:pt x="50" y="30"/>
                    <a:pt x="52" y="28"/>
                  </a:cubicBezTo>
                  <a:cubicBezTo>
                    <a:pt x="52" y="28"/>
                    <a:pt x="57" y="20"/>
                    <a:pt x="45" y="1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44"/>
            <p:cNvSpPr>
              <a:spLocks/>
            </p:cNvSpPr>
            <p:nvPr/>
          </p:nvSpPr>
          <p:spPr bwMode="auto">
            <a:xfrm>
              <a:off x="4439466" y="1503387"/>
              <a:ext cx="261694" cy="668409"/>
            </a:xfrm>
            <a:custGeom>
              <a:avLst/>
              <a:gdLst>
                <a:gd name="T0" fmla="*/ 13 w 29"/>
                <a:gd name="T1" fmla="*/ 1 h 74"/>
                <a:gd name="T2" fmla="*/ 13 w 29"/>
                <a:gd name="T3" fmla="*/ 2 h 74"/>
                <a:gd name="T4" fmla="*/ 12 w 29"/>
                <a:gd name="T5" fmla="*/ 9 h 74"/>
                <a:gd name="T6" fmla="*/ 18 w 29"/>
                <a:gd name="T7" fmla="*/ 18 h 74"/>
                <a:gd name="T8" fmla="*/ 18 w 29"/>
                <a:gd name="T9" fmla="*/ 19 h 74"/>
                <a:gd name="T10" fmla="*/ 18 w 29"/>
                <a:gd name="T11" fmla="*/ 26 h 74"/>
                <a:gd name="T12" fmla="*/ 15 w 29"/>
                <a:gd name="T13" fmla="*/ 46 h 74"/>
                <a:gd name="T14" fmla="*/ 14 w 29"/>
                <a:gd name="T15" fmla="*/ 48 h 74"/>
                <a:gd name="T16" fmla="*/ 7 w 29"/>
                <a:gd name="T17" fmla="*/ 65 h 74"/>
                <a:gd name="T18" fmla="*/ 4 w 29"/>
                <a:gd name="T19" fmla="*/ 69 h 74"/>
                <a:gd name="T20" fmla="*/ 0 w 29"/>
                <a:gd name="T21" fmla="*/ 74 h 74"/>
                <a:gd name="T22" fmla="*/ 6 w 29"/>
                <a:gd name="T23" fmla="*/ 70 h 74"/>
                <a:gd name="T24" fmla="*/ 8 w 29"/>
                <a:gd name="T25" fmla="*/ 69 h 74"/>
                <a:gd name="T26" fmla="*/ 25 w 29"/>
                <a:gd name="T27" fmla="*/ 42 h 74"/>
                <a:gd name="T28" fmla="*/ 26 w 29"/>
                <a:gd name="T29" fmla="*/ 28 h 74"/>
                <a:gd name="T30" fmla="*/ 22 w 29"/>
                <a:gd name="T31" fmla="*/ 23 h 74"/>
                <a:gd name="T32" fmla="*/ 27 w 29"/>
                <a:gd name="T33" fmla="*/ 21 h 74"/>
                <a:gd name="T34" fmla="*/ 24 w 29"/>
                <a:gd name="T35" fmla="*/ 16 h 74"/>
                <a:gd name="T36" fmla="*/ 21 w 29"/>
                <a:gd name="T37" fmla="*/ 10 h 74"/>
                <a:gd name="T38" fmla="*/ 20 w 29"/>
                <a:gd name="T39" fmla="*/ 9 h 74"/>
                <a:gd name="T40" fmla="*/ 15 w 29"/>
                <a:gd name="T41" fmla="*/ 2 h 74"/>
                <a:gd name="T42" fmla="*/ 15 w 29"/>
                <a:gd name="T43" fmla="*/ 2 h 74"/>
                <a:gd name="T44" fmla="*/ 15 w 29"/>
                <a:gd name="T45" fmla="*/ 1 h 74"/>
                <a:gd name="T46" fmla="*/ 15 w 29"/>
                <a:gd name="T47" fmla="*/ 1 h 74"/>
                <a:gd name="T48" fmla="*/ 14 w 29"/>
                <a:gd name="T49" fmla="*/ 0 h 74"/>
                <a:gd name="T50" fmla="*/ 14 w 29"/>
                <a:gd name="T51" fmla="*/ 1 h 74"/>
                <a:gd name="T52" fmla="*/ 13 w 29"/>
                <a:gd name="T53"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74">
                  <a:moveTo>
                    <a:pt x="13" y="1"/>
                  </a:moveTo>
                  <a:cubicBezTo>
                    <a:pt x="13" y="2"/>
                    <a:pt x="13" y="2"/>
                    <a:pt x="13" y="2"/>
                  </a:cubicBezTo>
                  <a:cubicBezTo>
                    <a:pt x="13" y="5"/>
                    <a:pt x="13" y="8"/>
                    <a:pt x="12" y="9"/>
                  </a:cubicBezTo>
                  <a:cubicBezTo>
                    <a:pt x="15" y="10"/>
                    <a:pt x="17" y="14"/>
                    <a:pt x="18" y="18"/>
                  </a:cubicBezTo>
                  <a:cubicBezTo>
                    <a:pt x="18" y="18"/>
                    <a:pt x="18" y="19"/>
                    <a:pt x="18" y="19"/>
                  </a:cubicBezTo>
                  <a:cubicBezTo>
                    <a:pt x="18" y="22"/>
                    <a:pt x="19" y="24"/>
                    <a:pt x="18" y="26"/>
                  </a:cubicBezTo>
                  <a:cubicBezTo>
                    <a:pt x="18" y="33"/>
                    <a:pt x="17" y="40"/>
                    <a:pt x="15" y="46"/>
                  </a:cubicBezTo>
                  <a:cubicBezTo>
                    <a:pt x="15" y="47"/>
                    <a:pt x="14" y="47"/>
                    <a:pt x="14" y="48"/>
                  </a:cubicBezTo>
                  <a:cubicBezTo>
                    <a:pt x="13" y="54"/>
                    <a:pt x="10" y="59"/>
                    <a:pt x="7" y="65"/>
                  </a:cubicBezTo>
                  <a:cubicBezTo>
                    <a:pt x="7" y="66"/>
                    <a:pt x="6" y="68"/>
                    <a:pt x="4" y="69"/>
                  </a:cubicBezTo>
                  <a:cubicBezTo>
                    <a:pt x="3" y="71"/>
                    <a:pt x="2" y="73"/>
                    <a:pt x="0" y="74"/>
                  </a:cubicBezTo>
                  <a:cubicBezTo>
                    <a:pt x="2" y="73"/>
                    <a:pt x="4" y="72"/>
                    <a:pt x="6" y="70"/>
                  </a:cubicBezTo>
                  <a:cubicBezTo>
                    <a:pt x="7" y="70"/>
                    <a:pt x="7" y="69"/>
                    <a:pt x="8" y="69"/>
                  </a:cubicBezTo>
                  <a:cubicBezTo>
                    <a:pt x="15" y="61"/>
                    <a:pt x="21" y="52"/>
                    <a:pt x="25" y="42"/>
                  </a:cubicBezTo>
                  <a:cubicBezTo>
                    <a:pt x="26" y="38"/>
                    <a:pt x="29" y="31"/>
                    <a:pt x="26" y="28"/>
                  </a:cubicBezTo>
                  <a:cubicBezTo>
                    <a:pt x="25" y="26"/>
                    <a:pt x="22" y="25"/>
                    <a:pt x="22" y="23"/>
                  </a:cubicBezTo>
                  <a:cubicBezTo>
                    <a:pt x="23" y="22"/>
                    <a:pt x="26" y="21"/>
                    <a:pt x="27" y="21"/>
                  </a:cubicBezTo>
                  <a:cubicBezTo>
                    <a:pt x="26" y="19"/>
                    <a:pt x="25" y="17"/>
                    <a:pt x="24" y="16"/>
                  </a:cubicBezTo>
                  <a:cubicBezTo>
                    <a:pt x="23" y="14"/>
                    <a:pt x="22" y="12"/>
                    <a:pt x="21" y="10"/>
                  </a:cubicBezTo>
                  <a:cubicBezTo>
                    <a:pt x="20" y="9"/>
                    <a:pt x="20" y="9"/>
                    <a:pt x="20" y="9"/>
                  </a:cubicBezTo>
                  <a:cubicBezTo>
                    <a:pt x="19" y="6"/>
                    <a:pt x="18" y="3"/>
                    <a:pt x="15" y="2"/>
                  </a:cubicBezTo>
                  <a:cubicBezTo>
                    <a:pt x="15" y="2"/>
                    <a:pt x="15" y="2"/>
                    <a:pt x="15" y="2"/>
                  </a:cubicBezTo>
                  <a:cubicBezTo>
                    <a:pt x="15" y="2"/>
                    <a:pt x="15" y="1"/>
                    <a:pt x="15" y="1"/>
                  </a:cubicBezTo>
                  <a:cubicBezTo>
                    <a:pt x="15" y="1"/>
                    <a:pt x="15" y="1"/>
                    <a:pt x="15" y="1"/>
                  </a:cubicBezTo>
                  <a:cubicBezTo>
                    <a:pt x="14" y="1"/>
                    <a:pt x="14" y="0"/>
                    <a:pt x="14" y="0"/>
                  </a:cubicBezTo>
                  <a:cubicBezTo>
                    <a:pt x="14" y="0"/>
                    <a:pt x="14" y="0"/>
                    <a:pt x="14" y="1"/>
                  </a:cubicBezTo>
                  <a:cubicBezTo>
                    <a:pt x="14" y="1"/>
                    <a:pt x="14" y="1"/>
                    <a:pt x="13" y="1"/>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45"/>
            <p:cNvSpPr>
              <a:spLocks/>
            </p:cNvSpPr>
            <p:nvPr/>
          </p:nvSpPr>
          <p:spPr bwMode="auto">
            <a:xfrm>
              <a:off x="4340241" y="1431420"/>
              <a:ext cx="234433" cy="244247"/>
            </a:xfrm>
            <a:custGeom>
              <a:avLst/>
              <a:gdLst>
                <a:gd name="T0" fmla="*/ 26 w 26"/>
                <a:gd name="T1" fmla="*/ 1 h 27"/>
                <a:gd name="T2" fmla="*/ 26 w 26"/>
                <a:gd name="T3" fmla="*/ 1 h 27"/>
                <a:gd name="T4" fmla="*/ 26 w 26"/>
                <a:gd name="T5" fmla="*/ 1 h 27"/>
                <a:gd name="T6" fmla="*/ 26 w 26"/>
                <a:gd name="T7" fmla="*/ 1 h 27"/>
                <a:gd name="T8" fmla="*/ 23 w 26"/>
                <a:gd name="T9" fmla="*/ 0 h 27"/>
                <a:gd name="T10" fmla="*/ 20 w 26"/>
                <a:gd name="T11" fmla="*/ 6 h 27"/>
                <a:gd name="T12" fmla="*/ 14 w 26"/>
                <a:gd name="T13" fmla="*/ 9 h 27"/>
                <a:gd name="T14" fmla="*/ 5 w 26"/>
                <a:gd name="T15" fmla="*/ 12 h 27"/>
                <a:gd name="T16" fmla="*/ 2 w 26"/>
                <a:gd name="T17" fmla="*/ 12 h 27"/>
                <a:gd name="T18" fmla="*/ 0 w 26"/>
                <a:gd name="T19" fmla="*/ 12 h 27"/>
                <a:gd name="T20" fmla="*/ 0 w 26"/>
                <a:gd name="T21" fmla="*/ 13 h 27"/>
                <a:gd name="T22" fmla="*/ 22 w 26"/>
                <a:gd name="T23" fmla="*/ 23 h 27"/>
                <a:gd name="T24" fmla="*/ 22 w 26"/>
                <a:gd name="T25" fmla="*/ 22 h 27"/>
                <a:gd name="T26" fmla="*/ 23 w 26"/>
                <a:gd name="T27" fmla="*/ 20 h 27"/>
                <a:gd name="T28" fmla="*/ 23 w 26"/>
                <a:gd name="T29" fmla="*/ 17 h 27"/>
                <a:gd name="T30" fmla="*/ 24 w 26"/>
                <a:gd name="T31" fmla="*/ 10 h 27"/>
                <a:gd name="T32" fmla="*/ 24 w 26"/>
                <a:gd name="T33" fmla="*/ 9 h 27"/>
                <a:gd name="T34" fmla="*/ 25 w 26"/>
                <a:gd name="T35" fmla="*/ 9 h 27"/>
                <a:gd name="T36" fmla="*/ 25 w 26"/>
                <a:gd name="T37" fmla="*/ 8 h 27"/>
                <a:gd name="T38" fmla="*/ 25 w 26"/>
                <a:gd name="T39" fmla="*/ 5 h 27"/>
                <a:gd name="T40" fmla="*/ 26 w 26"/>
                <a:gd name="T41" fmla="*/ 1 h 27"/>
                <a:gd name="T42" fmla="*/ 26 w 26"/>
                <a:gd name="T43"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7">
                  <a:moveTo>
                    <a:pt x="26" y="1"/>
                  </a:moveTo>
                  <a:cubicBezTo>
                    <a:pt x="26" y="1"/>
                    <a:pt x="26" y="1"/>
                    <a:pt x="26" y="1"/>
                  </a:cubicBezTo>
                  <a:cubicBezTo>
                    <a:pt x="26" y="1"/>
                    <a:pt x="26" y="1"/>
                    <a:pt x="26" y="1"/>
                  </a:cubicBezTo>
                  <a:cubicBezTo>
                    <a:pt x="26" y="1"/>
                    <a:pt x="26" y="1"/>
                    <a:pt x="26" y="1"/>
                  </a:cubicBezTo>
                  <a:cubicBezTo>
                    <a:pt x="25" y="1"/>
                    <a:pt x="24" y="1"/>
                    <a:pt x="23" y="0"/>
                  </a:cubicBezTo>
                  <a:cubicBezTo>
                    <a:pt x="23" y="2"/>
                    <a:pt x="22" y="4"/>
                    <a:pt x="20" y="6"/>
                  </a:cubicBezTo>
                  <a:cubicBezTo>
                    <a:pt x="18" y="7"/>
                    <a:pt x="16" y="8"/>
                    <a:pt x="14" y="9"/>
                  </a:cubicBezTo>
                  <a:cubicBezTo>
                    <a:pt x="11" y="10"/>
                    <a:pt x="7" y="11"/>
                    <a:pt x="5" y="12"/>
                  </a:cubicBezTo>
                  <a:cubicBezTo>
                    <a:pt x="5" y="12"/>
                    <a:pt x="2" y="12"/>
                    <a:pt x="2" y="12"/>
                  </a:cubicBezTo>
                  <a:cubicBezTo>
                    <a:pt x="2" y="12"/>
                    <a:pt x="1" y="12"/>
                    <a:pt x="0" y="12"/>
                  </a:cubicBezTo>
                  <a:cubicBezTo>
                    <a:pt x="0" y="12"/>
                    <a:pt x="0" y="13"/>
                    <a:pt x="0" y="13"/>
                  </a:cubicBezTo>
                  <a:cubicBezTo>
                    <a:pt x="2" y="22"/>
                    <a:pt x="20" y="27"/>
                    <a:pt x="22" y="23"/>
                  </a:cubicBezTo>
                  <a:cubicBezTo>
                    <a:pt x="22" y="23"/>
                    <a:pt x="22" y="22"/>
                    <a:pt x="22" y="22"/>
                  </a:cubicBezTo>
                  <a:cubicBezTo>
                    <a:pt x="22" y="21"/>
                    <a:pt x="23" y="21"/>
                    <a:pt x="23" y="20"/>
                  </a:cubicBezTo>
                  <a:cubicBezTo>
                    <a:pt x="23" y="19"/>
                    <a:pt x="23" y="18"/>
                    <a:pt x="23" y="17"/>
                  </a:cubicBezTo>
                  <a:cubicBezTo>
                    <a:pt x="24" y="16"/>
                    <a:pt x="24" y="13"/>
                    <a:pt x="24" y="10"/>
                  </a:cubicBezTo>
                  <a:cubicBezTo>
                    <a:pt x="24" y="10"/>
                    <a:pt x="24" y="10"/>
                    <a:pt x="24" y="9"/>
                  </a:cubicBezTo>
                  <a:cubicBezTo>
                    <a:pt x="25" y="9"/>
                    <a:pt x="25" y="9"/>
                    <a:pt x="25" y="9"/>
                  </a:cubicBezTo>
                  <a:cubicBezTo>
                    <a:pt x="25" y="8"/>
                    <a:pt x="25" y="8"/>
                    <a:pt x="25" y="8"/>
                  </a:cubicBezTo>
                  <a:cubicBezTo>
                    <a:pt x="25" y="7"/>
                    <a:pt x="25" y="6"/>
                    <a:pt x="25" y="5"/>
                  </a:cubicBezTo>
                  <a:cubicBezTo>
                    <a:pt x="25" y="4"/>
                    <a:pt x="25" y="3"/>
                    <a:pt x="26" y="1"/>
                  </a:cubicBezTo>
                  <a:cubicBezTo>
                    <a:pt x="26" y="1"/>
                    <a:pt x="26" y="1"/>
                    <a:pt x="26" y="1"/>
                  </a:cubicBezTo>
                </a:path>
              </a:pathLst>
            </a:custGeom>
            <a:solidFill>
              <a:srgbClr val="F39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46"/>
            <p:cNvSpPr>
              <a:spLocks/>
            </p:cNvSpPr>
            <p:nvPr/>
          </p:nvSpPr>
          <p:spPr bwMode="auto">
            <a:xfrm>
              <a:off x="5569108" y="1557907"/>
              <a:ext cx="90503" cy="181005"/>
            </a:xfrm>
            <a:custGeom>
              <a:avLst/>
              <a:gdLst>
                <a:gd name="T0" fmla="*/ 5 w 10"/>
                <a:gd name="T1" fmla="*/ 20 h 20"/>
                <a:gd name="T2" fmla="*/ 5 w 10"/>
                <a:gd name="T3" fmla="*/ 20 h 20"/>
                <a:gd name="T4" fmla="*/ 10 w 10"/>
                <a:gd name="T5" fmla="*/ 18 h 20"/>
                <a:gd name="T6" fmla="*/ 10 w 10"/>
                <a:gd name="T7" fmla="*/ 16 h 20"/>
                <a:gd name="T8" fmla="*/ 9 w 10"/>
                <a:gd name="T9" fmla="*/ 9 h 20"/>
                <a:gd name="T10" fmla="*/ 4 w 10"/>
                <a:gd name="T11" fmla="*/ 1 h 20"/>
                <a:gd name="T12" fmla="*/ 4 w 10"/>
                <a:gd name="T13" fmla="*/ 0 h 20"/>
                <a:gd name="T14" fmla="*/ 0 w 10"/>
                <a:gd name="T15" fmla="*/ 2 h 20"/>
                <a:gd name="T16" fmla="*/ 5 w 10"/>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5" y="20"/>
                  </a:moveTo>
                  <a:cubicBezTo>
                    <a:pt x="5" y="20"/>
                    <a:pt x="5" y="20"/>
                    <a:pt x="5" y="20"/>
                  </a:cubicBezTo>
                  <a:cubicBezTo>
                    <a:pt x="7" y="20"/>
                    <a:pt x="8" y="19"/>
                    <a:pt x="10" y="18"/>
                  </a:cubicBezTo>
                  <a:cubicBezTo>
                    <a:pt x="10" y="17"/>
                    <a:pt x="10" y="17"/>
                    <a:pt x="10" y="16"/>
                  </a:cubicBezTo>
                  <a:cubicBezTo>
                    <a:pt x="10" y="14"/>
                    <a:pt x="10" y="11"/>
                    <a:pt x="9" y="9"/>
                  </a:cubicBezTo>
                  <a:cubicBezTo>
                    <a:pt x="8" y="6"/>
                    <a:pt x="6" y="3"/>
                    <a:pt x="4" y="1"/>
                  </a:cubicBezTo>
                  <a:cubicBezTo>
                    <a:pt x="4" y="0"/>
                    <a:pt x="4" y="0"/>
                    <a:pt x="4" y="0"/>
                  </a:cubicBezTo>
                  <a:cubicBezTo>
                    <a:pt x="3" y="0"/>
                    <a:pt x="1" y="1"/>
                    <a:pt x="0" y="2"/>
                  </a:cubicBezTo>
                  <a:cubicBezTo>
                    <a:pt x="2" y="6"/>
                    <a:pt x="5" y="14"/>
                    <a:pt x="5" y="20"/>
                  </a:cubicBezTo>
                </a:path>
              </a:pathLst>
            </a:custGeom>
            <a:solidFill>
              <a:srgbClr val="CCE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47"/>
            <p:cNvSpPr>
              <a:spLocks/>
            </p:cNvSpPr>
            <p:nvPr/>
          </p:nvSpPr>
          <p:spPr bwMode="auto">
            <a:xfrm>
              <a:off x="4565953" y="1675668"/>
              <a:ext cx="45796" cy="261694"/>
            </a:xfrm>
            <a:custGeom>
              <a:avLst/>
              <a:gdLst>
                <a:gd name="T0" fmla="*/ 1 w 5"/>
                <a:gd name="T1" fmla="*/ 2 h 29"/>
                <a:gd name="T2" fmla="*/ 0 w 5"/>
                <a:gd name="T3" fmla="*/ 8 h 29"/>
                <a:gd name="T4" fmla="*/ 0 w 5"/>
                <a:gd name="T5" fmla="*/ 9 h 29"/>
                <a:gd name="T6" fmla="*/ 0 w 5"/>
                <a:gd name="T7" fmla="*/ 29 h 29"/>
                <a:gd name="T8" fmla="*/ 1 w 5"/>
                <a:gd name="T9" fmla="*/ 27 h 29"/>
                <a:gd name="T10" fmla="*/ 4 w 5"/>
                <a:gd name="T11" fmla="*/ 7 h 29"/>
                <a:gd name="T12" fmla="*/ 4 w 5"/>
                <a:gd name="T13" fmla="*/ 0 h 29"/>
                <a:gd name="T14" fmla="*/ 2 w 5"/>
                <a:gd name="T15" fmla="*/ 3 h 29"/>
                <a:gd name="T16" fmla="*/ 1 w 5"/>
                <a:gd name="T1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9">
                  <a:moveTo>
                    <a:pt x="1" y="2"/>
                  </a:moveTo>
                  <a:cubicBezTo>
                    <a:pt x="1" y="4"/>
                    <a:pt x="1" y="7"/>
                    <a:pt x="0" y="8"/>
                  </a:cubicBezTo>
                  <a:cubicBezTo>
                    <a:pt x="0" y="9"/>
                    <a:pt x="0" y="9"/>
                    <a:pt x="0" y="9"/>
                  </a:cubicBezTo>
                  <a:cubicBezTo>
                    <a:pt x="1" y="16"/>
                    <a:pt x="2" y="22"/>
                    <a:pt x="0" y="29"/>
                  </a:cubicBezTo>
                  <a:cubicBezTo>
                    <a:pt x="0" y="28"/>
                    <a:pt x="1" y="28"/>
                    <a:pt x="1" y="27"/>
                  </a:cubicBezTo>
                  <a:cubicBezTo>
                    <a:pt x="3" y="21"/>
                    <a:pt x="4" y="14"/>
                    <a:pt x="4" y="7"/>
                  </a:cubicBezTo>
                  <a:cubicBezTo>
                    <a:pt x="5" y="5"/>
                    <a:pt x="4" y="3"/>
                    <a:pt x="4" y="0"/>
                  </a:cubicBezTo>
                  <a:cubicBezTo>
                    <a:pt x="4" y="1"/>
                    <a:pt x="3" y="2"/>
                    <a:pt x="2" y="3"/>
                  </a:cubicBezTo>
                  <a:cubicBezTo>
                    <a:pt x="2" y="3"/>
                    <a:pt x="2" y="3"/>
                    <a:pt x="1" y="2"/>
                  </a:cubicBezTo>
                </a:path>
              </a:pathLst>
            </a:custGeom>
            <a:solidFill>
              <a:srgbClr val="CCE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48"/>
            <p:cNvSpPr>
              <a:spLocks/>
            </p:cNvSpPr>
            <p:nvPr/>
          </p:nvSpPr>
          <p:spPr bwMode="auto">
            <a:xfrm>
              <a:off x="4529968" y="1648409"/>
              <a:ext cx="44706" cy="99226"/>
            </a:xfrm>
            <a:custGeom>
              <a:avLst/>
              <a:gdLst>
                <a:gd name="T0" fmla="*/ 4 w 5"/>
                <a:gd name="T1" fmla="*/ 11 h 11"/>
                <a:gd name="T2" fmla="*/ 5 w 5"/>
                <a:gd name="T3" fmla="*/ 5 h 11"/>
                <a:gd name="T4" fmla="*/ 4 w 5"/>
                <a:gd name="T5" fmla="*/ 3 h 11"/>
                <a:gd name="T6" fmla="*/ 1 w 5"/>
                <a:gd name="T7" fmla="*/ 0 h 11"/>
                <a:gd name="T8" fmla="*/ 1 w 5"/>
                <a:gd name="T9" fmla="*/ 0 h 11"/>
                <a:gd name="T10" fmla="*/ 0 w 5"/>
                <a:gd name="T11" fmla="*/ 1 h 11"/>
                <a:gd name="T12" fmla="*/ 1 w 5"/>
                <a:gd name="T13" fmla="*/ 3 h 11"/>
                <a:gd name="T14" fmla="*/ 2 w 5"/>
                <a:gd name="T15" fmla="*/ 11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10"/>
                    <a:pt x="5" y="7"/>
                    <a:pt x="5" y="5"/>
                  </a:cubicBezTo>
                  <a:cubicBezTo>
                    <a:pt x="5" y="4"/>
                    <a:pt x="4" y="4"/>
                    <a:pt x="4" y="3"/>
                  </a:cubicBezTo>
                  <a:cubicBezTo>
                    <a:pt x="3" y="2"/>
                    <a:pt x="2" y="1"/>
                    <a:pt x="1" y="0"/>
                  </a:cubicBezTo>
                  <a:cubicBezTo>
                    <a:pt x="1" y="0"/>
                    <a:pt x="1" y="0"/>
                    <a:pt x="1" y="0"/>
                  </a:cubicBezTo>
                  <a:cubicBezTo>
                    <a:pt x="0" y="0"/>
                    <a:pt x="0" y="0"/>
                    <a:pt x="0" y="1"/>
                  </a:cubicBezTo>
                  <a:cubicBezTo>
                    <a:pt x="1" y="1"/>
                    <a:pt x="1" y="2"/>
                    <a:pt x="1" y="3"/>
                  </a:cubicBezTo>
                  <a:cubicBezTo>
                    <a:pt x="2" y="6"/>
                    <a:pt x="2" y="9"/>
                    <a:pt x="2" y="11"/>
                  </a:cubicBezTo>
                  <a:cubicBezTo>
                    <a:pt x="3" y="11"/>
                    <a:pt x="4" y="11"/>
                    <a:pt x="4" y="11"/>
                  </a:cubicBezTo>
                  <a:close/>
                </a:path>
              </a:pathLst>
            </a:custGeom>
            <a:solidFill>
              <a:srgbClr val="6D1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49"/>
            <p:cNvSpPr>
              <a:spLocks/>
            </p:cNvSpPr>
            <p:nvPr/>
          </p:nvSpPr>
          <p:spPr bwMode="auto">
            <a:xfrm>
              <a:off x="4412207" y="1747634"/>
              <a:ext cx="172282" cy="460143"/>
            </a:xfrm>
            <a:custGeom>
              <a:avLst/>
              <a:gdLst>
                <a:gd name="T0" fmla="*/ 17 w 19"/>
                <a:gd name="T1" fmla="*/ 1 h 51"/>
                <a:gd name="T2" fmla="*/ 17 w 19"/>
                <a:gd name="T3" fmla="*/ 0 h 51"/>
                <a:gd name="T4" fmla="*/ 15 w 19"/>
                <a:gd name="T5" fmla="*/ 0 h 51"/>
                <a:gd name="T6" fmla="*/ 6 w 19"/>
                <a:gd name="T7" fmla="*/ 43 h 51"/>
                <a:gd name="T8" fmla="*/ 2 w 19"/>
                <a:gd name="T9" fmla="*/ 48 h 51"/>
                <a:gd name="T10" fmla="*/ 2 w 19"/>
                <a:gd name="T11" fmla="*/ 48 h 51"/>
                <a:gd name="T12" fmla="*/ 1 w 19"/>
                <a:gd name="T13" fmla="*/ 48 h 51"/>
                <a:gd name="T14" fmla="*/ 0 w 19"/>
                <a:gd name="T15" fmla="*/ 51 h 51"/>
                <a:gd name="T16" fmla="*/ 3 w 19"/>
                <a:gd name="T17" fmla="*/ 47 h 51"/>
                <a:gd name="T18" fmla="*/ 7 w 19"/>
                <a:gd name="T19" fmla="*/ 42 h 51"/>
                <a:gd name="T20" fmla="*/ 10 w 19"/>
                <a:gd name="T21" fmla="*/ 38 h 51"/>
                <a:gd name="T22" fmla="*/ 17 w 19"/>
                <a:gd name="T23" fmla="*/ 21 h 51"/>
                <a:gd name="T24" fmla="*/ 17 w 19"/>
                <a:gd name="T25"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51">
                  <a:moveTo>
                    <a:pt x="17" y="1"/>
                  </a:moveTo>
                  <a:cubicBezTo>
                    <a:pt x="17" y="1"/>
                    <a:pt x="17" y="1"/>
                    <a:pt x="17" y="0"/>
                  </a:cubicBezTo>
                  <a:cubicBezTo>
                    <a:pt x="17" y="0"/>
                    <a:pt x="16" y="0"/>
                    <a:pt x="15" y="0"/>
                  </a:cubicBezTo>
                  <a:cubicBezTo>
                    <a:pt x="17" y="15"/>
                    <a:pt x="13" y="31"/>
                    <a:pt x="6" y="43"/>
                  </a:cubicBezTo>
                  <a:cubicBezTo>
                    <a:pt x="4" y="45"/>
                    <a:pt x="3" y="46"/>
                    <a:pt x="2" y="48"/>
                  </a:cubicBezTo>
                  <a:cubicBezTo>
                    <a:pt x="2" y="48"/>
                    <a:pt x="2" y="48"/>
                    <a:pt x="2" y="48"/>
                  </a:cubicBezTo>
                  <a:cubicBezTo>
                    <a:pt x="2" y="48"/>
                    <a:pt x="2" y="48"/>
                    <a:pt x="1" y="48"/>
                  </a:cubicBezTo>
                  <a:cubicBezTo>
                    <a:pt x="1" y="49"/>
                    <a:pt x="1" y="50"/>
                    <a:pt x="0" y="51"/>
                  </a:cubicBezTo>
                  <a:cubicBezTo>
                    <a:pt x="1" y="50"/>
                    <a:pt x="2" y="49"/>
                    <a:pt x="3" y="47"/>
                  </a:cubicBezTo>
                  <a:cubicBezTo>
                    <a:pt x="5" y="46"/>
                    <a:pt x="6" y="44"/>
                    <a:pt x="7" y="42"/>
                  </a:cubicBezTo>
                  <a:cubicBezTo>
                    <a:pt x="9" y="41"/>
                    <a:pt x="10" y="39"/>
                    <a:pt x="10" y="38"/>
                  </a:cubicBezTo>
                  <a:cubicBezTo>
                    <a:pt x="13" y="32"/>
                    <a:pt x="16" y="27"/>
                    <a:pt x="17" y="21"/>
                  </a:cubicBezTo>
                  <a:cubicBezTo>
                    <a:pt x="19" y="14"/>
                    <a:pt x="18" y="8"/>
                    <a:pt x="17" y="1"/>
                  </a:cubicBezTo>
                </a:path>
              </a:pathLst>
            </a:custGeom>
            <a:solidFill>
              <a:srgbClr val="821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50"/>
            <p:cNvSpPr>
              <a:spLocks/>
            </p:cNvSpPr>
            <p:nvPr/>
          </p:nvSpPr>
          <p:spPr bwMode="auto">
            <a:xfrm>
              <a:off x="4493986" y="1648409"/>
              <a:ext cx="54519" cy="107949"/>
            </a:xfrm>
            <a:custGeom>
              <a:avLst/>
              <a:gdLst>
                <a:gd name="T0" fmla="*/ 4 w 6"/>
                <a:gd name="T1" fmla="*/ 1 h 12"/>
                <a:gd name="T2" fmla="*/ 4 w 6"/>
                <a:gd name="T3" fmla="*/ 0 h 12"/>
                <a:gd name="T4" fmla="*/ 4 w 6"/>
                <a:gd name="T5" fmla="*/ 0 h 12"/>
                <a:gd name="T6" fmla="*/ 1 w 6"/>
                <a:gd name="T7" fmla="*/ 5 h 12"/>
                <a:gd name="T8" fmla="*/ 0 w 6"/>
                <a:gd name="T9" fmla="*/ 5 h 12"/>
                <a:gd name="T10" fmla="*/ 4 w 6"/>
                <a:gd name="T11" fmla="*/ 12 h 12"/>
                <a:gd name="T12" fmla="*/ 4 w 6"/>
                <a:gd name="T13" fmla="*/ 12 h 12"/>
                <a:gd name="T14" fmla="*/ 6 w 6"/>
                <a:gd name="T15" fmla="*/ 11 h 12"/>
                <a:gd name="T16" fmla="*/ 5 w 6"/>
                <a:gd name="T17" fmla="*/ 3 h 12"/>
                <a:gd name="T18" fmla="*/ 4 w 6"/>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2">
                  <a:moveTo>
                    <a:pt x="4" y="1"/>
                  </a:moveTo>
                  <a:cubicBezTo>
                    <a:pt x="4" y="0"/>
                    <a:pt x="4" y="0"/>
                    <a:pt x="4" y="0"/>
                  </a:cubicBezTo>
                  <a:cubicBezTo>
                    <a:pt x="4" y="0"/>
                    <a:pt x="4" y="0"/>
                    <a:pt x="4" y="0"/>
                  </a:cubicBezTo>
                  <a:cubicBezTo>
                    <a:pt x="3" y="1"/>
                    <a:pt x="2" y="3"/>
                    <a:pt x="1" y="5"/>
                  </a:cubicBezTo>
                  <a:cubicBezTo>
                    <a:pt x="0" y="5"/>
                    <a:pt x="0" y="5"/>
                    <a:pt x="0" y="5"/>
                  </a:cubicBezTo>
                  <a:cubicBezTo>
                    <a:pt x="1" y="7"/>
                    <a:pt x="3" y="10"/>
                    <a:pt x="4" y="12"/>
                  </a:cubicBezTo>
                  <a:cubicBezTo>
                    <a:pt x="4" y="12"/>
                    <a:pt x="4" y="12"/>
                    <a:pt x="4" y="12"/>
                  </a:cubicBezTo>
                  <a:cubicBezTo>
                    <a:pt x="5" y="12"/>
                    <a:pt x="6" y="11"/>
                    <a:pt x="6" y="11"/>
                  </a:cubicBezTo>
                  <a:cubicBezTo>
                    <a:pt x="6" y="9"/>
                    <a:pt x="6" y="6"/>
                    <a:pt x="5" y="3"/>
                  </a:cubicBezTo>
                  <a:cubicBezTo>
                    <a:pt x="5" y="2"/>
                    <a:pt x="5" y="1"/>
                    <a:pt x="4" y="1"/>
                  </a:cubicBezTo>
                </a:path>
              </a:pathLst>
            </a:custGeom>
            <a:solidFill>
              <a:srgbClr val="8A1B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51"/>
            <p:cNvSpPr>
              <a:spLocks/>
            </p:cNvSpPr>
            <p:nvPr/>
          </p:nvSpPr>
          <p:spPr bwMode="auto">
            <a:xfrm>
              <a:off x="4312982" y="1540460"/>
              <a:ext cx="288954" cy="188638"/>
            </a:xfrm>
            <a:custGeom>
              <a:avLst/>
              <a:gdLst>
                <a:gd name="T0" fmla="*/ 7 w 32"/>
                <a:gd name="T1" fmla="*/ 15 h 21"/>
                <a:gd name="T2" fmla="*/ 11 w 32"/>
                <a:gd name="T3" fmla="*/ 18 h 21"/>
                <a:gd name="T4" fmla="*/ 18 w 32"/>
                <a:gd name="T5" fmla="*/ 21 h 21"/>
                <a:gd name="T6" fmla="*/ 20 w 32"/>
                <a:gd name="T7" fmla="*/ 17 h 21"/>
                <a:gd name="T8" fmla="*/ 20 w 32"/>
                <a:gd name="T9" fmla="*/ 17 h 21"/>
                <a:gd name="T10" fmla="*/ 21 w 32"/>
                <a:gd name="T11" fmla="*/ 17 h 21"/>
                <a:gd name="T12" fmla="*/ 24 w 32"/>
                <a:gd name="T13" fmla="*/ 12 h 21"/>
                <a:gd name="T14" fmla="*/ 24 w 32"/>
                <a:gd name="T15" fmla="*/ 12 h 21"/>
                <a:gd name="T16" fmla="*/ 24 w 32"/>
                <a:gd name="T17" fmla="*/ 13 h 21"/>
                <a:gd name="T18" fmla="*/ 25 w 32"/>
                <a:gd name="T19" fmla="*/ 12 h 21"/>
                <a:gd name="T20" fmla="*/ 25 w 32"/>
                <a:gd name="T21" fmla="*/ 12 h 21"/>
                <a:gd name="T22" fmla="*/ 28 w 32"/>
                <a:gd name="T23" fmla="*/ 15 h 21"/>
                <a:gd name="T24" fmla="*/ 29 w 32"/>
                <a:gd name="T25" fmla="*/ 17 h 21"/>
                <a:gd name="T26" fmla="*/ 30 w 32"/>
                <a:gd name="T27" fmla="*/ 18 h 21"/>
                <a:gd name="T28" fmla="*/ 32 w 32"/>
                <a:gd name="T29" fmla="*/ 15 h 21"/>
                <a:gd name="T30" fmla="*/ 32 w 32"/>
                <a:gd name="T31" fmla="*/ 14 h 21"/>
                <a:gd name="T32" fmla="*/ 26 w 32"/>
                <a:gd name="T33" fmla="*/ 5 h 21"/>
                <a:gd name="T34" fmla="*/ 26 w 32"/>
                <a:gd name="T35" fmla="*/ 8 h 21"/>
                <a:gd name="T36" fmla="*/ 25 w 32"/>
                <a:gd name="T37" fmla="*/ 10 h 21"/>
                <a:gd name="T38" fmla="*/ 25 w 32"/>
                <a:gd name="T39" fmla="*/ 11 h 21"/>
                <a:gd name="T40" fmla="*/ 3 w 32"/>
                <a:gd name="T41" fmla="*/ 1 h 21"/>
                <a:gd name="T42" fmla="*/ 3 w 32"/>
                <a:gd name="T43" fmla="*/ 0 h 21"/>
                <a:gd name="T44" fmla="*/ 3 w 32"/>
                <a:gd name="T45" fmla="*/ 0 h 21"/>
                <a:gd name="T46" fmla="*/ 1 w 32"/>
                <a:gd name="T47" fmla="*/ 9 h 21"/>
                <a:gd name="T48" fmla="*/ 7 w 32"/>
                <a:gd name="T49"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21">
                  <a:moveTo>
                    <a:pt x="7" y="15"/>
                  </a:moveTo>
                  <a:cubicBezTo>
                    <a:pt x="7" y="16"/>
                    <a:pt x="9" y="17"/>
                    <a:pt x="11" y="18"/>
                  </a:cubicBezTo>
                  <a:cubicBezTo>
                    <a:pt x="13" y="20"/>
                    <a:pt x="16" y="21"/>
                    <a:pt x="18" y="21"/>
                  </a:cubicBezTo>
                  <a:cubicBezTo>
                    <a:pt x="18" y="19"/>
                    <a:pt x="19" y="18"/>
                    <a:pt x="20" y="17"/>
                  </a:cubicBezTo>
                  <a:cubicBezTo>
                    <a:pt x="20" y="17"/>
                    <a:pt x="20" y="17"/>
                    <a:pt x="20" y="17"/>
                  </a:cubicBezTo>
                  <a:cubicBezTo>
                    <a:pt x="20" y="17"/>
                    <a:pt x="20" y="17"/>
                    <a:pt x="21" y="17"/>
                  </a:cubicBezTo>
                  <a:cubicBezTo>
                    <a:pt x="22" y="15"/>
                    <a:pt x="23" y="13"/>
                    <a:pt x="24" y="12"/>
                  </a:cubicBezTo>
                  <a:cubicBezTo>
                    <a:pt x="24" y="12"/>
                    <a:pt x="24" y="12"/>
                    <a:pt x="24" y="12"/>
                  </a:cubicBezTo>
                  <a:cubicBezTo>
                    <a:pt x="24" y="12"/>
                    <a:pt x="24" y="12"/>
                    <a:pt x="24" y="13"/>
                  </a:cubicBezTo>
                  <a:cubicBezTo>
                    <a:pt x="24" y="12"/>
                    <a:pt x="24" y="12"/>
                    <a:pt x="25" y="12"/>
                  </a:cubicBezTo>
                  <a:cubicBezTo>
                    <a:pt x="25" y="12"/>
                    <a:pt x="25" y="12"/>
                    <a:pt x="25" y="12"/>
                  </a:cubicBezTo>
                  <a:cubicBezTo>
                    <a:pt x="26" y="13"/>
                    <a:pt x="27" y="14"/>
                    <a:pt x="28" y="15"/>
                  </a:cubicBezTo>
                  <a:cubicBezTo>
                    <a:pt x="28" y="16"/>
                    <a:pt x="29" y="16"/>
                    <a:pt x="29" y="17"/>
                  </a:cubicBezTo>
                  <a:cubicBezTo>
                    <a:pt x="30" y="18"/>
                    <a:pt x="30" y="18"/>
                    <a:pt x="30" y="18"/>
                  </a:cubicBezTo>
                  <a:cubicBezTo>
                    <a:pt x="31" y="17"/>
                    <a:pt x="32" y="16"/>
                    <a:pt x="32" y="15"/>
                  </a:cubicBezTo>
                  <a:cubicBezTo>
                    <a:pt x="32" y="15"/>
                    <a:pt x="32" y="14"/>
                    <a:pt x="32" y="14"/>
                  </a:cubicBezTo>
                  <a:cubicBezTo>
                    <a:pt x="31" y="10"/>
                    <a:pt x="29" y="6"/>
                    <a:pt x="26" y="5"/>
                  </a:cubicBezTo>
                  <a:cubicBezTo>
                    <a:pt x="26" y="6"/>
                    <a:pt x="26" y="7"/>
                    <a:pt x="26" y="8"/>
                  </a:cubicBezTo>
                  <a:cubicBezTo>
                    <a:pt x="26" y="9"/>
                    <a:pt x="25" y="9"/>
                    <a:pt x="25" y="10"/>
                  </a:cubicBezTo>
                  <a:cubicBezTo>
                    <a:pt x="25" y="10"/>
                    <a:pt x="25" y="11"/>
                    <a:pt x="25" y="11"/>
                  </a:cubicBezTo>
                  <a:cubicBezTo>
                    <a:pt x="23" y="15"/>
                    <a:pt x="5" y="10"/>
                    <a:pt x="3" y="1"/>
                  </a:cubicBezTo>
                  <a:cubicBezTo>
                    <a:pt x="3" y="1"/>
                    <a:pt x="3" y="1"/>
                    <a:pt x="3" y="0"/>
                  </a:cubicBezTo>
                  <a:cubicBezTo>
                    <a:pt x="3" y="0"/>
                    <a:pt x="3" y="0"/>
                    <a:pt x="3" y="0"/>
                  </a:cubicBezTo>
                  <a:cubicBezTo>
                    <a:pt x="0" y="3"/>
                    <a:pt x="0" y="6"/>
                    <a:pt x="1" y="9"/>
                  </a:cubicBezTo>
                  <a:cubicBezTo>
                    <a:pt x="2" y="12"/>
                    <a:pt x="4" y="14"/>
                    <a:pt x="7" y="15"/>
                  </a:cubicBezTo>
                </a:path>
              </a:pathLst>
            </a:custGeom>
            <a:solidFill>
              <a:srgbClr val="E9F6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52"/>
            <p:cNvSpPr>
              <a:spLocks/>
            </p:cNvSpPr>
            <p:nvPr/>
          </p:nvSpPr>
          <p:spPr bwMode="auto">
            <a:xfrm>
              <a:off x="4321705" y="1621148"/>
              <a:ext cx="208264" cy="432885"/>
            </a:xfrm>
            <a:custGeom>
              <a:avLst/>
              <a:gdLst>
                <a:gd name="T0" fmla="*/ 23 w 23"/>
                <a:gd name="T1" fmla="*/ 15 h 48"/>
                <a:gd name="T2" fmla="*/ 23 w 23"/>
                <a:gd name="T3" fmla="*/ 15 h 48"/>
                <a:gd name="T4" fmla="*/ 19 w 23"/>
                <a:gd name="T5" fmla="*/ 8 h 48"/>
                <a:gd name="T6" fmla="*/ 17 w 23"/>
                <a:gd name="T7" fmla="*/ 12 h 48"/>
                <a:gd name="T8" fmla="*/ 10 w 23"/>
                <a:gd name="T9" fmla="*/ 9 h 48"/>
                <a:gd name="T10" fmla="*/ 6 w 23"/>
                <a:gd name="T11" fmla="*/ 6 h 48"/>
                <a:gd name="T12" fmla="*/ 0 w 23"/>
                <a:gd name="T13" fmla="*/ 0 h 48"/>
                <a:gd name="T14" fmla="*/ 3 w 23"/>
                <a:gd name="T15" fmla="*/ 7 h 48"/>
                <a:gd name="T16" fmla="*/ 5 w 23"/>
                <a:gd name="T17" fmla="*/ 10 h 48"/>
                <a:gd name="T18" fmla="*/ 12 w 23"/>
                <a:gd name="T19" fmla="*/ 24 h 48"/>
                <a:gd name="T20" fmla="*/ 15 w 23"/>
                <a:gd name="T21" fmla="*/ 47 h 48"/>
                <a:gd name="T22" fmla="*/ 15 w 23"/>
                <a:gd name="T23" fmla="*/ 48 h 48"/>
                <a:gd name="T24" fmla="*/ 21 w 23"/>
                <a:gd name="T25" fmla="*/ 33 h 48"/>
                <a:gd name="T26" fmla="*/ 23 w 23"/>
                <a:gd name="T27"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8">
                  <a:moveTo>
                    <a:pt x="23" y="15"/>
                  </a:moveTo>
                  <a:cubicBezTo>
                    <a:pt x="23" y="15"/>
                    <a:pt x="23" y="15"/>
                    <a:pt x="23" y="15"/>
                  </a:cubicBezTo>
                  <a:cubicBezTo>
                    <a:pt x="22" y="13"/>
                    <a:pt x="20" y="10"/>
                    <a:pt x="19" y="8"/>
                  </a:cubicBezTo>
                  <a:cubicBezTo>
                    <a:pt x="18" y="9"/>
                    <a:pt x="17" y="10"/>
                    <a:pt x="17" y="12"/>
                  </a:cubicBezTo>
                  <a:cubicBezTo>
                    <a:pt x="15" y="12"/>
                    <a:pt x="12" y="11"/>
                    <a:pt x="10" y="9"/>
                  </a:cubicBezTo>
                  <a:cubicBezTo>
                    <a:pt x="8" y="8"/>
                    <a:pt x="6" y="7"/>
                    <a:pt x="6" y="6"/>
                  </a:cubicBezTo>
                  <a:cubicBezTo>
                    <a:pt x="4" y="5"/>
                    <a:pt x="1" y="3"/>
                    <a:pt x="0" y="0"/>
                  </a:cubicBezTo>
                  <a:cubicBezTo>
                    <a:pt x="1" y="3"/>
                    <a:pt x="2" y="5"/>
                    <a:pt x="3" y="7"/>
                  </a:cubicBezTo>
                  <a:cubicBezTo>
                    <a:pt x="3" y="8"/>
                    <a:pt x="4" y="9"/>
                    <a:pt x="5" y="10"/>
                  </a:cubicBezTo>
                  <a:cubicBezTo>
                    <a:pt x="8" y="15"/>
                    <a:pt x="10" y="19"/>
                    <a:pt x="12" y="24"/>
                  </a:cubicBezTo>
                  <a:cubicBezTo>
                    <a:pt x="15" y="31"/>
                    <a:pt x="16" y="39"/>
                    <a:pt x="15" y="47"/>
                  </a:cubicBezTo>
                  <a:cubicBezTo>
                    <a:pt x="15" y="47"/>
                    <a:pt x="15" y="47"/>
                    <a:pt x="15" y="48"/>
                  </a:cubicBezTo>
                  <a:cubicBezTo>
                    <a:pt x="17" y="43"/>
                    <a:pt x="19" y="37"/>
                    <a:pt x="21" y="33"/>
                  </a:cubicBezTo>
                  <a:cubicBezTo>
                    <a:pt x="23" y="27"/>
                    <a:pt x="23" y="21"/>
                    <a:pt x="23" y="15"/>
                  </a:cubicBezTo>
                </a:path>
              </a:pathLst>
            </a:custGeom>
            <a:solidFill>
              <a:srgbClr val="CCE6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53"/>
            <p:cNvSpPr>
              <a:spLocks noEditPoints="1"/>
            </p:cNvSpPr>
            <p:nvPr/>
          </p:nvSpPr>
          <p:spPr bwMode="auto">
            <a:xfrm>
              <a:off x="3048132" y="1494664"/>
              <a:ext cx="2565683" cy="1308468"/>
            </a:xfrm>
            <a:custGeom>
              <a:avLst/>
              <a:gdLst>
                <a:gd name="T0" fmla="*/ 277 w 284"/>
                <a:gd name="T1" fmla="*/ 6 h 145"/>
                <a:gd name="T2" fmla="*/ 196 w 284"/>
                <a:gd name="T3" fmla="*/ 9 h 145"/>
                <a:gd name="T4" fmla="*/ 196 w 284"/>
                <a:gd name="T5" fmla="*/ 9 h 145"/>
                <a:gd name="T6" fmla="*/ 180 w 284"/>
                <a:gd name="T7" fmla="*/ 0 h 145"/>
                <a:gd name="T8" fmla="*/ 169 w 284"/>
                <a:gd name="T9" fmla="*/ 2 h 145"/>
                <a:gd name="T10" fmla="*/ 169 w 284"/>
                <a:gd name="T11" fmla="*/ 3 h 145"/>
                <a:gd name="T12" fmla="*/ 174 w 284"/>
                <a:gd name="T13" fmla="*/ 10 h 145"/>
                <a:gd name="T14" fmla="*/ 178 w 284"/>
                <a:gd name="T15" fmla="*/ 17 h 145"/>
                <a:gd name="T16" fmla="*/ 178 w 284"/>
                <a:gd name="T17" fmla="*/ 17 h 145"/>
                <a:gd name="T18" fmla="*/ 176 w 284"/>
                <a:gd name="T19" fmla="*/ 24 h 145"/>
                <a:gd name="T20" fmla="*/ 179 w 284"/>
                <a:gd name="T21" fmla="*/ 43 h 145"/>
                <a:gd name="T22" fmla="*/ 175 w 284"/>
                <a:gd name="T23" fmla="*/ 66 h 145"/>
                <a:gd name="T24" fmla="*/ 160 w 284"/>
                <a:gd name="T25" fmla="*/ 71 h 145"/>
                <a:gd name="T26" fmla="*/ 151 w 284"/>
                <a:gd name="T27" fmla="*/ 79 h 145"/>
                <a:gd name="T28" fmla="*/ 152 w 284"/>
                <a:gd name="T29" fmla="*/ 76 h 145"/>
                <a:gd name="T30" fmla="*/ 153 w 284"/>
                <a:gd name="T31" fmla="*/ 72 h 145"/>
                <a:gd name="T32" fmla="*/ 137 w 284"/>
                <a:gd name="T33" fmla="*/ 39 h 145"/>
                <a:gd name="T34" fmla="*/ 139 w 284"/>
                <a:gd name="T35" fmla="*/ 30 h 145"/>
                <a:gd name="T36" fmla="*/ 133 w 284"/>
                <a:gd name="T37" fmla="*/ 28 h 145"/>
                <a:gd name="T38" fmla="*/ 133 w 284"/>
                <a:gd name="T39" fmla="*/ 20 h 145"/>
                <a:gd name="T40" fmla="*/ 103 w 284"/>
                <a:gd name="T41" fmla="*/ 17 h 145"/>
                <a:gd name="T42" fmla="*/ 101 w 284"/>
                <a:gd name="T43" fmla="*/ 19 h 145"/>
                <a:gd name="T44" fmla="*/ 32 w 284"/>
                <a:gd name="T45" fmla="*/ 57 h 145"/>
                <a:gd name="T46" fmla="*/ 2 w 284"/>
                <a:gd name="T47" fmla="*/ 89 h 145"/>
                <a:gd name="T48" fmla="*/ 18 w 284"/>
                <a:gd name="T49" fmla="*/ 105 h 145"/>
                <a:gd name="T50" fmla="*/ 59 w 284"/>
                <a:gd name="T51" fmla="*/ 74 h 145"/>
                <a:gd name="T52" fmla="*/ 70 w 284"/>
                <a:gd name="T53" fmla="*/ 68 h 145"/>
                <a:gd name="T54" fmla="*/ 91 w 284"/>
                <a:gd name="T55" fmla="*/ 59 h 145"/>
                <a:gd name="T56" fmla="*/ 88 w 284"/>
                <a:gd name="T57" fmla="*/ 77 h 145"/>
                <a:gd name="T58" fmla="*/ 87 w 284"/>
                <a:gd name="T59" fmla="*/ 78 h 145"/>
                <a:gd name="T60" fmla="*/ 83 w 284"/>
                <a:gd name="T61" fmla="*/ 98 h 145"/>
                <a:gd name="T62" fmla="*/ 76 w 284"/>
                <a:gd name="T63" fmla="*/ 129 h 145"/>
                <a:gd name="T64" fmla="*/ 94 w 284"/>
                <a:gd name="T65" fmla="*/ 143 h 145"/>
                <a:gd name="T66" fmla="*/ 120 w 284"/>
                <a:gd name="T67" fmla="*/ 141 h 145"/>
                <a:gd name="T68" fmla="*/ 129 w 284"/>
                <a:gd name="T69" fmla="*/ 139 h 145"/>
                <a:gd name="T70" fmla="*/ 129 w 284"/>
                <a:gd name="T71" fmla="*/ 139 h 145"/>
                <a:gd name="T72" fmla="*/ 154 w 284"/>
                <a:gd name="T73" fmla="*/ 130 h 145"/>
                <a:gd name="T74" fmla="*/ 174 w 284"/>
                <a:gd name="T75" fmla="*/ 74 h 145"/>
                <a:gd name="T76" fmla="*/ 178 w 284"/>
                <a:gd name="T77" fmla="*/ 64 h 145"/>
                <a:gd name="T78" fmla="*/ 191 w 284"/>
                <a:gd name="T79" fmla="*/ 42 h 145"/>
                <a:gd name="T80" fmla="*/ 234 w 284"/>
                <a:gd name="T81" fmla="*/ 43 h 145"/>
                <a:gd name="T82" fmla="*/ 284 w 284"/>
                <a:gd name="T83" fmla="*/ 27 h 145"/>
                <a:gd name="T84" fmla="*/ 115 w 284"/>
                <a:gd name="T85" fmla="*/ 31 h 145"/>
                <a:gd name="T86" fmla="*/ 115 w 284"/>
                <a:gd name="T87" fmla="*/ 31 h 145"/>
                <a:gd name="T88" fmla="*/ 115 w 284"/>
                <a:gd name="T89" fmla="*/ 31 h 145"/>
                <a:gd name="T90" fmla="*/ 115 w 284"/>
                <a:gd name="T91" fmla="*/ 3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4" h="145">
                  <a:moveTo>
                    <a:pt x="279" y="9"/>
                  </a:moveTo>
                  <a:cubicBezTo>
                    <a:pt x="278" y="8"/>
                    <a:pt x="278" y="7"/>
                    <a:pt x="277" y="6"/>
                  </a:cubicBezTo>
                  <a:cubicBezTo>
                    <a:pt x="260" y="11"/>
                    <a:pt x="242" y="16"/>
                    <a:pt x="225" y="18"/>
                  </a:cubicBezTo>
                  <a:cubicBezTo>
                    <a:pt x="216" y="15"/>
                    <a:pt x="205" y="13"/>
                    <a:pt x="196" y="9"/>
                  </a:cubicBezTo>
                  <a:cubicBezTo>
                    <a:pt x="196" y="9"/>
                    <a:pt x="196" y="10"/>
                    <a:pt x="197" y="10"/>
                  </a:cubicBezTo>
                  <a:cubicBezTo>
                    <a:pt x="196" y="10"/>
                    <a:pt x="196" y="9"/>
                    <a:pt x="196" y="9"/>
                  </a:cubicBezTo>
                  <a:cubicBezTo>
                    <a:pt x="196" y="9"/>
                    <a:pt x="196" y="9"/>
                    <a:pt x="196" y="9"/>
                  </a:cubicBezTo>
                  <a:cubicBezTo>
                    <a:pt x="193" y="5"/>
                    <a:pt x="186" y="0"/>
                    <a:pt x="180" y="0"/>
                  </a:cubicBezTo>
                  <a:cubicBezTo>
                    <a:pt x="179" y="0"/>
                    <a:pt x="179" y="0"/>
                    <a:pt x="179" y="0"/>
                  </a:cubicBezTo>
                  <a:cubicBezTo>
                    <a:pt x="174" y="0"/>
                    <a:pt x="169" y="2"/>
                    <a:pt x="169" y="2"/>
                  </a:cubicBezTo>
                  <a:cubicBezTo>
                    <a:pt x="169" y="2"/>
                    <a:pt x="169" y="2"/>
                    <a:pt x="169" y="2"/>
                  </a:cubicBezTo>
                  <a:cubicBezTo>
                    <a:pt x="169" y="2"/>
                    <a:pt x="169" y="3"/>
                    <a:pt x="169" y="3"/>
                  </a:cubicBezTo>
                  <a:cubicBezTo>
                    <a:pt x="169" y="3"/>
                    <a:pt x="169" y="3"/>
                    <a:pt x="169" y="3"/>
                  </a:cubicBezTo>
                  <a:cubicBezTo>
                    <a:pt x="172" y="4"/>
                    <a:pt x="173" y="7"/>
                    <a:pt x="174" y="10"/>
                  </a:cubicBezTo>
                  <a:cubicBezTo>
                    <a:pt x="174" y="10"/>
                    <a:pt x="174" y="10"/>
                    <a:pt x="175" y="11"/>
                  </a:cubicBezTo>
                  <a:cubicBezTo>
                    <a:pt x="176" y="13"/>
                    <a:pt x="177" y="15"/>
                    <a:pt x="178" y="17"/>
                  </a:cubicBezTo>
                  <a:cubicBezTo>
                    <a:pt x="179" y="16"/>
                    <a:pt x="180" y="16"/>
                    <a:pt x="180" y="16"/>
                  </a:cubicBezTo>
                  <a:cubicBezTo>
                    <a:pt x="180" y="16"/>
                    <a:pt x="179" y="16"/>
                    <a:pt x="178" y="17"/>
                  </a:cubicBezTo>
                  <a:cubicBezTo>
                    <a:pt x="179" y="18"/>
                    <a:pt x="180" y="20"/>
                    <a:pt x="181" y="22"/>
                  </a:cubicBezTo>
                  <a:cubicBezTo>
                    <a:pt x="180" y="22"/>
                    <a:pt x="177" y="23"/>
                    <a:pt x="176" y="24"/>
                  </a:cubicBezTo>
                  <a:cubicBezTo>
                    <a:pt x="176" y="26"/>
                    <a:pt x="179" y="27"/>
                    <a:pt x="180" y="29"/>
                  </a:cubicBezTo>
                  <a:cubicBezTo>
                    <a:pt x="183" y="32"/>
                    <a:pt x="180" y="39"/>
                    <a:pt x="179" y="43"/>
                  </a:cubicBezTo>
                  <a:cubicBezTo>
                    <a:pt x="175" y="53"/>
                    <a:pt x="169" y="62"/>
                    <a:pt x="162" y="70"/>
                  </a:cubicBezTo>
                  <a:cubicBezTo>
                    <a:pt x="166" y="69"/>
                    <a:pt x="171" y="67"/>
                    <a:pt x="175" y="66"/>
                  </a:cubicBezTo>
                  <a:cubicBezTo>
                    <a:pt x="171" y="67"/>
                    <a:pt x="166" y="69"/>
                    <a:pt x="162" y="70"/>
                  </a:cubicBezTo>
                  <a:cubicBezTo>
                    <a:pt x="161" y="70"/>
                    <a:pt x="161" y="71"/>
                    <a:pt x="160" y="71"/>
                  </a:cubicBezTo>
                  <a:cubicBezTo>
                    <a:pt x="158" y="73"/>
                    <a:pt x="156" y="74"/>
                    <a:pt x="154" y="75"/>
                  </a:cubicBezTo>
                  <a:cubicBezTo>
                    <a:pt x="153" y="77"/>
                    <a:pt x="152" y="78"/>
                    <a:pt x="151" y="79"/>
                  </a:cubicBezTo>
                  <a:cubicBezTo>
                    <a:pt x="151" y="80"/>
                    <a:pt x="150" y="81"/>
                    <a:pt x="150" y="81"/>
                  </a:cubicBezTo>
                  <a:cubicBezTo>
                    <a:pt x="150" y="80"/>
                    <a:pt x="151" y="78"/>
                    <a:pt x="152" y="76"/>
                  </a:cubicBezTo>
                  <a:cubicBezTo>
                    <a:pt x="152" y="75"/>
                    <a:pt x="153" y="74"/>
                    <a:pt x="153" y="73"/>
                  </a:cubicBezTo>
                  <a:cubicBezTo>
                    <a:pt x="153" y="72"/>
                    <a:pt x="153" y="72"/>
                    <a:pt x="153" y="72"/>
                  </a:cubicBezTo>
                  <a:cubicBezTo>
                    <a:pt x="153" y="63"/>
                    <a:pt x="153" y="56"/>
                    <a:pt x="148" y="50"/>
                  </a:cubicBezTo>
                  <a:cubicBezTo>
                    <a:pt x="144" y="46"/>
                    <a:pt x="141" y="43"/>
                    <a:pt x="137" y="39"/>
                  </a:cubicBezTo>
                  <a:cubicBezTo>
                    <a:pt x="136" y="37"/>
                    <a:pt x="136" y="37"/>
                    <a:pt x="137" y="35"/>
                  </a:cubicBezTo>
                  <a:cubicBezTo>
                    <a:pt x="138" y="33"/>
                    <a:pt x="139" y="32"/>
                    <a:pt x="139" y="30"/>
                  </a:cubicBezTo>
                  <a:cubicBezTo>
                    <a:pt x="138" y="29"/>
                    <a:pt x="137" y="30"/>
                    <a:pt x="136" y="30"/>
                  </a:cubicBezTo>
                  <a:cubicBezTo>
                    <a:pt x="133" y="30"/>
                    <a:pt x="134" y="31"/>
                    <a:pt x="133" y="28"/>
                  </a:cubicBezTo>
                  <a:cubicBezTo>
                    <a:pt x="133" y="28"/>
                    <a:pt x="133" y="28"/>
                    <a:pt x="133" y="27"/>
                  </a:cubicBezTo>
                  <a:cubicBezTo>
                    <a:pt x="133" y="25"/>
                    <a:pt x="133" y="22"/>
                    <a:pt x="133" y="20"/>
                  </a:cubicBezTo>
                  <a:cubicBezTo>
                    <a:pt x="133" y="16"/>
                    <a:pt x="133" y="7"/>
                    <a:pt x="135" y="3"/>
                  </a:cubicBezTo>
                  <a:cubicBezTo>
                    <a:pt x="125" y="8"/>
                    <a:pt x="113" y="12"/>
                    <a:pt x="103" y="17"/>
                  </a:cubicBezTo>
                  <a:cubicBezTo>
                    <a:pt x="103" y="17"/>
                    <a:pt x="103" y="17"/>
                    <a:pt x="103" y="17"/>
                  </a:cubicBezTo>
                  <a:cubicBezTo>
                    <a:pt x="103" y="18"/>
                    <a:pt x="102" y="18"/>
                    <a:pt x="101" y="19"/>
                  </a:cubicBezTo>
                  <a:cubicBezTo>
                    <a:pt x="93" y="22"/>
                    <a:pt x="79" y="31"/>
                    <a:pt x="73" y="33"/>
                  </a:cubicBezTo>
                  <a:cubicBezTo>
                    <a:pt x="59" y="40"/>
                    <a:pt x="45" y="47"/>
                    <a:pt x="32" y="57"/>
                  </a:cubicBezTo>
                  <a:cubicBezTo>
                    <a:pt x="21" y="67"/>
                    <a:pt x="8" y="77"/>
                    <a:pt x="0" y="88"/>
                  </a:cubicBezTo>
                  <a:cubicBezTo>
                    <a:pt x="0" y="88"/>
                    <a:pt x="1" y="88"/>
                    <a:pt x="2" y="89"/>
                  </a:cubicBezTo>
                  <a:cubicBezTo>
                    <a:pt x="7" y="91"/>
                    <a:pt x="13" y="96"/>
                    <a:pt x="16" y="101"/>
                  </a:cubicBezTo>
                  <a:cubicBezTo>
                    <a:pt x="17" y="102"/>
                    <a:pt x="17" y="104"/>
                    <a:pt x="18" y="105"/>
                  </a:cubicBezTo>
                  <a:cubicBezTo>
                    <a:pt x="30" y="95"/>
                    <a:pt x="46" y="84"/>
                    <a:pt x="59" y="74"/>
                  </a:cubicBezTo>
                  <a:cubicBezTo>
                    <a:pt x="59" y="74"/>
                    <a:pt x="59" y="74"/>
                    <a:pt x="59" y="74"/>
                  </a:cubicBezTo>
                  <a:cubicBezTo>
                    <a:pt x="62" y="72"/>
                    <a:pt x="66" y="70"/>
                    <a:pt x="69" y="69"/>
                  </a:cubicBezTo>
                  <a:cubicBezTo>
                    <a:pt x="70" y="68"/>
                    <a:pt x="70" y="68"/>
                    <a:pt x="70" y="68"/>
                  </a:cubicBezTo>
                  <a:cubicBezTo>
                    <a:pt x="70" y="68"/>
                    <a:pt x="70" y="68"/>
                    <a:pt x="70" y="68"/>
                  </a:cubicBezTo>
                  <a:cubicBezTo>
                    <a:pt x="76" y="65"/>
                    <a:pt x="83" y="62"/>
                    <a:pt x="91" y="59"/>
                  </a:cubicBezTo>
                  <a:cubicBezTo>
                    <a:pt x="90" y="63"/>
                    <a:pt x="90" y="68"/>
                    <a:pt x="89" y="71"/>
                  </a:cubicBezTo>
                  <a:cubicBezTo>
                    <a:pt x="89" y="73"/>
                    <a:pt x="89" y="75"/>
                    <a:pt x="88" y="77"/>
                  </a:cubicBezTo>
                  <a:cubicBezTo>
                    <a:pt x="88" y="77"/>
                    <a:pt x="88" y="78"/>
                    <a:pt x="87" y="78"/>
                  </a:cubicBezTo>
                  <a:cubicBezTo>
                    <a:pt x="87" y="78"/>
                    <a:pt x="87" y="78"/>
                    <a:pt x="87" y="78"/>
                  </a:cubicBezTo>
                  <a:cubicBezTo>
                    <a:pt x="87" y="78"/>
                    <a:pt x="87" y="79"/>
                    <a:pt x="87" y="79"/>
                  </a:cubicBezTo>
                  <a:cubicBezTo>
                    <a:pt x="86" y="87"/>
                    <a:pt x="85" y="94"/>
                    <a:pt x="83" y="98"/>
                  </a:cubicBezTo>
                  <a:cubicBezTo>
                    <a:pt x="79" y="108"/>
                    <a:pt x="75" y="114"/>
                    <a:pt x="70" y="122"/>
                  </a:cubicBezTo>
                  <a:cubicBezTo>
                    <a:pt x="71" y="123"/>
                    <a:pt x="73" y="126"/>
                    <a:pt x="76" y="129"/>
                  </a:cubicBezTo>
                  <a:cubicBezTo>
                    <a:pt x="81" y="135"/>
                    <a:pt x="88" y="142"/>
                    <a:pt x="94" y="143"/>
                  </a:cubicBezTo>
                  <a:cubicBezTo>
                    <a:pt x="94" y="143"/>
                    <a:pt x="94" y="143"/>
                    <a:pt x="94" y="143"/>
                  </a:cubicBezTo>
                  <a:cubicBezTo>
                    <a:pt x="94" y="144"/>
                    <a:pt x="95" y="144"/>
                    <a:pt x="96" y="144"/>
                  </a:cubicBezTo>
                  <a:cubicBezTo>
                    <a:pt x="103" y="145"/>
                    <a:pt x="112" y="144"/>
                    <a:pt x="120" y="141"/>
                  </a:cubicBezTo>
                  <a:cubicBezTo>
                    <a:pt x="122" y="141"/>
                    <a:pt x="124" y="140"/>
                    <a:pt x="127" y="140"/>
                  </a:cubicBezTo>
                  <a:cubicBezTo>
                    <a:pt x="127" y="139"/>
                    <a:pt x="128" y="139"/>
                    <a:pt x="129" y="139"/>
                  </a:cubicBezTo>
                  <a:cubicBezTo>
                    <a:pt x="129" y="139"/>
                    <a:pt x="129" y="139"/>
                    <a:pt x="129" y="139"/>
                  </a:cubicBezTo>
                  <a:cubicBezTo>
                    <a:pt x="129" y="139"/>
                    <a:pt x="129" y="139"/>
                    <a:pt x="129" y="139"/>
                  </a:cubicBezTo>
                  <a:cubicBezTo>
                    <a:pt x="136" y="137"/>
                    <a:pt x="142" y="134"/>
                    <a:pt x="148" y="132"/>
                  </a:cubicBezTo>
                  <a:cubicBezTo>
                    <a:pt x="150" y="132"/>
                    <a:pt x="152" y="131"/>
                    <a:pt x="154" y="130"/>
                  </a:cubicBezTo>
                  <a:cubicBezTo>
                    <a:pt x="154" y="125"/>
                    <a:pt x="154" y="119"/>
                    <a:pt x="155" y="113"/>
                  </a:cubicBezTo>
                  <a:cubicBezTo>
                    <a:pt x="161" y="100"/>
                    <a:pt x="167" y="87"/>
                    <a:pt x="174" y="74"/>
                  </a:cubicBezTo>
                  <a:cubicBezTo>
                    <a:pt x="176" y="69"/>
                    <a:pt x="178" y="65"/>
                    <a:pt x="180" y="61"/>
                  </a:cubicBezTo>
                  <a:cubicBezTo>
                    <a:pt x="180" y="62"/>
                    <a:pt x="179" y="63"/>
                    <a:pt x="178" y="64"/>
                  </a:cubicBezTo>
                  <a:cubicBezTo>
                    <a:pt x="179" y="63"/>
                    <a:pt x="180" y="62"/>
                    <a:pt x="180" y="61"/>
                  </a:cubicBezTo>
                  <a:cubicBezTo>
                    <a:pt x="185" y="55"/>
                    <a:pt x="189" y="49"/>
                    <a:pt x="191" y="42"/>
                  </a:cubicBezTo>
                  <a:cubicBezTo>
                    <a:pt x="205" y="44"/>
                    <a:pt x="219" y="43"/>
                    <a:pt x="234" y="43"/>
                  </a:cubicBezTo>
                  <a:cubicBezTo>
                    <a:pt x="234" y="43"/>
                    <a:pt x="234" y="43"/>
                    <a:pt x="234" y="43"/>
                  </a:cubicBezTo>
                  <a:cubicBezTo>
                    <a:pt x="249" y="43"/>
                    <a:pt x="267" y="37"/>
                    <a:pt x="283" y="31"/>
                  </a:cubicBezTo>
                  <a:cubicBezTo>
                    <a:pt x="283" y="30"/>
                    <a:pt x="284" y="28"/>
                    <a:pt x="284" y="27"/>
                  </a:cubicBezTo>
                  <a:cubicBezTo>
                    <a:pt x="284" y="21"/>
                    <a:pt x="281" y="13"/>
                    <a:pt x="279" y="9"/>
                  </a:cubicBezTo>
                  <a:close/>
                  <a:moveTo>
                    <a:pt x="115" y="31"/>
                  </a:moveTo>
                  <a:cubicBezTo>
                    <a:pt x="120" y="30"/>
                    <a:pt x="124" y="29"/>
                    <a:pt x="129" y="28"/>
                  </a:cubicBezTo>
                  <a:cubicBezTo>
                    <a:pt x="124" y="29"/>
                    <a:pt x="120" y="30"/>
                    <a:pt x="115" y="31"/>
                  </a:cubicBezTo>
                  <a:cubicBezTo>
                    <a:pt x="115" y="31"/>
                    <a:pt x="115" y="31"/>
                    <a:pt x="115" y="31"/>
                  </a:cubicBezTo>
                  <a:cubicBezTo>
                    <a:pt x="115" y="31"/>
                    <a:pt x="115" y="31"/>
                    <a:pt x="115" y="31"/>
                  </a:cubicBezTo>
                  <a:cubicBezTo>
                    <a:pt x="115" y="30"/>
                    <a:pt x="115" y="30"/>
                    <a:pt x="115" y="30"/>
                  </a:cubicBezTo>
                  <a:cubicBezTo>
                    <a:pt x="115" y="30"/>
                    <a:pt x="115" y="31"/>
                    <a:pt x="115" y="31"/>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54"/>
            <p:cNvSpPr>
              <a:spLocks/>
            </p:cNvSpPr>
            <p:nvPr/>
          </p:nvSpPr>
          <p:spPr bwMode="auto">
            <a:xfrm>
              <a:off x="4403484" y="1747634"/>
              <a:ext cx="162468" cy="487405"/>
            </a:xfrm>
            <a:custGeom>
              <a:avLst/>
              <a:gdLst>
                <a:gd name="T0" fmla="*/ 1 w 18"/>
                <a:gd name="T1" fmla="*/ 51 h 54"/>
                <a:gd name="T2" fmla="*/ 2 w 18"/>
                <a:gd name="T3" fmla="*/ 48 h 54"/>
                <a:gd name="T4" fmla="*/ 3 w 18"/>
                <a:gd name="T5" fmla="*/ 48 h 54"/>
                <a:gd name="T6" fmla="*/ 3 w 18"/>
                <a:gd name="T7" fmla="*/ 48 h 54"/>
                <a:gd name="T8" fmla="*/ 3 w 18"/>
                <a:gd name="T9" fmla="*/ 48 h 54"/>
                <a:gd name="T10" fmla="*/ 7 w 18"/>
                <a:gd name="T11" fmla="*/ 43 h 54"/>
                <a:gd name="T12" fmla="*/ 16 w 18"/>
                <a:gd name="T13" fmla="*/ 0 h 54"/>
                <a:gd name="T14" fmla="*/ 14 w 18"/>
                <a:gd name="T15" fmla="*/ 1 h 54"/>
                <a:gd name="T16" fmla="*/ 12 w 18"/>
                <a:gd name="T17" fmla="*/ 19 h 54"/>
                <a:gd name="T18" fmla="*/ 6 w 18"/>
                <a:gd name="T19" fmla="*/ 34 h 54"/>
                <a:gd name="T20" fmla="*/ 6 w 18"/>
                <a:gd name="T21" fmla="*/ 34 h 54"/>
                <a:gd name="T22" fmla="*/ 4 w 18"/>
                <a:gd name="T23" fmla="*/ 43 h 54"/>
                <a:gd name="T24" fmla="*/ 2 w 18"/>
                <a:gd name="T25" fmla="*/ 48 h 54"/>
                <a:gd name="T26" fmla="*/ 2 w 18"/>
                <a:gd name="T27" fmla="*/ 48 h 54"/>
                <a:gd name="T28" fmla="*/ 0 w 18"/>
                <a:gd name="T29" fmla="*/ 54 h 54"/>
                <a:gd name="T30" fmla="*/ 1 w 18"/>
                <a:gd name="T31"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54">
                  <a:moveTo>
                    <a:pt x="1" y="51"/>
                  </a:moveTo>
                  <a:cubicBezTo>
                    <a:pt x="2" y="50"/>
                    <a:pt x="2" y="49"/>
                    <a:pt x="2" y="48"/>
                  </a:cubicBezTo>
                  <a:cubicBezTo>
                    <a:pt x="3" y="48"/>
                    <a:pt x="3" y="48"/>
                    <a:pt x="3" y="48"/>
                  </a:cubicBezTo>
                  <a:cubicBezTo>
                    <a:pt x="3" y="48"/>
                    <a:pt x="3" y="48"/>
                    <a:pt x="3" y="48"/>
                  </a:cubicBezTo>
                  <a:cubicBezTo>
                    <a:pt x="3" y="48"/>
                    <a:pt x="3" y="48"/>
                    <a:pt x="3" y="48"/>
                  </a:cubicBezTo>
                  <a:cubicBezTo>
                    <a:pt x="4" y="46"/>
                    <a:pt x="5" y="45"/>
                    <a:pt x="7" y="43"/>
                  </a:cubicBezTo>
                  <a:cubicBezTo>
                    <a:pt x="14" y="31"/>
                    <a:pt x="18" y="15"/>
                    <a:pt x="16" y="0"/>
                  </a:cubicBezTo>
                  <a:cubicBezTo>
                    <a:pt x="16" y="0"/>
                    <a:pt x="15" y="1"/>
                    <a:pt x="14" y="1"/>
                  </a:cubicBezTo>
                  <a:cubicBezTo>
                    <a:pt x="14" y="7"/>
                    <a:pt x="14" y="13"/>
                    <a:pt x="12" y="19"/>
                  </a:cubicBezTo>
                  <a:cubicBezTo>
                    <a:pt x="10" y="23"/>
                    <a:pt x="8" y="29"/>
                    <a:pt x="6" y="34"/>
                  </a:cubicBezTo>
                  <a:cubicBezTo>
                    <a:pt x="6" y="34"/>
                    <a:pt x="6" y="34"/>
                    <a:pt x="6" y="34"/>
                  </a:cubicBezTo>
                  <a:cubicBezTo>
                    <a:pt x="6" y="37"/>
                    <a:pt x="5" y="40"/>
                    <a:pt x="4" y="43"/>
                  </a:cubicBezTo>
                  <a:cubicBezTo>
                    <a:pt x="3" y="45"/>
                    <a:pt x="2" y="47"/>
                    <a:pt x="2" y="48"/>
                  </a:cubicBezTo>
                  <a:cubicBezTo>
                    <a:pt x="2" y="48"/>
                    <a:pt x="2" y="48"/>
                    <a:pt x="2" y="48"/>
                  </a:cubicBezTo>
                  <a:cubicBezTo>
                    <a:pt x="1" y="50"/>
                    <a:pt x="0" y="52"/>
                    <a:pt x="0" y="54"/>
                  </a:cubicBezTo>
                  <a:cubicBezTo>
                    <a:pt x="0" y="53"/>
                    <a:pt x="1" y="52"/>
                    <a:pt x="1" y="51"/>
                  </a:cubicBezTo>
                </a:path>
              </a:pathLst>
            </a:custGeom>
            <a:solidFill>
              <a:srgbClr val="A025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5"/>
            <p:cNvSpPr>
              <a:spLocks/>
            </p:cNvSpPr>
            <p:nvPr/>
          </p:nvSpPr>
          <p:spPr bwMode="auto">
            <a:xfrm>
              <a:off x="4042566" y="4173749"/>
              <a:ext cx="478680" cy="216988"/>
            </a:xfrm>
            <a:custGeom>
              <a:avLst/>
              <a:gdLst>
                <a:gd name="T0" fmla="*/ 32 w 53"/>
                <a:gd name="T1" fmla="*/ 19 h 24"/>
                <a:gd name="T2" fmla="*/ 3 w 53"/>
                <a:gd name="T3" fmla="*/ 2 h 24"/>
                <a:gd name="T4" fmla="*/ 0 w 53"/>
                <a:gd name="T5" fmla="*/ 0 h 24"/>
                <a:gd name="T6" fmla="*/ 0 w 53"/>
                <a:gd name="T7" fmla="*/ 0 h 24"/>
                <a:gd name="T8" fmla="*/ 0 w 53"/>
                <a:gd name="T9" fmla="*/ 3 h 24"/>
                <a:gd name="T10" fmla="*/ 0 w 53"/>
                <a:gd name="T11" fmla="*/ 5 h 24"/>
                <a:gd name="T12" fmla="*/ 7 w 53"/>
                <a:gd name="T13" fmla="*/ 9 h 24"/>
                <a:gd name="T14" fmla="*/ 10 w 53"/>
                <a:gd name="T15" fmla="*/ 9 h 24"/>
                <a:gd name="T16" fmla="*/ 12 w 53"/>
                <a:gd name="T17" fmla="*/ 13 h 24"/>
                <a:gd name="T18" fmla="*/ 29 w 53"/>
                <a:gd name="T19" fmla="*/ 22 h 24"/>
                <a:gd name="T20" fmla="*/ 29 w 53"/>
                <a:gd name="T21" fmla="*/ 22 h 24"/>
                <a:gd name="T22" fmla="*/ 35 w 53"/>
                <a:gd name="T23" fmla="*/ 24 h 24"/>
                <a:gd name="T24" fmla="*/ 39 w 53"/>
                <a:gd name="T25" fmla="*/ 24 h 24"/>
                <a:gd name="T26" fmla="*/ 52 w 53"/>
                <a:gd name="T27" fmla="*/ 20 h 24"/>
                <a:gd name="T28" fmla="*/ 42 w 53"/>
                <a:gd name="T29" fmla="*/ 21 h 24"/>
                <a:gd name="T30" fmla="*/ 32 w 53"/>
                <a:gd name="T31"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24">
                  <a:moveTo>
                    <a:pt x="32" y="19"/>
                  </a:moveTo>
                  <a:cubicBezTo>
                    <a:pt x="26" y="17"/>
                    <a:pt x="9" y="7"/>
                    <a:pt x="3" y="2"/>
                  </a:cubicBezTo>
                  <a:cubicBezTo>
                    <a:pt x="2" y="1"/>
                    <a:pt x="1" y="1"/>
                    <a:pt x="0" y="0"/>
                  </a:cubicBezTo>
                  <a:cubicBezTo>
                    <a:pt x="0" y="0"/>
                    <a:pt x="0" y="0"/>
                    <a:pt x="0" y="0"/>
                  </a:cubicBezTo>
                  <a:cubicBezTo>
                    <a:pt x="0" y="1"/>
                    <a:pt x="0" y="2"/>
                    <a:pt x="0" y="3"/>
                  </a:cubicBezTo>
                  <a:cubicBezTo>
                    <a:pt x="0" y="4"/>
                    <a:pt x="0" y="4"/>
                    <a:pt x="0" y="5"/>
                  </a:cubicBezTo>
                  <a:cubicBezTo>
                    <a:pt x="1" y="5"/>
                    <a:pt x="4" y="7"/>
                    <a:pt x="7" y="9"/>
                  </a:cubicBezTo>
                  <a:cubicBezTo>
                    <a:pt x="7" y="8"/>
                    <a:pt x="9" y="8"/>
                    <a:pt x="10" y="9"/>
                  </a:cubicBezTo>
                  <a:cubicBezTo>
                    <a:pt x="11" y="10"/>
                    <a:pt x="12" y="11"/>
                    <a:pt x="12" y="13"/>
                  </a:cubicBezTo>
                  <a:cubicBezTo>
                    <a:pt x="18" y="16"/>
                    <a:pt x="25" y="20"/>
                    <a:pt x="29" y="22"/>
                  </a:cubicBezTo>
                  <a:cubicBezTo>
                    <a:pt x="29" y="22"/>
                    <a:pt x="29" y="22"/>
                    <a:pt x="29" y="22"/>
                  </a:cubicBezTo>
                  <a:cubicBezTo>
                    <a:pt x="31" y="23"/>
                    <a:pt x="33" y="23"/>
                    <a:pt x="35" y="24"/>
                  </a:cubicBezTo>
                  <a:cubicBezTo>
                    <a:pt x="36" y="24"/>
                    <a:pt x="38" y="24"/>
                    <a:pt x="39" y="24"/>
                  </a:cubicBezTo>
                  <a:cubicBezTo>
                    <a:pt x="39" y="24"/>
                    <a:pt x="53" y="23"/>
                    <a:pt x="52" y="20"/>
                  </a:cubicBezTo>
                  <a:cubicBezTo>
                    <a:pt x="52" y="17"/>
                    <a:pt x="42" y="21"/>
                    <a:pt x="42" y="21"/>
                  </a:cubicBezTo>
                  <a:cubicBezTo>
                    <a:pt x="39" y="20"/>
                    <a:pt x="36" y="20"/>
                    <a:pt x="32"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56"/>
            <p:cNvSpPr>
              <a:spLocks/>
            </p:cNvSpPr>
            <p:nvPr/>
          </p:nvSpPr>
          <p:spPr bwMode="auto">
            <a:xfrm>
              <a:off x="4249740" y="1521923"/>
              <a:ext cx="216987" cy="658594"/>
            </a:xfrm>
            <a:custGeom>
              <a:avLst/>
              <a:gdLst>
                <a:gd name="T0" fmla="*/ 0 w 24"/>
                <a:gd name="T1" fmla="*/ 17 h 73"/>
                <a:gd name="T2" fmla="*/ 0 w 24"/>
                <a:gd name="T3" fmla="*/ 24 h 73"/>
                <a:gd name="T4" fmla="*/ 0 w 24"/>
                <a:gd name="T5" fmla="*/ 25 h 73"/>
                <a:gd name="T6" fmla="*/ 3 w 24"/>
                <a:gd name="T7" fmla="*/ 27 h 73"/>
                <a:gd name="T8" fmla="*/ 6 w 24"/>
                <a:gd name="T9" fmla="*/ 27 h 73"/>
                <a:gd name="T10" fmla="*/ 4 w 24"/>
                <a:gd name="T11" fmla="*/ 32 h 73"/>
                <a:gd name="T12" fmla="*/ 4 w 24"/>
                <a:gd name="T13" fmla="*/ 36 h 73"/>
                <a:gd name="T14" fmla="*/ 15 w 24"/>
                <a:gd name="T15" fmla="*/ 47 h 73"/>
                <a:gd name="T16" fmla="*/ 20 w 24"/>
                <a:gd name="T17" fmla="*/ 69 h 73"/>
                <a:gd name="T18" fmla="*/ 20 w 24"/>
                <a:gd name="T19" fmla="*/ 70 h 73"/>
                <a:gd name="T20" fmla="*/ 19 w 24"/>
                <a:gd name="T21" fmla="*/ 73 h 73"/>
                <a:gd name="T22" fmla="*/ 19 w 24"/>
                <a:gd name="T23" fmla="*/ 73 h 73"/>
                <a:gd name="T24" fmla="*/ 21 w 24"/>
                <a:gd name="T25" fmla="*/ 68 h 73"/>
                <a:gd name="T26" fmla="*/ 23 w 24"/>
                <a:gd name="T27" fmla="*/ 59 h 73"/>
                <a:gd name="T28" fmla="*/ 23 w 24"/>
                <a:gd name="T29" fmla="*/ 59 h 73"/>
                <a:gd name="T30" fmla="*/ 23 w 24"/>
                <a:gd name="T31" fmla="*/ 58 h 73"/>
                <a:gd name="T32" fmla="*/ 20 w 24"/>
                <a:gd name="T33" fmla="*/ 35 h 73"/>
                <a:gd name="T34" fmla="*/ 13 w 24"/>
                <a:gd name="T35" fmla="*/ 21 h 73"/>
                <a:gd name="T36" fmla="*/ 11 w 24"/>
                <a:gd name="T37" fmla="*/ 18 h 73"/>
                <a:gd name="T38" fmla="*/ 8 w 24"/>
                <a:gd name="T39" fmla="*/ 11 h 73"/>
                <a:gd name="T40" fmla="*/ 10 w 24"/>
                <a:gd name="T41" fmla="*/ 2 h 73"/>
                <a:gd name="T42" fmla="*/ 10 w 24"/>
                <a:gd name="T43" fmla="*/ 2 h 73"/>
                <a:gd name="T44" fmla="*/ 10 w 24"/>
                <a:gd name="T45" fmla="*/ 3 h 73"/>
                <a:gd name="T46" fmla="*/ 10 w 24"/>
                <a:gd name="T47" fmla="*/ 2 h 73"/>
                <a:gd name="T48" fmla="*/ 4 w 24"/>
                <a:gd name="T49" fmla="*/ 0 h 73"/>
                <a:gd name="T50" fmla="*/ 4 w 24"/>
                <a:gd name="T51" fmla="*/ 0 h 73"/>
                <a:gd name="T52" fmla="*/ 3 w 24"/>
                <a:gd name="T53" fmla="*/ 0 h 73"/>
                <a:gd name="T54" fmla="*/ 2 w 24"/>
                <a:gd name="T55" fmla="*/ 0 h 73"/>
                <a:gd name="T56" fmla="*/ 0 w 24"/>
                <a:gd name="T57" fmla="*/ 1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73">
                  <a:moveTo>
                    <a:pt x="0" y="17"/>
                  </a:moveTo>
                  <a:cubicBezTo>
                    <a:pt x="0" y="19"/>
                    <a:pt x="0" y="22"/>
                    <a:pt x="0" y="24"/>
                  </a:cubicBezTo>
                  <a:cubicBezTo>
                    <a:pt x="0" y="25"/>
                    <a:pt x="0" y="25"/>
                    <a:pt x="0" y="25"/>
                  </a:cubicBezTo>
                  <a:cubicBezTo>
                    <a:pt x="1" y="28"/>
                    <a:pt x="0" y="27"/>
                    <a:pt x="3" y="27"/>
                  </a:cubicBezTo>
                  <a:cubicBezTo>
                    <a:pt x="4" y="27"/>
                    <a:pt x="5" y="26"/>
                    <a:pt x="6" y="27"/>
                  </a:cubicBezTo>
                  <a:cubicBezTo>
                    <a:pt x="6" y="29"/>
                    <a:pt x="5" y="30"/>
                    <a:pt x="4" y="32"/>
                  </a:cubicBezTo>
                  <a:cubicBezTo>
                    <a:pt x="3" y="34"/>
                    <a:pt x="3" y="34"/>
                    <a:pt x="4" y="36"/>
                  </a:cubicBezTo>
                  <a:cubicBezTo>
                    <a:pt x="8" y="40"/>
                    <a:pt x="11" y="43"/>
                    <a:pt x="15" y="47"/>
                  </a:cubicBezTo>
                  <a:cubicBezTo>
                    <a:pt x="20" y="53"/>
                    <a:pt x="20" y="60"/>
                    <a:pt x="20" y="69"/>
                  </a:cubicBezTo>
                  <a:cubicBezTo>
                    <a:pt x="20" y="69"/>
                    <a:pt x="20" y="69"/>
                    <a:pt x="20" y="70"/>
                  </a:cubicBezTo>
                  <a:cubicBezTo>
                    <a:pt x="20" y="71"/>
                    <a:pt x="19" y="72"/>
                    <a:pt x="19" y="73"/>
                  </a:cubicBezTo>
                  <a:cubicBezTo>
                    <a:pt x="19" y="73"/>
                    <a:pt x="19" y="73"/>
                    <a:pt x="19" y="73"/>
                  </a:cubicBezTo>
                  <a:cubicBezTo>
                    <a:pt x="19" y="72"/>
                    <a:pt x="20" y="70"/>
                    <a:pt x="21" y="68"/>
                  </a:cubicBezTo>
                  <a:cubicBezTo>
                    <a:pt x="22" y="65"/>
                    <a:pt x="23" y="62"/>
                    <a:pt x="23" y="59"/>
                  </a:cubicBezTo>
                  <a:cubicBezTo>
                    <a:pt x="23" y="59"/>
                    <a:pt x="23" y="59"/>
                    <a:pt x="23" y="59"/>
                  </a:cubicBezTo>
                  <a:cubicBezTo>
                    <a:pt x="23" y="58"/>
                    <a:pt x="23" y="58"/>
                    <a:pt x="23" y="58"/>
                  </a:cubicBezTo>
                  <a:cubicBezTo>
                    <a:pt x="24" y="50"/>
                    <a:pt x="23" y="42"/>
                    <a:pt x="20" y="35"/>
                  </a:cubicBezTo>
                  <a:cubicBezTo>
                    <a:pt x="18" y="30"/>
                    <a:pt x="16" y="26"/>
                    <a:pt x="13" y="21"/>
                  </a:cubicBezTo>
                  <a:cubicBezTo>
                    <a:pt x="12" y="20"/>
                    <a:pt x="11" y="19"/>
                    <a:pt x="11" y="18"/>
                  </a:cubicBezTo>
                  <a:cubicBezTo>
                    <a:pt x="10" y="16"/>
                    <a:pt x="9" y="14"/>
                    <a:pt x="8" y="11"/>
                  </a:cubicBezTo>
                  <a:cubicBezTo>
                    <a:pt x="7" y="8"/>
                    <a:pt x="7" y="5"/>
                    <a:pt x="10" y="2"/>
                  </a:cubicBezTo>
                  <a:cubicBezTo>
                    <a:pt x="10" y="2"/>
                    <a:pt x="10" y="2"/>
                    <a:pt x="10" y="2"/>
                  </a:cubicBezTo>
                  <a:cubicBezTo>
                    <a:pt x="10" y="3"/>
                    <a:pt x="10" y="3"/>
                    <a:pt x="10" y="3"/>
                  </a:cubicBezTo>
                  <a:cubicBezTo>
                    <a:pt x="10" y="3"/>
                    <a:pt x="10" y="2"/>
                    <a:pt x="10" y="2"/>
                  </a:cubicBezTo>
                  <a:cubicBezTo>
                    <a:pt x="8" y="2"/>
                    <a:pt x="6" y="1"/>
                    <a:pt x="4" y="0"/>
                  </a:cubicBezTo>
                  <a:cubicBezTo>
                    <a:pt x="4" y="0"/>
                    <a:pt x="4" y="0"/>
                    <a:pt x="4" y="0"/>
                  </a:cubicBezTo>
                  <a:cubicBezTo>
                    <a:pt x="4" y="0"/>
                    <a:pt x="4" y="0"/>
                    <a:pt x="3" y="0"/>
                  </a:cubicBezTo>
                  <a:cubicBezTo>
                    <a:pt x="3" y="0"/>
                    <a:pt x="3" y="0"/>
                    <a:pt x="2" y="0"/>
                  </a:cubicBezTo>
                  <a:cubicBezTo>
                    <a:pt x="0" y="4"/>
                    <a:pt x="0" y="13"/>
                    <a:pt x="0" y="17"/>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57"/>
            <p:cNvSpPr>
              <a:spLocks/>
            </p:cNvSpPr>
            <p:nvPr/>
          </p:nvSpPr>
          <p:spPr bwMode="auto">
            <a:xfrm>
              <a:off x="4195221" y="2685369"/>
              <a:ext cx="189728" cy="216988"/>
            </a:xfrm>
            <a:custGeom>
              <a:avLst/>
              <a:gdLst>
                <a:gd name="T0" fmla="*/ 0 w 21"/>
                <a:gd name="T1" fmla="*/ 8 h 24"/>
                <a:gd name="T2" fmla="*/ 13 w 21"/>
                <a:gd name="T3" fmla="*/ 24 h 24"/>
                <a:gd name="T4" fmla="*/ 21 w 21"/>
                <a:gd name="T5" fmla="*/ 0 h 24"/>
                <a:gd name="T6" fmla="*/ 2 w 21"/>
                <a:gd name="T7" fmla="*/ 7 h 24"/>
                <a:gd name="T8" fmla="*/ 0 w 21"/>
                <a:gd name="T9" fmla="*/ 8 h 24"/>
              </a:gdLst>
              <a:ahLst/>
              <a:cxnLst>
                <a:cxn ang="0">
                  <a:pos x="T0" y="T1"/>
                </a:cxn>
                <a:cxn ang="0">
                  <a:pos x="T2" y="T3"/>
                </a:cxn>
                <a:cxn ang="0">
                  <a:pos x="T4" y="T5"/>
                </a:cxn>
                <a:cxn ang="0">
                  <a:pos x="T6" y="T7"/>
                </a:cxn>
                <a:cxn ang="0">
                  <a:pos x="T8" y="T9"/>
                </a:cxn>
              </a:cxnLst>
              <a:rect l="0" t="0" r="r" b="b"/>
              <a:pathLst>
                <a:path w="21" h="24">
                  <a:moveTo>
                    <a:pt x="0" y="8"/>
                  </a:moveTo>
                  <a:cubicBezTo>
                    <a:pt x="5" y="13"/>
                    <a:pt x="9" y="19"/>
                    <a:pt x="13" y="24"/>
                  </a:cubicBezTo>
                  <a:cubicBezTo>
                    <a:pt x="16" y="17"/>
                    <a:pt x="18" y="9"/>
                    <a:pt x="21" y="0"/>
                  </a:cubicBezTo>
                  <a:cubicBezTo>
                    <a:pt x="15" y="2"/>
                    <a:pt x="9" y="5"/>
                    <a:pt x="2" y="7"/>
                  </a:cubicBezTo>
                  <a:cubicBezTo>
                    <a:pt x="1" y="7"/>
                    <a:pt x="0" y="7"/>
                    <a:pt x="0" y="8"/>
                  </a:cubicBezTo>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58"/>
            <p:cNvSpPr>
              <a:spLocks noEditPoints="1"/>
            </p:cNvSpPr>
            <p:nvPr/>
          </p:nvSpPr>
          <p:spPr bwMode="auto">
            <a:xfrm>
              <a:off x="3716540" y="2658109"/>
              <a:ext cx="849413" cy="1524365"/>
            </a:xfrm>
            <a:custGeom>
              <a:avLst/>
              <a:gdLst>
                <a:gd name="T0" fmla="*/ 66 w 94"/>
                <a:gd name="T1" fmla="*/ 27 h 169"/>
                <a:gd name="T2" fmla="*/ 53 w 94"/>
                <a:gd name="T3" fmla="*/ 11 h 169"/>
                <a:gd name="T4" fmla="*/ 46 w 94"/>
                <a:gd name="T5" fmla="*/ 12 h 169"/>
                <a:gd name="T6" fmla="*/ 22 w 94"/>
                <a:gd name="T7" fmla="*/ 15 h 169"/>
                <a:gd name="T8" fmla="*/ 20 w 94"/>
                <a:gd name="T9" fmla="*/ 14 h 169"/>
                <a:gd name="T10" fmla="*/ 2 w 94"/>
                <a:gd name="T11" fmla="*/ 0 h 169"/>
                <a:gd name="T12" fmla="*/ 14 w 94"/>
                <a:gd name="T13" fmla="*/ 35 h 169"/>
                <a:gd name="T14" fmla="*/ 46 w 94"/>
                <a:gd name="T15" fmla="*/ 64 h 169"/>
                <a:gd name="T16" fmla="*/ 51 w 94"/>
                <a:gd name="T17" fmla="*/ 70 h 169"/>
                <a:gd name="T18" fmla="*/ 55 w 94"/>
                <a:gd name="T19" fmla="*/ 75 h 169"/>
                <a:gd name="T20" fmla="*/ 32 w 94"/>
                <a:gd name="T21" fmla="*/ 165 h 169"/>
                <a:gd name="T22" fmla="*/ 34 w 94"/>
                <a:gd name="T23" fmla="*/ 166 h 169"/>
                <a:gd name="T24" fmla="*/ 36 w 94"/>
                <a:gd name="T25" fmla="*/ 168 h 169"/>
                <a:gd name="T26" fmla="*/ 40 w 94"/>
                <a:gd name="T27" fmla="*/ 169 h 169"/>
                <a:gd name="T28" fmla="*/ 43 w 94"/>
                <a:gd name="T29" fmla="*/ 169 h 169"/>
                <a:gd name="T30" fmla="*/ 56 w 94"/>
                <a:gd name="T31" fmla="*/ 165 h 169"/>
                <a:gd name="T32" fmla="*/ 56 w 94"/>
                <a:gd name="T33" fmla="*/ 165 h 169"/>
                <a:gd name="T34" fmla="*/ 61 w 94"/>
                <a:gd name="T35" fmla="*/ 161 h 169"/>
                <a:gd name="T36" fmla="*/ 63 w 94"/>
                <a:gd name="T37" fmla="*/ 160 h 169"/>
                <a:gd name="T38" fmla="*/ 64 w 94"/>
                <a:gd name="T39" fmla="*/ 159 h 169"/>
                <a:gd name="T40" fmla="*/ 65 w 94"/>
                <a:gd name="T41" fmla="*/ 159 h 169"/>
                <a:gd name="T42" fmla="*/ 65 w 94"/>
                <a:gd name="T43" fmla="*/ 157 h 169"/>
                <a:gd name="T44" fmla="*/ 69 w 94"/>
                <a:gd name="T45" fmla="*/ 145 h 169"/>
                <a:gd name="T46" fmla="*/ 78 w 94"/>
                <a:gd name="T47" fmla="*/ 117 h 169"/>
                <a:gd name="T48" fmla="*/ 94 w 94"/>
                <a:gd name="T49" fmla="*/ 65 h 169"/>
                <a:gd name="T50" fmla="*/ 66 w 94"/>
                <a:gd name="T51" fmla="*/ 27 h 169"/>
                <a:gd name="T52" fmla="*/ 58 w 94"/>
                <a:gd name="T53" fmla="*/ 157 h 169"/>
                <a:gd name="T54" fmla="*/ 57 w 94"/>
                <a:gd name="T55" fmla="*/ 158 h 169"/>
                <a:gd name="T56" fmla="*/ 58 w 94"/>
                <a:gd name="T57" fmla="*/ 157 h 169"/>
                <a:gd name="T58" fmla="*/ 60 w 94"/>
                <a:gd name="T59" fmla="*/ 151 h 169"/>
                <a:gd name="T60" fmla="*/ 58 w 94"/>
                <a:gd name="T61" fmla="*/ 157 h 169"/>
                <a:gd name="T62" fmla="*/ 75 w 94"/>
                <a:gd name="T63" fmla="*/ 105 h 169"/>
                <a:gd name="T64" fmla="*/ 66 w 94"/>
                <a:gd name="T65" fmla="*/ 129 h 169"/>
                <a:gd name="T66" fmla="*/ 75 w 94"/>
                <a:gd name="T67" fmla="*/ 105 h 169"/>
                <a:gd name="T68" fmla="*/ 81 w 94"/>
                <a:gd name="T69" fmla="*/ 89 h 169"/>
                <a:gd name="T70" fmla="*/ 75 w 94"/>
                <a:gd name="T71" fmla="*/ 105 h 169"/>
                <a:gd name="T72" fmla="*/ 87 w 94"/>
                <a:gd name="T73" fmla="*/ 74 h 169"/>
                <a:gd name="T74" fmla="*/ 85 w 94"/>
                <a:gd name="T75" fmla="*/ 80 h 169"/>
                <a:gd name="T76" fmla="*/ 87 w 94"/>
                <a:gd name="T77" fmla="*/ 7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169">
                  <a:moveTo>
                    <a:pt x="66" y="27"/>
                  </a:moveTo>
                  <a:cubicBezTo>
                    <a:pt x="62" y="22"/>
                    <a:pt x="58" y="16"/>
                    <a:pt x="53" y="11"/>
                  </a:cubicBezTo>
                  <a:cubicBezTo>
                    <a:pt x="50" y="11"/>
                    <a:pt x="48" y="12"/>
                    <a:pt x="46" y="12"/>
                  </a:cubicBezTo>
                  <a:cubicBezTo>
                    <a:pt x="38" y="15"/>
                    <a:pt x="29" y="16"/>
                    <a:pt x="22" y="15"/>
                  </a:cubicBezTo>
                  <a:cubicBezTo>
                    <a:pt x="21" y="15"/>
                    <a:pt x="20" y="15"/>
                    <a:pt x="20" y="14"/>
                  </a:cubicBezTo>
                  <a:cubicBezTo>
                    <a:pt x="14" y="13"/>
                    <a:pt x="7" y="6"/>
                    <a:pt x="2" y="0"/>
                  </a:cubicBezTo>
                  <a:cubicBezTo>
                    <a:pt x="0" y="15"/>
                    <a:pt x="6" y="25"/>
                    <a:pt x="14" y="35"/>
                  </a:cubicBezTo>
                  <a:cubicBezTo>
                    <a:pt x="23" y="45"/>
                    <a:pt x="36" y="54"/>
                    <a:pt x="46" y="64"/>
                  </a:cubicBezTo>
                  <a:cubicBezTo>
                    <a:pt x="48" y="66"/>
                    <a:pt x="50" y="68"/>
                    <a:pt x="51" y="70"/>
                  </a:cubicBezTo>
                  <a:cubicBezTo>
                    <a:pt x="53" y="72"/>
                    <a:pt x="54" y="73"/>
                    <a:pt x="55" y="75"/>
                  </a:cubicBezTo>
                  <a:cubicBezTo>
                    <a:pt x="44" y="112"/>
                    <a:pt x="40" y="108"/>
                    <a:pt x="32" y="165"/>
                  </a:cubicBezTo>
                  <a:cubicBezTo>
                    <a:pt x="33" y="165"/>
                    <a:pt x="34" y="166"/>
                    <a:pt x="34" y="166"/>
                  </a:cubicBezTo>
                  <a:cubicBezTo>
                    <a:pt x="35" y="167"/>
                    <a:pt x="36" y="167"/>
                    <a:pt x="36" y="168"/>
                  </a:cubicBezTo>
                  <a:cubicBezTo>
                    <a:pt x="38" y="168"/>
                    <a:pt x="39" y="169"/>
                    <a:pt x="40" y="169"/>
                  </a:cubicBezTo>
                  <a:cubicBezTo>
                    <a:pt x="41" y="169"/>
                    <a:pt x="42" y="169"/>
                    <a:pt x="43" y="169"/>
                  </a:cubicBezTo>
                  <a:cubicBezTo>
                    <a:pt x="47" y="169"/>
                    <a:pt x="51" y="167"/>
                    <a:pt x="56" y="165"/>
                  </a:cubicBezTo>
                  <a:cubicBezTo>
                    <a:pt x="56" y="165"/>
                    <a:pt x="56" y="165"/>
                    <a:pt x="56" y="165"/>
                  </a:cubicBezTo>
                  <a:cubicBezTo>
                    <a:pt x="58" y="164"/>
                    <a:pt x="60" y="162"/>
                    <a:pt x="61" y="161"/>
                  </a:cubicBezTo>
                  <a:cubicBezTo>
                    <a:pt x="62" y="161"/>
                    <a:pt x="63" y="160"/>
                    <a:pt x="63" y="160"/>
                  </a:cubicBezTo>
                  <a:cubicBezTo>
                    <a:pt x="64" y="159"/>
                    <a:pt x="64" y="159"/>
                    <a:pt x="64" y="159"/>
                  </a:cubicBezTo>
                  <a:cubicBezTo>
                    <a:pt x="64" y="159"/>
                    <a:pt x="64" y="159"/>
                    <a:pt x="65" y="159"/>
                  </a:cubicBezTo>
                  <a:cubicBezTo>
                    <a:pt x="65" y="158"/>
                    <a:pt x="65" y="158"/>
                    <a:pt x="65" y="157"/>
                  </a:cubicBezTo>
                  <a:cubicBezTo>
                    <a:pt x="66" y="153"/>
                    <a:pt x="68" y="149"/>
                    <a:pt x="69" y="145"/>
                  </a:cubicBezTo>
                  <a:cubicBezTo>
                    <a:pt x="72" y="136"/>
                    <a:pt x="75" y="126"/>
                    <a:pt x="78" y="117"/>
                  </a:cubicBezTo>
                  <a:cubicBezTo>
                    <a:pt x="83" y="105"/>
                    <a:pt x="93" y="81"/>
                    <a:pt x="94" y="65"/>
                  </a:cubicBezTo>
                  <a:cubicBezTo>
                    <a:pt x="82" y="52"/>
                    <a:pt x="75" y="40"/>
                    <a:pt x="66" y="27"/>
                  </a:cubicBezTo>
                  <a:close/>
                  <a:moveTo>
                    <a:pt x="58" y="157"/>
                  </a:moveTo>
                  <a:cubicBezTo>
                    <a:pt x="57" y="157"/>
                    <a:pt x="57" y="158"/>
                    <a:pt x="57" y="158"/>
                  </a:cubicBezTo>
                  <a:cubicBezTo>
                    <a:pt x="57" y="158"/>
                    <a:pt x="57" y="157"/>
                    <a:pt x="58" y="157"/>
                  </a:cubicBezTo>
                  <a:cubicBezTo>
                    <a:pt x="58" y="155"/>
                    <a:pt x="59" y="153"/>
                    <a:pt x="60" y="151"/>
                  </a:cubicBezTo>
                  <a:cubicBezTo>
                    <a:pt x="59" y="153"/>
                    <a:pt x="58" y="155"/>
                    <a:pt x="58" y="157"/>
                  </a:cubicBezTo>
                  <a:close/>
                  <a:moveTo>
                    <a:pt x="75" y="105"/>
                  </a:moveTo>
                  <a:cubicBezTo>
                    <a:pt x="72" y="113"/>
                    <a:pt x="69" y="121"/>
                    <a:pt x="66" y="129"/>
                  </a:cubicBezTo>
                  <a:cubicBezTo>
                    <a:pt x="69" y="121"/>
                    <a:pt x="72" y="113"/>
                    <a:pt x="75" y="105"/>
                  </a:cubicBezTo>
                  <a:cubicBezTo>
                    <a:pt x="77" y="100"/>
                    <a:pt x="79" y="95"/>
                    <a:pt x="81" y="89"/>
                  </a:cubicBezTo>
                  <a:cubicBezTo>
                    <a:pt x="79" y="95"/>
                    <a:pt x="77" y="100"/>
                    <a:pt x="75" y="105"/>
                  </a:cubicBezTo>
                  <a:close/>
                  <a:moveTo>
                    <a:pt x="87" y="74"/>
                  </a:moveTo>
                  <a:cubicBezTo>
                    <a:pt x="87" y="76"/>
                    <a:pt x="86" y="78"/>
                    <a:pt x="85" y="80"/>
                  </a:cubicBezTo>
                  <a:cubicBezTo>
                    <a:pt x="86" y="78"/>
                    <a:pt x="87" y="76"/>
                    <a:pt x="87" y="74"/>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p:cNvSpPr>
            <p:nvPr/>
          </p:nvSpPr>
          <p:spPr bwMode="auto">
            <a:xfrm>
              <a:off x="3309825" y="2974321"/>
              <a:ext cx="867948" cy="1281207"/>
            </a:xfrm>
            <a:custGeom>
              <a:avLst/>
              <a:gdLst>
                <a:gd name="connsiteX0" fmla="*/ 533045 w 867950"/>
                <a:gd name="connsiteY0" fmla="*/ 0 h 1281208"/>
                <a:gd name="connsiteX1" fmla="*/ 822154 w 867950"/>
                <a:gd name="connsiteY1" fmla="*/ 261655 h 1281208"/>
                <a:gd name="connsiteX2" fmla="*/ 820912 w 867950"/>
                <a:gd name="connsiteY2" fmla="*/ 263793 h 1281208"/>
                <a:gd name="connsiteX3" fmla="*/ 822813 w 867950"/>
                <a:gd name="connsiteY3" fmla="*/ 261693 h 1281208"/>
                <a:gd name="connsiteX4" fmla="*/ 867950 w 867950"/>
                <a:gd name="connsiteY4" fmla="*/ 315829 h 1281208"/>
                <a:gd name="connsiteX5" fmla="*/ 741516 w 867950"/>
                <a:gd name="connsiteY5" fmla="*/ 703755 h 1281208"/>
                <a:gd name="connsiteX6" fmla="*/ 299058 w 867950"/>
                <a:gd name="connsiteY6" fmla="*/ 1254191 h 1281208"/>
                <a:gd name="connsiteX7" fmla="*/ 253922 w 867950"/>
                <a:gd name="connsiteY7" fmla="*/ 1281208 h 1281208"/>
                <a:gd name="connsiteX8" fmla="*/ 244881 w 867950"/>
                <a:gd name="connsiteY8" fmla="*/ 1281208 h 1281208"/>
                <a:gd name="connsiteX9" fmla="*/ 226801 w 867950"/>
                <a:gd name="connsiteY9" fmla="*/ 1281208 h 1281208"/>
                <a:gd name="connsiteX10" fmla="*/ 226018 w 867950"/>
                <a:gd name="connsiteY10" fmla="*/ 1280150 h 1281208"/>
                <a:gd name="connsiteX11" fmla="*/ 225867 w 867950"/>
                <a:gd name="connsiteY11" fmla="*/ 1281208 h 1281208"/>
                <a:gd name="connsiteX12" fmla="*/ 45173 w 867950"/>
                <a:gd name="connsiteY12" fmla="*/ 1209027 h 1281208"/>
                <a:gd name="connsiteX13" fmla="*/ 9035 w 867950"/>
                <a:gd name="connsiteY13" fmla="*/ 1172937 h 1281208"/>
                <a:gd name="connsiteX14" fmla="*/ 0 w 867950"/>
                <a:gd name="connsiteY14" fmla="*/ 1154892 h 1281208"/>
                <a:gd name="connsiteX15" fmla="*/ 126485 w 867950"/>
                <a:gd name="connsiteY15" fmla="*/ 992485 h 1281208"/>
                <a:gd name="connsiteX16" fmla="*/ 334283 w 867950"/>
                <a:gd name="connsiteY16" fmla="*/ 712785 h 1281208"/>
                <a:gd name="connsiteX17" fmla="*/ 343317 w 867950"/>
                <a:gd name="connsiteY17" fmla="*/ 703762 h 1281208"/>
                <a:gd name="connsiteX18" fmla="*/ 352352 w 867950"/>
                <a:gd name="connsiteY18" fmla="*/ 703762 h 1281208"/>
                <a:gd name="connsiteX19" fmla="*/ 352352 w 867950"/>
                <a:gd name="connsiteY19" fmla="*/ 694740 h 1281208"/>
                <a:gd name="connsiteX20" fmla="*/ 505941 w 867950"/>
                <a:gd name="connsiteY20" fmla="*/ 604514 h 1281208"/>
                <a:gd name="connsiteX21" fmla="*/ 505941 w 867950"/>
                <a:gd name="connsiteY21" fmla="*/ 523310 h 1281208"/>
                <a:gd name="connsiteX22" fmla="*/ 505941 w 867950"/>
                <a:gd name="connsiteY22" fmla="*/ 369926 h 1281208"/>
                <a:gd name="connsiteX23" fmla="*/ 505941 w 867950"/>
                <a:gd name="connsiteY23" fmla="*/ 324813 h 1281208"/>
                <a:gd name="connsiteX24" fmla="*/ 505941 w 867950"/>
                <a:gd name="connsiteY24" fmla="*/ 306768 h 1281208"/>
                <a:gd name="connsiteX25" fmla="*/ 524010 w 867950"/>
                <a:gd name="connsiteY25" fmla="*/ 171429 h 1281208"/>
                <a:gd name="connsiteX26" fmla="*/ 533045 w 867950"/>
                <a:gd name="connsiteY26" fmla="*/ 63158 h 1281208"/>
                <a:gd name="connsiteX27" fmla="*/ 533045 w 867950"/>
                <a:gd name="connsiteY27" fmla="*/ 45113 h 1281208"/>
                <a:gd name="connsiteX28" fmla="*/ 533045 w 867950"/>
                <a:gd name="connsiteY28" fmla="*/ 0 h 128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67950" h="1281208">
                  <a:moveTo>
                    <a:pt x="533045" y="0"/>
                  </a:moveTo>
                  <a:cubicBezTo>
                    <a:pt x="614357" y="90226"/>
                    <a:pt x="731808" y="171429"/>
                    <a:pt x="822154" y="261655"/>
                  </a:cubicBezTo>
                  <a:lnTo>
                    <a:pt x="820912" y="263793"/>
                  </a:lnTo>
                  <a:lnTo>
                    <a:pt x="822813" y="261693"/>
                  </a:lnTo>
                  <a:cubicBezTo>
                    <a:pt x="840830" y="279739"/>
                    <a:pt x="858910" y="297784"/>
                    <a:pt x="867950" y="315829"/>
                  </a:cubicBezTo>
                  <a:cubicBezTo>
                    <a:pt x="831853" y="469164"/>
                    <a:pt x="777676" y="604556"/>
                    <a:pt x="741516" y="703755"/>
                  </a:cubicBezTo>
                  <a:cubicBezTo>
                    <a:pt x="542887" y="938345"/>
                    <a:pt x="362276" y="1163964"/>
                    <a:pt x="299058" y="1254191"/>
                  </a:cubicBezTo>
                  <a:cubicBezTo>
                    <a:pt x="299058" y="1272236"/>
                    <a:pt x="280978" y="1281208"/>
                    <a:pt x="253922" y="1281208"/>
                  </a:cubicBezTo>
                  <a:lnTo>
                    <a:pt x="244881" y="1281208"/>
                  </a:lnTo>
                  <a:lnTo>
                    <a:pt x="226801" y="1281208"/>
                  </a:lnTo>
                  <a:lnTo>
                    <a:pt x="226018" y="1280150"/>
                  </a:lnTo>
                  <a:lnTo>
                    <a:pt x="225867" y="1281208"/>
                  </a:lnTo>
                  <a:cubicBezTo>
                    <a:pt x="171659" y="1272186"/>
                    <a:pt x="99381" y="1245118"/>
                    <a:pt x="45173" y="1209027"/>
                  </a:cubicBezTo>
                  <a:cubicBezTo>
                    <a:pt x="36139" y="1200005"/>
                    <a:pt x="18069" y="1181960"/>
                    <a:pt x="9035" y="1172937"/>
                  </a:cubicBezTo>
                  <a:cubicBezTo>
                    <a:pt x="9035" y="1163914"/>
                    <a:pt x="0" y="1163914"/>
                    <a:pt x="0" y="1154892"/>
                  </a:cubicBezTo>
                  <a:cubicBezTo>
                    <a:pt x="0" y="1154892"/>
                    <a:pt x="72277" y="1073689"/>
                    <a:pt x="126485" y="992485"/>
                  </a:cubicBezTo>
                  <a:cubicBezTo>
                    <a:pt x="207797" y="884214"/>
                    <a:pt x="243936" y="812033"/>
                    <a:pt x="334283" y="712785"/>
                  </a:cubicBezTo>
                  <a:cubicBezTo>
                    <a:pt x="334283" y="712785"/>
                    <a:pt x="343317" y="703762"/>
                    <a:pt x="343317" y="703762"/>
                  </a:cubicBezTo>
                  <a:cubicBezTo>
                    <a:pt x="343317" y="703762"/>
                    <a:pt x="343317" y="703762"/>
                    <a:pt x="352352" y="703762"/>
                  </a:cubicBezTo>
                  <a:cubicBezTo>
                    <a:pt x="352352" y="703762"/>
                    <a:pt x="352352" y="703762"/>
                    <a:pt x="352352" y="694740"/>
                  </a:cubicBezTo>
                  <a:cubicBezTo>
                    <a:pt x="352352" y="694740"/>
                    <a:pt x="352352" y="694740"/>
                    <a:pt x="505941" y="604514"/>
                  </a:cubicBezTo>
                  <a:cubicBezTo>
                    <a:pt x="505941" y="604514"/>
                    <a:pt x="505941" y="604514"/>
                    <a:pt x="505941" y="523310"/>
                  </a:cubicBezTo>
                  <a:cubicBezTo>
                    <a:pt x="505941" y="523310"/>
                    <a:pt x="505941" y="523310"/>
                    <a:pt x="505941" y="369926"/>
                  </a:cubicBezTo>
                  <a:cubicBezTo>
                    <a:pt x="505941" y="369926"/>
                    <a:pt x="505941" y="369926"/>
                    <a:pt x="505941" y="324813"/>
                  </a:cubicBezTo>
                  <a:cubicBezTo>
                    <a:pt x="505941" y="324813"/>
                    <a:pt x="505941" y="324813"/>
                    <a:pt x="505941" y="306768"/>
                  </a:cubicBezTo>
                  <a:cubicBezTo>
                    <a:pt x="505941" y="261655"/>
                    <a:pt x="514976" y="207520"/>
                    <a:pt x="524010" y="171429"/>
                  </a:cubicBezTo>
                  <a:cubicBezTo>
                    <a:pt x="524010" y="126316"/>
                    <a:pt x="524010" y="90226"/>
                    <a:pt x="533045" y="63158"/>
                  </a:cubicBezTo>
                  <a:cubicBezTo>
                    <a:pt x="533045" y="54136"/>
                    <a:pt x="533045" y="54136"/>
                    <a:pt x="533045" y="45113"/>
                  </a:cubicBezTo>
                  <a:cubicBezTo>
                    <a:pt x="533045" y="45113"/>
                    <a:pt x="533045" y="18045"/>
                    <a:pt x="533045"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22" name="Freeform 61"/>
            <p:cNvSpPr>
              <a:spLocks/>
            </p:cNvSpPr>
            <p:nvPr/>
          </p:nvSpPr>
          <p:spPr bwMode="auto">
            <a:xfrm>
              <a:off x="3265119" y="4156303"/>
              <a:ext cx="461234" cy="432885"/>
            </a:xfrm>
            <a:custGeom>
              <a:avLst/>
              <a:gdLst>
                <a:gd name="T0" fmla="*/ 16 w 51"/>
                <a:gd name="T1" fmla="*/ 27 h 48"/>
                <a:gd name="T2" fmla="*/ 6 w 51"/>
                <a:gd name="T3" fmla="*/ 8 h 48"/>
                <a:gd name="T4" fmla="*/ 5 w 51"/>
                <a:gd name="T5" fmla="*/ 6 h 48"/>
                <a:gd name="T6" fmla="*/ 6 w 51"/>
                <a:gd name="T7" fmla="*/ 0 h 48"/>
                <a:gd name="T8" fmla="*/ 0 w 51"/>
                <a:gd name="T9" fmla="*/ 5 h 48"/>
                <a:gd name="T10" fmla="*/ 0 w 51"/>
                <a:gd name="T11" fmla="*/ 6 h 48"/>
                <a:gd name="T12" fmla="*/ 0 w 51"/>
                <a:gd name="T13" fmla="*/ 9 h 48"/>
                <a:gd name="T14" fmla="*/ 1 w 51"/>
                <a:gd name="T15" fmla="*/ 12 h 48"/>
                <a:gd name="T16" fmla="*/ 2 w 51"/>
                <a:gd name="T17" fmla="*/ 13 h 48"/>
                <a:gd name="T18" fmla="*/ 2 w 51"/>
                <a:gd name="T19" fmla="*/ 14 h 48"/>
                <a:gd name="T20" fmla="*/ 2 w 51"/>
                <a:gd name="T21" fmla="*/ 14 h 48"/>
                <a:gd name="T22" fmla="*/ 3 w 51"/>
                <a:gd name="T23" fmla="*/ 16 h 48"/>
                <a:gd name="T24" fmla="*/ 3 w 51"/>
                <a:gd name="T25" fmla="*/ 17 h 48"/>
                <a:gd name="T26" fmla="*/ 3 w 51"/>
                <a:gd name="T27" fmla="*/ 17 h 48"/>
                <a:gd name="T28" fmla="*/ 7 w 51"/>
                <a:gd name="T29" fmla="*/ 22 h 48"/>
                <a:gd name="T30" fmla="*/ 7 w 51"/>
                <a:gd name="T31" fmla="*/ 23 h 48"/>
                <a:gd name="T32" fmla="*/ 8 w 51"/>
                <a:gd name="T33" fmla="*/ 25 h 48"/>
                <a:gd name="T34" fmla="*/ 28 w 51"/>
                <a:gd name="T35" fmla="*/ 43 h 48"/>
                <a:gd name="T36" fmla="*/ 28 w 51"/>
                <a:gd name="T37" fmla="*/ 44 h 48"/>
                <a:gd name="T38" fmla="*/ 48 w 51"/>
                <a:gd name="T39" fmla="*/ 41 h 48"/>
                <a:gd name="T40" fmla="*/ 32 w 51"/>
                <a:gd name="T41" fmla="*/ 40 h 48"/>
                <a:gd name="T42" fmla="*/ 31 w 51"/>
                <a:gd name="T43" fmla="*/ 39 h 48"/>
                <a:gd name="T44" fmla="*/ 16 w 51"/>
                <a:gd name="T45"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 h="48">
                  <a:moveTo>
                    <a:pt x="16" y="27"/>
                  </a:moveTo>
                  <a:cubicBezTo>
                    <a:pt x="11" y="21"/>
                    <a:pt x="7" y="14"/>
                    <a:pt x="6" y="8"/>
                  </a:cubicBezTo>
                  <a:cubicBezTo>
                    <a:pt x="5" y="7"/>
                    <a:pt x="5" y="7"/>
                    <a:pt x="5" y="6"/>
                  </a:cubicBezTo>
                  <a:cubicBezTo>
                    <a:pt x="5" y="4"/>
                    <a:pt x="5" y="1"/>
                    <a:pt x="6" y="0"/>
                  </a:cubicBezTo>
                  <a:cubicBezTo>
                    <a:pt x="3" y="1"/>
                    <a:pt x="1" y="3"/>
                    <a:pt x="0" y="5"/>
                  </a:cubicBezTo>
                  <a:cubicBezTo>
                    <a:pt x="0" y="6"/>
                    <a:pt x="0" y="6"/>
                    <a:pt x="0" y="6"/>
                  </a:cubicBezTo>
                  <a:cubicBezTo>
                    <a:pt x="0" y="7"/>
                    <a:pt x="0" y="8"/>
                    <a:pt x="0" y="9"/>
                  </a:cubicBezTo>
                  <a:cubicBezTo>
                    <a:pt x="1" y="10"/>
                    <a:pt x="1" y="11"/>
                    <a:pt x="1" y="12"/>
                  </a:cubicBezTo>
                  <a:cubicBezTo>
                    <a:pt x="1" y="13"/>
                    <a:pt x="1" y="13"/>
                    <a:pt x="2" y="13"/>
                  </a:cubicBezTo>
                  <a:cubicBezTo>
                    <a:pt x="2" y="13"/>
                    <a:pt x="2" y="14"/>
                    <a:pt x="2" y="14"/>
                  </a:cubicBezTo>
                  <a:cubicBezTo>
                    <a:pt x="2" y="14"/>
                    <a:pt x="2" y="14"/>
                    <a:pt x="2" y="14"/>
                  </a:cubicBezTo>
                  <a:cubicBezTo>
                    <a:pt x="2" y="15"/>
                    <a:pt x="3" y="16"/>
                    <a:pt x="3" y="16"/>
                  </a:cubicBezTo>
                  <a:cubicBezTo>
                    <a:pt x="3" y="16"/>
                    <a:pt x="3" y="17"/>
                    <a:pt x="3" y="17"/>
                  </a:cubicBezTo>
                  <a:cubicBezTo>
                    <a:pt x="3" y="17"/>
                    <a:pt x="3" y="17"/>
                    <a:pt x="3" y="17"/>
                  </a:cubicBezTo>
                  <a:cubicBezTo>
                    <a:pt x="7" y="15"/>
                    <a:pt x="8" y="19"/>
                    <a:pt x="7" y="22"/>
                  </a:cubicBezTo>
                  <a:cubicBezTo>
                    <a:pt x="7" y="23"/>
                    <a:pt x="7" y="23"/>
                    <a:pt x="7" y="23"/>
                  </a:cubicBezTo>
                  <a:cubicBezTo>
                    <a:pt x="7" y="24"/>
                    <a:pt x="8" y="25"/>
                    <a:pt x="8" y="25"/>
                  </a:cubicBezTo>
                  <a:cubicBezTo>
                    <a:pt x="14" y="34"/>
                    <a:pt x="19" y="41"/>
                    <a:pt x="28" y="43"/>
                  </a:cubicBezTo>
                  <a:cubicBezTo>
                    <a:pt x="28" y="43"/>
                    <a:pt x="28" y="44"/>
                    <a:pt x="28" y="44"/>
                  </a:cubicBezTo>
                  <a:cubicBezTo>
                    <a:pt x="44" y="48"/>
                    <a:pt x="51" y="41"/>
                    <a:pt x="48" y="41"/>
                  </a:cubicBezTo>
                  <a:cubicBezTo>
                    <a:pt x="45" y="41"/>
                    <a:pt x="31" y="40"/>
                    <a:pt x="32" y="40"/>
                  </a:cubicBezTo>
                  <a:cubicBezTo>
                    <a:pt x="32" y="40"/>
                    <a:pt x="32" y="40"/>
                    <a:pt x="31" y="39"/>
                  </a:cubicBezTo>
                  <a:cubicBezTo>
                    <a:pt x="27" y="38"/>
                    <a:pt x="21" y="33"/>
                    <a:pt x="16" y="2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62"/>
            <p:cNvSpPr>
              <a:spLocks/>
            </p:cNvSpPr>
            <p:nvPr/>
          </p:nvSpPr>
          <p:spPr bwMode="auto">
            <a:xfrm>
              <a:off x="3309825" y="4146490"/>
              <a:ext cx="416528" cy="406715"/>
            </a:xfrm>
            <a:custGeom>
              <a:avLst/>
              <a:gdLst>
                <a:gd name="T0" fmla="*/ 42 w 46"/>
                <a:gd name="T1" fmla="*/ 39 h 45"/>
                <a:gd name="T2" fmla="*/ 32 w 46"/>
                <a:gd name="T3" fmla="*/ 31 h 45"/>
                <a:gd name="T4" fmla="*/ 29 w 46"/>
                <a:gd name="T5" fmla="*/ 23 h 45"/>
                <a:gd name="T6" fmla="*/ 28 w 46"/>
                <a:gd name="T7" fmla="*/ 12 h 45"/>
                <a:gd name="T8" fmla="*/ 28 w 46"/>
                <a:gd name="T9" fmla="*/ 12 h 45"/>
                <a:gd name="T10" fmla="*/ 27 w 46"/>
                <a:gd name="T11" fmla="*/ 12 h 45"/>
                <a:gd name="T12" fmla="*/ 25 w 46"/>
                <a:gd name="T13" fmla="*/ 12 h 45"/>
                <a:gd name="T14" fmla="*/ 5 w 46"/>
                <a:gd name="T15" fmla="*/ 4 h 45"/>
                <a:gd name="T16" fmla="*/ 1 w 46"/>
                <a:gd name="T17" fmla="*/ 0 h 45"/>
                <a:gd name="T18" fmla="*/ 1 w 46"/>
                <a:gd name="T19" fmla="*/ 1 h 45"/>
                <a:gd name="T20" fmla="*/ 0 w 46"/>
                <a:gd name="T21" fmla="*/ 7 h 45"/>
                <a:gd name="T22" fmla="*/ 1 w 46"/>
                <a:gd name="T23" fmla="*/ 9 h 45"/>
                <a:gd name="T24" fmla="*/ 11 w 46"/>
                <a:gd name="T25" fmla="*/ 28 h 45"/>
                <a:gd name="T26" fmla="*/ 25 w 46"/>
                <a:gd name="T27" fmla="*/ 40 h 45"/>
                <a:gd name="T28" fmla="*/ 25 w 46"/>
                <a:gd name="T29" fmla="*/ 40 h 45"/>
                <a:gd name="T30" fmla="*/ 42 w 46"/>
                <a:gd name="T31" fmla="*/ 42 h 45"/>
                <a:gd name="T32" fmla="*/ 42 w 46"/>
                <a:gd name="T33"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45">
                  <a:moveTo>
                    <a:pt x="42" y="39"/>
                  </a:moveTo>
                  <a:cubicBezTo>
                    <a:pt x="39" y="37"/>
                    <a:pt x="32" y="31"/>
                    <a:pt x="32" y="31"/>
                  </a:cubicBezTo>
                  <a:cubicBezTo>
                    <a:pt x="31" y="29"/>
                    <a:pt x="30" y="26"/>
                    <a:pt x="29" y="23"/>
                  </a:cubicBezTo>
                  <a:cubicBezTo>
                    <a:pt x="28" y="19"/>
                    <a:pt x="28" y="15"/>
                    <a:pt x="28" y="12"/>
                  </a:cubicBezTo>
                  <a:cubicBezTo>
                    <a:pt x="28" y="12"/>
                    <a:pt x="28" y="12"/>
                    <a:pt x="28" y="12"/>
                  </a:cubicBezTo>
                  <a:cubicBezTo>
                    <a:pt x="27" y="12"/>
                    <a:pt x="27" y="12"/>
                    <a:pt x="27" y="12"/>
                  </a:cubicBezTo>
                  <a:cubicBezTo>
                    <a:pt x="27" y="12"/>
                    <a:pt x="26" y="12"/>
                    <a:pt x="25" y="12"/>
                  </a:cubicBezTo>
                  <a:cubicBezTo>
                    <a:pt x="19" y="11"/>
                    <a:pt x="11" y="8"/>
                    <a:pt x="5" y="4"/>
                  </a:cubicBezTo>
                  <a:cubicBezTo>
                    <a:pt x="4" y="3"/>
                    <a:pt x="2" y="1"/>
                    <a:pt x="1" y="0"/>
                  </a:cubicBezTo>
                  <a:cubicBezTo>
                    <a:pt x="1" y="0"/>
                    <a:pt x="1" y="0"/>
                    <a:pt x="1" y="1"/>
                  </a:cubicBezTo>
                  <a:cubicBezTo>
                    <a:pt x="0" y="2"/>
                    <a:pt x="0" y="5"/>
                    <a:pt x="0" y="7"/>
                  </a:cubicBezTo>
                  <a:cubicBezTo>
                    <a:pt x="0" y="8"/>
                    <a:pt x="0" y="8"/>
                    <a:pt x="1" y="9"/>
                  </a:cubicBezTo>
                  <a:cubicBezTo>
                    <a:pt x="2" y="15"/>
                    <a:pt x="6" y="22"/>
                    <a:pt x="11" y="28"/>
                  </a:cubicBezTo>
                  <a:cubicBezTo>
                    <a:pt x="16" y="33"/>
                    <a:pt x="20" y="37"/>
                    <a:pt x="25" y="40"/>
                  </a:cubicBezTo>
                  <a:cubicBezTo>
                    <a:pt x="25" y="40"/>
                    <a:pt x="25" y="40"/>
                    <a:pt x="25" y="40"/>
                  </a:cubicBezTo>
                  <a:cubicBezTo>
                    <a:pt x="32" y="45"/>
                    <a:pt x="42" y="42"/>
                    <a:pt x="42" y="42"/>
                  </a:cubicBezTo>
                  <a:cubicBezTo>
                    <a:pt x="46" y="42"/>
                    <a:pt x="42" y="39"/>
                    <a:pt x="42" y="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63"/>
            <p:cNvSpPr>
              <a:spLocks/>
            </p:cNvSpPr>
            <p:nvPr/>
          </p:nvSpPr>
          <p:spPr bwMode="auto">
            <a:xfrm>
              <a:off x="4268276" y="1449958"/>
              <a:ext cx="135208" cy="116672"/>
            </a:xfrm>
            <a:custGeom>
              <a:avLst/>
              <a:gdLst>
                <a:gd name="T0" fmla="*/ 14 w 15"/>
                <a:gd name="T1" fmla="*/ 0 h 13"/>
                <a:gd name="T2" fmla="*/ 0 w 15"/>
                <a:gd name="T3" fmla="*/ 8 h 13"/>
                <a:gd name="T4" fmla="*/ 4 w 15"/>
                <a:gd name="T5" fmla="*/ 13 h 13"/>
                <a:gd name="T6" fmla="*/ 13 w 15"/>
                <a:gd name="T7" fmla="*/ 13 h 13"/>
                <a:gd name="T8" fmla="*/ 15 w 15"/>
                <a:gd name="T9" fmla="*/ 1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cubicBezTo>
                    <a:pt x="14" y="0"/>
                    <a:pt x="2" y="2"/>
                    <a:pt x="0" y="8"/>
                  </a:cubicBezTo>
                  <a:cubicBezTo>
                    <a:pt x="4" y="13"/>
                    <a:pt x="4" y="13"/>
                    <a:pt x="4" y="13"/>
                  </a:cubicBezTo>
                  <a:cubicBezTo>
                    <a:pt x="13" y="13"/>
                    <a:pt x="13" y="13"/>
                    <a:pt x="13" y="13"/>
                  </a:cubicBezTo>
                  <a:cubicBezTo>
                    <a:pt x="15" y="1"/>
                    <a:pt x="15" y="1"/>
                    <a:pt x="15" y="1"/>
                  </a:cubicBezTo>
                  <a:lnTo>
                    <a:pt x="14"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4"/>
            <p:cNvSpPr>
              <a:spLocks/>
            </p:cNvSpPr>
            <p:nvPr/>
          </p:nvSpPr>
          <p:spPr bwMode="auto">
            <a:xfrm>
              <a:off x="4464703" y="1179540"/>
              <a:ext cx="208264" cy="351105"/>
            </a:xfrm>
            <a:custGeom>
              <a:avLst/>
              <a:gdLst>
                <a:gd name="T0" fmla="*/ 23 w 23"/>
                <a:gd name="T1" fmla="*/ 7 h 39"/>
                <a:gd name="T2" fmla="*/ 22 w 23"/>
                <a:gd name="T3" fmla="*/ 0 h 39"/>
                <a:gd name="T4" fmla="*/ 17 w 23"/>
                <a:gd name="T5" fmla="*/ 4 h 39"/>
                <a:gd name="T6" fmla="*/ 22 w 23"/>
                <a:gd name="T7" fmla="*/ 5 h 39"/>
                <a:gd name="T8" fmla="*/ 9 w 23"/>
                <a:gd name="T9" fmla="*/ 6 h 39"/>
                <a:gd name="T10" fmla="*/ 0 w 23"/>
                <a:gd name="T11" fmla="*/ 8 h 39"/>
                <a:gd name="T12" fmla="*/ 2 w 23"/>
                <a:gd name="T13" fmla="*/ 14 h 39"/>
                <a:gd name="T14" fmla="*/ 2 w 23"/>
                <a:gd name="T15" fmla="*/ 20 h 39"/>
                <a:gd name="T16" fmla="*/ 1 w 23"/>
                <a:gd name="T17" fmla="*/ 27 h 39"/>
                <a:gd name="T18" fmla="*/ 0 w 23"/>
                <a:gd name="T19" fmla="*/ 36 h 39"/>
                <a:gd name="T20" fmla="*/ 9 w 23"/>
                <a:gd name="T21" fmla="*/ 39 h 39"/>
                <a:gd name="T22" fmla="*/ 10 w 23"/>
                <a:gd name="T23" fmla="*/ 39 h 39"/>
                <a:gd name="T24" fmla="*/ 12 w 23"/>
                <a:gd name="T25" fmla="*/ 39 h 39"/>
                <a:gd name="T26" fmla="*/ 19 w 23"/>
                <a:gd name="T27" fmla="*/ 37 h 39"/>
                <a:gd name="T28" fmla="*/ 21 w 23"/>
                <a:gd name="T29" fmla="*/ 34 h 39"/>
                <a:gd name="T30" fmla="*/ 22 w 23"/>
                <a:gd name="T31" fmla="*/ 23 h 39"/>
                <a:gd name="T32" fmla="*/ 23 w 23"/>
                <a:gd name="T33" fmla="*/ 15 h 39"/>
                <a:gd name="T34" fmla="*/ 23 w 23"/>
                <a:gd name="T35" fmla="*/ 15 h 39"/>
                <a:gd name="T36" fmla="*/ 23 w 23"/>
                <a:gd name="T37" fmla="*/ 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39">
                  <a:moveTo>
                    <a:pt x="23" y="7"/>
                  </a:moveTo>
                  <a:cubicBezTo>
                    <a:pt x="23" y="7"/>
                    <a:pt x="23" y="4"/>
                    <a:pt x="22" y="0"/>
                  </a:cubicBezTo>
                  <a:cubicBezTo>
                    <a:pt x="20" y="2"/>
                    <a:pt x="19" y="3"/>
                    <a:pt x="17" y="4"/>
                  </a:cubicBezTo>
                  <a:cubicBezTo>
                    <a:pt x="18" y="4"/>
                    <a:pt x="20" y="5"/>
                    <a:pt x="22" y="5"/>
                  </a:cubicBezTo>
                  <a:cubicBezTo>
                    <a:pt x="18" y="6"/>
                    <a:pt x="13" y="6"/>
                    <a:pt x="9" y="6"/>
                  </a:cubicBezTo>
                  <a:cubicBezTo>
                    <a:pt x="6" y="7"/>
                    <a:pt x="3" y="8"/>
                    <a:pt x="0" y="8"/>
                  </a:cubicBezTo>
                  <a:cubicBezTo>
                    <a:pt x="1" y="11"/>
                    <a:pt x="2" y="14"/>
                    <a:pt x="2" y="14"/>
                  </a:cubicBezTo>
                  <a:cubicBezTo>
                    <a:pt x="0" y="17"/>
                    <a:pt x="1" y="17"/>
                    <a:pt x="2" y="20"/>
                  </a:cubicBezTo>
                  <a:cubicBezTo>
                    <a:pt x="2" y="23"/>
                    <a:pt x="1" y="24"/>
                    <a:pt x="1" y="27"/>
                  </a:cubicBezTo>
                  <a:cubicBezTo>
                    <a:pt x="0" y="31"/>
                    <a:pt x="1" y="33"/>
                    <a:pt x="0" y="36"/>
                  </a:cubicBezTo>
                  <a:cubicBezTo>
                    <a:pt x="3" y="37"/>
                    <a:pt x="7" y="38"/>
                    <a:pt x="9" y="39"/>
                  </a:cubicBezTo>
                  <a:cubicBezTo>
                    <a:pt x="9" y="39"/>
                    <a:pt x="10" y="39"/>
                    <a:pt x="10" y="39"/>
                  </a:cubicBezTo>
                  <a:cubicBezTo>
                    <a:pt x="11" y="39"/>
                    <a:pt x="11" y="39"/>
                    <a:pt x="12" y="39"/>
                  </a:cubicBezTo>
                  <a:cubicBezTo>
                    <a:pt x="13" y="39"/>
                    <a:pt x="17" y="38"/>
                    <a:pt x="19" y="37"/>
                  </a:cubicBezTo>
                  <a:cubicBezTo>
                    <a:pt x="21" y="36"/>
                    <a:pt x="21" y="35"/>
                    <a:pt x="21" y="34"/>
                  </a:cubicBezTo>
                  <a:cubicBezTo>
                    <a:pt x="22" y="30"/>
                    <a:pt x="21" y="28"/>
                    <a:pt x="22" y="23"/>
                  </a:cubicBezTo>
                  <a:cubicBezTo>
                    <a:pt x="23" y="20"/>
                    <a:pt x="23" y="18"/>
                    <a:pt x="23" y="15"/>
                  </a:cubicBezTo>
                  <a:cubicBezTo>
                    <a:pt x="23" y="15"/>
                    <a:pt x="23" y="15"/>
                    <a:pt x="23" y="15"/>
                  </a:cubicBezTo>
                  <a:cubicBezTo>
                    <a:pt x="22" y="11"/>
                    <a:pt x="22" y="10"/>
                    <a:pt x="23" y="7"/>
                  </a:cubicBezTo>
                </a:path>
              </a:pathLst>
            </a:custGeom>
            <a:solidFill>
              <a:srgbClr val="F7B5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65"/>
            <p:cNvSpPr>
              <a:spLocks/>
            </p:cNvSpPr>
            <p:nvPr/>
          </p:nvSpPr>
          <p:spPr bwMode="auto">
            <a:xfrm>
              <a:off x="4665178" y="1161005"/>
              <a:ext cx="27260" cy="153745"/>
            </a:xfrm>
            <a:custGeom>
              <a:avLst/>
              <a:gdLst>
                <a:gd name="T0" fmla="*/ 1 w 3"/>
                <a:gd name="T1" fmla="*/ 9 h 17"/>
                <a:gd name="T2" fmla="*/ 1 w 3"/>
                <a:gd name="T3" fmla="*/ 17 h 17"/>
                <a:gd name="T4" fmla="*/ 1 w 3"/>
                <a:gd name="T5" fmla="*/ 17 h 17"/>
                <a:gd name="T6" fmla="*/ 2 w 3"/>
                <a:gd name="T7" fmla="*/ 1 h 17"/>
                <a:gd name="T8" fmla="*/ 2 w 3"/>
                <a:gd name="T9" fmla="*/ 0 h 17"/>
                <a:gd name="T10" fmla="*/ 0 w 3"/>
                <a:gd name="T11" fmla="*/ 2 h 17"/>
                <a:gd name="T12" fmla="*/ 1 w 3"/>
                <a:gd name="T13" fmla="*/ 9 h 17"/>
              </a:gdLst>
              <a:ahLst/>
              <a:cxnLst>
                <a:cxn ang="0">
                  <a:pos x="T0" y="T1"/>
                </a:cxn>
                <a:cxn ang="0">
                  <a:pos x="T2" y="T3"/>
                </a:cxn>
                <a:cxn ang="0">
                  <a:pos x="T4" y="T5"/>
                </a:cxn>
                <a:cxn ang="0">
                  <a:pos x="T6" y="T7"/>
                </a:cxn>
                <a:cxn ang="0">
                  <a:pos x="T8" y="T9"/>
                </a:cxn>
                <a:cxn ang="0">
                  <a:pos x="T10" y="T11"/>
                </a:cxn>
                <a:cxn ang="0">
                  <a:pos x="T12" y="T13"/>
                </a:cxn>
              </a:cxnLst>
              <a:rect l="0" t="0" r="r" b="b"/>
              <a:pathLst>
                <a:path w="3" h="17">
                  <a:moveTo>
                    <a:pt x="1" y="9"/>
                  </a:moveTo>
                  <a:cubicBezTo>
                    <a:pt x="0" y="12"/>
                    <a:pt x="0" y="13"/>
                    <a:pt x="1" y="17"/>
                  </a:cubicBezTo>
                  <a:cubicBezTo>
                    <a:pt x="1" y="17"/>
                    <a:pt x="1" y="17"/>
                    <a:pt x="1" y="17"/>
                  </a:cubicBezTo>
                  <a:cubicBezTo>
                    <a:pt x="3" y="11"/>
                    <a:pt x="2" y="1"/>
                    <a:pt x="2" y="1"/>
                  </a:cubicBezTo>
                  <a:cubicBezTo>
                    <a:pt x="2" y="1"/>
                    <a:pt x="2" y="1"/>
                    <a:pt x="2" y="0"/>
                  </a:cubicBezTo>
                  <a:cubicBezTo>
                    <a:pt x="1" y="1"/>
                    <a:pt x="1" y="2"/>
                    <a:pt x="0" y="2"/>
                  </a:cubicBezTo>
                  <a:cubicBezTo>
                    <a:pt x="1" y="6"/>
                    <a:pt x="1" y="9"/>
                    <a:pt x="1" y="9"/>
                  </a:cubicBezTo>
                </a:path>
              </a:pathLst>
            </a:custGeom>
            <a:solidFill>
              <a:srgbClr val="2D11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66"/>
            <p:cNvSpPr>
              <a:spLocks/>
            </p:cNvSpPr>
            <p:nvPr/>
          </p:nvSpPr>
          <p:spPr bwMode="auto">
            <a:xfrm>
              <a:off x="4249740" y="971277"/>
              <a:ext cx="461234" cy="280230"/>
            </a:xfrm>
            <a:custGeom>
              <a:avLst/>
              <a:gdLst>
                <a:gd name="T0" fmla="*/ 13 w 51"/>
                <a:gd name="T1" fmla="*/ 25 h 31"/>
                <a:gd name="T2" fmla="*/ 22 w 51"/>
                <a:gd name="T3" fmla="*/ 31 h 31"/>
                <a:gd name="T4" fmla="*/ 22 w 51"/>
                <a:gd name="T5" fmla="*/ 31 h 31"/>
                <a:gd name="T6" fmla="*/ 24 w 51"/>
                <a:gd name="T7" fmla="*/ 31 h 31"/>
                <a:gd name="T8" fmla="*/ 33 w 51"/>
                <a:gd name="T9" fmla="*/ 29 h 31"/>
                <a:gd name="T10" fmla="*/ 46 w 51"/>
                <a:gd name="T11" fmla="*/ 28 h 31"/>
                <a:gd name="T12" fmla="*/ 41 w 51"/>
                <a:gd name="T13" fmla="*/ 27 h 31"/>
                <a:gd name="T14" fmla="*/ 46 w 51"/>
                <a:gd name="T15" fmla="*/ 23 h 31"/>
                <a:gd name="T16" fmla="*/ 48 w 51"/>
                <a:gd name="T17" fmla="*/ 21 h 31"/>
                <a:gd name="T18" fmla="*/ 51 w 51"/>
                <a:gd name="T19" fmla="*/ 16 h 31"/>
                <a:gd name="T20" fmla="*/ 45 w 51"/>
                <a:gd name="T21" fmla="*/ 14 h 31"/>
                <a:gd name="T22" fmla="*/ 9 w 51"/>
                <a:gd name="T23" fmla="*/ 8 h 31"/>
                <a:gd name="T24" fmla="*/ 9 w 51"/>
                <a:gd name="T25" fmla="*/ 8 h 31"/>
                <a:gd name="T26" fmla="*/ 0 w 51"/>
                <a:gd name="T27" fmla="*/ 19 h 31"/>
                <a:gd name="T28" fmla="*/ 6 w 51"/>
                <a:gd name="T29" fmla="*/ 22 h 31"/>
                <a:gd name="T30" fmla="*/ 13 w 51"/>
                <a:gd name="T31" fmla="*/ 2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31">
                  <a:moveTo>
                    <a:pt x="13" y="25"/>
                  </a:moveTo>
                  <a:cubicBezTo>
                    <a:pt x="16" y="27"/>
                    <a:pt x="18" y="30"/>
                    <a:pt x="22" y="31"/>
                  </a:cubicBezTo>
                  <a:cubicBezTo>
                    <a:pt x="22" y="31"/>
                    <a:pt x="22" y="31"/>
                    <a:pt x="22" y="31"/>
                  </a:cubicBezTo>
                  <a:cubicBezTo>
                    <a:pt x="23" y="31"/>
                    <a:pt x="23" y="31"/>
                    <a:pt x="24" y="31"/>
                  </a:cubicBezTo>
                  <a:cubicBezTo>
                    <a:pt x="27" y="31"/>
                    <a:pt x="30" y="30"/>
                    <a:pt x="33" y="29"/>
                  </a:cubicBezTo>
                  <a:cubicBezTo>
                    <a:pt x="37" y="29"/>
                    <a:pt x="42" y="29"/>
                    <a:pt x="46" y="28"/>
                  </a:cubicBezTo>
                  <a:cubicBezTo>
                    <a:pt x="44" y="28"/>
                    <a:pt x="42" y="27"/>
                    <a:pt x="41" y="27"/>
                  </a:cubicBezTo>
                  <a:cubicBezTo>
                    <a:pt x="43" y="26"/>
                    <a:pt x="44" y="25"/>
                    <a:pt x="46" y="23"/>
                  </a:cubicBezTo>
                  <a:cubicBezTo>
                    <a:pt x="47" y="23"/>
                    <a:pt x="47" y="22"/>
                    <a:pt x="48" y="21"/>
                  </a:cubicBezTo>
                  <a:cubicBezTo>
                    <a:pt x="49" y="19"/>
                    <a:pt x="50" y="17"/>
                    <a:pt x="51" y="16"/>
                  </a:cubicBezTo>
                  <a:cubicBezTo>
                    <a:pt x="49" y="16"/>
                    <a:pt x="47" y="15"/>
                    <a:pt x="45" y="14"/>
                  </a:cubicBezTo>
                  <a:cubicBezTo>
                    <a:pt x="39" y="3"/>
                    <a:pt x="20" y="0"/>
                    <a:pt x="9" y="8"/>
                  </a:cubicBezTo>
                  <a:cubicBezTo>
                    <a:pt x="9" y="8"/>
                    <a:pt x="9" y="8"/>
                    <a:pt x="9" y="8"/>
                  </a:cubicBezTo>
                  <a:cubicBezTo>
                    <a:pt x="5" y="10"/>
                    <a:pt x="2" y="14"/>
                    <a:pt x="0" y="19"/>
                  </a:cubicBezTo>
                  <a:cubicBezTo>
                    <a:pt x="2" y="19"/>
                    <a:pt x="5" y="21"/>
                    <a:pt x="6" y="22"/>
                  </a:cubicBezTo>
                  <a:cubicBezTo>
                    <a:pt x="9" y="23"/>
                    <a:pt x="11" y="24"/>
                    <a:pt x="13" y="25"/>
                  </a:cubicBezTo>
                </a:path>
              </a:pathLst>
            </a:custGeom>
            <a:solidFill>
              <a:srgbClr val="54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67"/>
            <p:cNvSpPr>
              <a:spLocks/>
            </p:cNvSpPr>
            <p:nvPr/>
          </p:nvSpPr>
          <p:spPr bwMode="auto">
            <a:xfrm>
              <a:off x="4331519" y="1422698"/>
              <a:ext cx="216987" cy="252970"/>
            </a:xfrm>
            <a:custGeom>
              <a:avLst/>
              <a:gdLst>
                <a:gd name="T0" fmla="*/ 0 w 24"/>
                <a:gd name="T1" fmla="*/ 15 h 28"/>
                <a:gd name="T2" fmla="*/ 21 w 24"/>
                <a:gd name="T3" fmla="*/ 25 h 28"/>
                <a:gd name="T4" fmla="*/ 21 w 24"/>
                <a:gd name="T5" fmla="*/ 24 h 28"/>
                <a:gd name="T6" fmla="*/ 21 w 24"/>
                <a:gd name="T7" fmla="*/ 22 h 28"/>
                <a:gd name="T8" fmla="*/ 22 w 24"/>
                <a:gd name="T9" fmla="*/ 19 h 28"/>
                <a:gd name="T10" fmla="*/ 24 w 24"/>
                <a:gd name="T11" fmla="*/ 12 h 28"/>
                <a:gd name="T12" fmla="*/ 15 w 24"/>
                <a:gd name="T13" fmla="*/ 9 h 28"/>
                <a:gd name="T14" fmla="*/ 10 w 24"/>
                <a:gd name="T15" fmla="*/ 6 h 28"/>
                <a:gd name="T16" fmla="*/ 7 w 24"/>
                <a:gd name="T17" fmla="*/ 0 h 28"/>
                <a:gd name="T18" fmla="*/ 4 w 24"/>
                <a:gd name="T19" fmla="*/ 1 h 28"/>
                <a:gd name="T20" fmla="*/ 4 w 24"/>
                <a:gd name="T21" fmla="*/ 0 h 28"/>
                <a:gd name="T22" fmla="*/ 3 w 24"/>
                <a:gd name="T23" fmla="*/ 4 h 28"/>
                <a:gd name="T24" fmla="*/ 2 w 24"/>
                <a:gd name="T25" fmla="*/ 6 h 28"/>
                <a:gd name="T26" fmla="*/ 2 w 24"/>
                <a:gd name="T27" fmla="*/ 9 h 28"/>
                <a:gd name="T28" fmla="*/ 0 w 24"/>
                <a:gd name="T29"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8">
                  <a:moveTo>
                    <a:pt x="0" y="15"/>
                  </a:moveTo>
                  <a:cubicBezTo>
                    <a:pt x="1" y="24"/>
                    <a:pt x="18" y="28"/>
                    <a:pt x="21" y="25"/>
                  </a:cubicBezTo>
                  <a:cubicBezTo>
                    <a:pt x="21" y="24"/>
                    <a:pt x="21" y="24"/>
                    <a:pt x="21" y="24"/>
                  </a:cubicBezTo>
                  <a:cubicBezTo>
                    <a:pt x="21" y="23"/>
                    <a:pt x="21" y="23"/>
                    <a:pt x="21" y="22"/>
                  </a:cubicBezTo>
                  <a:cubicBezTo>
                    <a:pt x="22" y="21"/>
                    <a:pt x="22" y="20"/>
                    <a:pt x="22" y="19"/>
                  </a:cubicBezTo>
                  <a:cubicBezTo>
                    <a:pt x="23" y="17"/>
                    <a:pt x="23" y="14"/>
                    <a:pt x="24" y="12"/>
                  </a:cubicBezTo>
                  <a:cubicBezTo>
                    <a:pt x="22" y="11"/>
                    <a:pt x="18" y="10"/>
                    <a:pt x="15" y="9"/>
                  </a:cubicBezTo>
                  <a:cubicBezTo>
                    <a:pt x="13" y="8"/>
                    <a:pt x="11" y="7"/>
                    <a:pt x="10" y="6"/>
                  </a:cubicBezTo>
                  <a:cubicBezTo>
                    <a:pt x="8" y="4"/>
                    <a:pt x="7" y="2"/>
                    <a:pt x="7" y="0"/>
                  </a:cubicBezTo>
                  <a:cubicBezTo>
                    <a:pt x="6" y="1"/>
                    <a:pt x="5" y="1"/>
                    <a:pt x="4" y="1"/>
                  </a:cubicBezTo>
                  <a:cubicBezTo>
                    <a:pt x="4" y="0"/>
                    <a:pt x="4" y="0"/>
                    <a:pt x="4" y="0"/>
                  </a:cubicBezTo>
                  <a:cubicBezTo>
                    <a:pt x="4" y="2"/>
                    <a:pt x="3" y="3"/>
                    <a:pt x="3" y="4"/>
                  </a:cubicBezTo>
                  <a:cubicBezTo>
                    <a:pt x="3" y="5"/>
                    <a:pt x="3" y="6"/>
                    <a:pt x="2" y="6"/>
                  </a:cubicBezTo>
                  <a:cubicBezTo>
                    <a:pt x="2" y="7"/>
                    <a:pt x="2" y="8"/>
                    <a:pt x="2" y="9"/>
                  </a:cubicBezTo>
                  <a:cubicBezTo>
                    <a:pt x="1" y="11"/>
                    <a:pt x="0" y="13"/>
                    <a:pt x="0" y="15"/>
                  </a:cubicBezTo>
                </a:path>
              </a:pathLst>
            </a:custGeom>
            <a:solidFill>
              <a:srgbClr val="F39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8"/>
            <p:cNvSpPr>
              <a:spLocks/>
            </p:cNvSpPr>
            <p:nvPr/>
          </p:nvSpPr>
          <p:spPr bwMode="auto">
            <a:xfrm>
              <a:off x="4384949" y="1251507"/>
              <a:ext cx="100316" cy="251880"/>
            </a:xfrm>
            <a:custGeom>
              <a:avLst/>
              <a:gdLst>
                <a:gd name="T0" fmla="*/ 11 w 11"/>
                <a:gd name="T1" fmla="*/ 12 h 28"/>
                <a:gd name="T2" fmla="*/ 11 w 11"/>
                <a:gd name="T3" fmla="*/ 6 h 28"/>
                <a:gd name="T4" fmla="*/ 9 w 11"/>
                <a:gd name="T5" fmla="*/ 0 h 28"/>
                <a:gd name="T6" fmla="*/ 7 w 11"/>
                <a:gd name="T7" fmla="*/ 0 h 28"/>
                <a:gd name="T8" fmla="*/ 7 w 11"/>
                <a:gd name="T9" fmla="*/ 0 h 28"/>
                <a:gd name="T10" fmla="*/ 5 w 11"/>
                <a:gd name="T11" fmla="*/ 6 h 28"/>
                <a:gd name="T12" fmla="*/ 4 w 11"/>
                <a:gd name="T13" fmla="*/ 17 h 28"/>
                <a:gd name="T14" fmla="*/ 3 w 11"/>
                <a:gd name="T15" fmla="*/ 18 h 28"/>
                <a:gd name="T16" fmla="*/ 0 w 11"/>
                <a:gd name="T17" fmla="*/ 16 h 28"/>
                <a:gd name="T18" fmla="*/ 1 w 11"/>
                <a:gd name="T19" fmla="*/ 19 h 28"/>
                <a:gd name="T20" fmla="*/ 1 w 11"/>
                <a:gd name="T21" fmla="*/ 19 h 28"/>
                <a:gd name="T22" fmla="*/ 4 w 11"/>
                <a:gd name="T23" fmla="*/ 25 h 28"/>
                <a:gd name="T24" fmla="*/ 9 w 11"/>
                <a:gd name="T25" fmla="*/ 28 h 28"/>
                <a:gd name="T26" fmla="*/ 10 w 11"/>
                <a:gd name="T27" fmla="*/ 19 h 28"/>
                <a:gd name="T28" fmla="*/ 11 w 11"/>
                <a:gd name="T29"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28">
                  <a:moveTo>
                    <a:pt x="11" y="12"/>
                  </a:moveTo>
                  <a:cubicBezTo>
                    <a:pt x="10" y="9"/>
                    <a:pt x="9" y="9"/>
                    <a:pt x="11" y="6"/>
                  </a:cubicBezTo>
                  <a:cubicBezTo>
                    <a:pt x="11" y="6"/>
                    <a:pt x="10" y="3"/>
                    <a:pt x="9" y="0"/>
                  </a:cubicBezTo>
                  <a:cubicBezTo>
                    <a:pt x="8" y="0"/>
                    <a:pt x="8" y="0"/>
                    <a:pt x="7" y="0"/>
                  </a:cubicBezTo>
                  <a:cubicBezTo>
                    <a:pt x="7" y="0"/>
                    <a:pt x="7" y="0"/>
                    <a:pt x="7" y="0"/>
                  </a:cubicBezTo>
                  <a:cubicBezTo>
                    <a:pt x="7" y="2"/>
                    <a:pt x="6" y="4"/>
                    <a:pt x="5" y="6"/>
                  </a:cubicBezTo>
                  <a:cubicBezTo>
                    <a:pt x="5" y="9"/>
                    <a:pt x="3" y="11"/>
                    <a:pt x="4" y="17"/>
                  </a:cubicBezTo>
                  <a:cubicBezTo>
                    <a:pt x="3" y="18"/>
                    <a:pt x="3" y="18"/>
                    <a:pt x="3" y="18"/>
                  </a:cubicBezTo>
                  <a:cubicBezTo>
                    <a:pt x="2" y="17"/>
                    <a:pt x="1" y="17"/>
                    <a:pt x="0" y="16"/>
                  </a:cubicBezTo>
                  <a:cubicBezTo>
                    <a:pt x="0" y="17"/>
                    <a:pt x="0" y="18"/>
                    <a:pt x="1" y="19"/>
                  </a:cubicBezTo>
                  <a:cubicBezTo>
                    <a:pt x="1" y="19"/>
                    <a:pt x="1" y="19"/>
                    <a:pt x="1" y="19"/>
                  </a:cubicBezTo>
                  <a:cubicBezTo>
                    <a:pt x="1" y="21"/>
                    <a:pt x="2" y="23"/>
                    <a:pt x="4" y="25"/>
                  </a:cubicBezTo>
                  <a:cubicBezTo>
                    <a:pt x="5" y="26"/>
                    <a:pt x="7" y="27"/>
                    <a:pt x="9" y="28"/>
                  </a:cubicBezTo>
                  <a:cubicBezTo>
                    <a:pt x="10" y="25"/>
                    <a:pt x="9" y="23"/>
                    <a:pt x="10" y="19"/>
                  </a:cubicBezTo>
                  <a:cubicBezTo>
                    <a:pt x="10" y="16"/>
                    <a:pt x="11" y="15"/>
                    <a:pt x="11" y="12"/>
                  </a:cubicBezTo>
                </a:path>
              </a:pathLst>
            </a:custGeom>
            <a:solidFill>
              <a:srgbClr val="F4A7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69"/>
            <p:cNvSpPr>
              <a:spLocks/>
            </p:cNvSpPr>
            <p:nvPr/>
          </p:nvSpPr>
          <p:spPr bwMode="auto">
            <a:xfrm>
              <a:off x="4241017" y="1143559"/>
              <a:ext cx="207174" cy="315123"/>
            </a:xfrm>
            <a:custGeom>
              <a:avLst/>
              <a:gdLst>
                <a:gd name="T0" fmla="*/ 11 w 23"/>
                <a:gd name="T1" fmla="*/ 23 h 35"/>
                <a:gd name="T2" fmla="*/ 15 w 23"/>
                <a:gd name="T3" fmla="*/ 20 h 35"/>
                <a:gd name="T4" fmla="*/ 16 w 23"/>
                <a:gd name="T5" fmla="*/ 28 h 35"/>
                <a:gd name="T6" fmla="*/ 19 w 23"/>
                <a:gd name="T7" fmla="*/ 30 h 35"/>
                <a:gd name="T8" fmla="*/ 20 w 23"/>
                <a:gd name="T9" fmla="*/ 29 h 35"/>
                <a:gd name="T10" fmla="*/ 21 w 23"/>
                <a:gd name="T11" fmla="*/ 18 h 35"/>
                <a:gd name="T12" fmla="*/ 23 w 23"/>
                <a:gd name="T13" fmla="*/ 12 h 35"/>
                <a:gd name="T14" fmla="*/ 14 w 23"/>
                <a:gd name="T15" fmla="*/ 6 h 35"/>
                <a:gd name="T16" fmla="*/ 7 w 23"/>
                <a:gd name="T17" fmla="*/ 3 h 35"/>
                <a:gd name="T18" fmla="*/ 1 w 23"/>
                <a:gd name="T19" fmla="*/ 0 h 35"/>
                <a:gd name="T20" fmla="*/ 1 w 23"/>
                <a:gd name="T21" fmla="*/ 8 h 35"/>
                <a:gd name="T22" fmla="*/ 10 w 23"/>
                <a:gd name="T23" fmla="*/ 29 h 35"/>
                <a:gd name="T24" fmla="*/ 10 w 23"/>
                <a:gd name="T25" fmla="*/ 29 h 35"/>
                <a:gd name="T26" fmla="*/ 11 w 23"/>
                <a:gd name="T27" fmla="*/ 33 h 35"/>
                <a:gd name="T28" fmla="*/ 13 w 23"/>
                <a:gd name="T29" fmla="*/ 35 h 35"/>
                <a:gd name="T30" fmla="*/ 14 w 23"/>
                <a:gd name="T31" fmla="*/ 31 h 35"/>
                <a:gd name="T32" fmla="*/ 11 w 23"/>
                <a:gd name="T33"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5">
                  <a:moveTo>
                    <a:pt x="11" y="23"/>
                  </a:moveTo>
                  <a:cubicBezTo>
                    <a:pt x="10" y="20"/>
                    <a:pt x="14" y="19"/>
                    <a:pt x="15" y="20"/>
                  </a:cubicBezTo>
                  <a:cubicBezTo>
                    <a:pt x="15" y="22"/>
                    <a:pt x="16" y="25"/>
                    <a:pt x="16" y="28"/>
                  </a:cubicBezTo>
                  <a:cubicBezTo>
                    <a:pt x="17" y="29"/>
                    <a:pt x="18" y="29"/>
                    <a:pt x="19" y="30"/>
                  </a:cubicBezTo>
                  <a:cubicBezTo>
                    <a:pt x="20" y="29"/>
                    <a:pt x="20" y="29"/>
                    <a:pt x="20" y="29"/>
                  </a:cubicBezTo>
                  <a:cubicBezTo>
                    <a:pt x="19" y="23"/>
                    <a:pt x="21" y="21"/>
                    <a:pt x="21" y="18"/>
                  </a:cubicBezTo>
                  <a:cubicBezTo>
                    <a:pt x="22" y="16"/>
                    <a:pt x="23" y="14"/>
                    <a:pt x="23" y="12"/>
                  </a:cubicBezTo>
                  <a:cubicBezTo>
                    <a:pt x="19" y="11"/>
                    <a:pt x="17" y="8"/>
                    <a:pt x="14" y="6"/>
                  </a:cubicBezTo>
                  <a:cubicBezTo>
                    <a:pt x="12" y="5"/>
                    <a:pt x="10" y="4"/>
                    <a:pt x="7" y="3"/>
                  </a:cubicBezTo>
                  <a:cubicBezTo>
                    <a:pt x="6" y="2"/>
                    <a:pt x="3" y="0"/>
                    <a:pt x="1" y="0"/>
                  </a:cubicBezTo>
                  <a:cubicBezTo>
                    <a:pt x="0" y="2"/>
                    <a:pt x="0" y="5"/>
                    <a:pt x="1" y="8"/>
                  </a:cubicBezTo>
                  <a:cubicBezTo>
                    <a:pt x="4" y="15"/>
                    <a:pt x="7" y="22"/>
                    <a:pt x="10" y="29"/>
                  </a:cubicBezTo>
                  <a:cubicBezTo>
                    <a:pt x="10" y="29"/>
                    <a:pt x="10" y="29"/>
                    <a:pt x="10" y="29"/>
                  </a:cubicBezTo>
                  <a:cubicBezTo>
                    <a:pt x="11" y="30"/>
                    <a:pt x="11" y="32"/>
                    <a:pt x="11" y="33"/>
                  </a:cubicBezTo>
                  <a:cubicBezTo>
                    <a:pt x="11" y="34"/>
                    <a:pt x="12" y="35"/>
                    <a:pt x="13" y="35"/>
                  </a:cubicBezTo>
                  <a:cubicBezTo>
                    <a:pt x="13" y="34"/>
                    <a:pt x="14" y="33"/>
                    <a:pt x="14" y="31"/>
                  </a:cubicBezTo>
                  <a:cubicBezTo>
                    <a:pt x="12" y="30"/>
                    <a:pt x="12" y="25"/>
                    <a:pt x="11" y="23"/>
                  </a:cubicBezTo>
                </a:path>
              </a:pathLst>
            </a:custGeom>
            <a:solidFill>
              <a:srgbClr val="671E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70"/>
            <p:cNvSpPr>
              <a:spLocks/>
            </p:cNvSpPr>
            <p:nvPr/>
          </p:nvSpPr>
          <p:spPr bwMode="auto">
            <a:xfrm>
              <a:off x="4331519" y="1314748"/>
              <a:ext cx="63243" cy="116672"/>
            </a:xfrm>
            <a:custGeom>
              <a:avLst/>
              <a:gdLst>
                <a:gd name="T0" fmla="*/ 6 w 7"/>
                <a:gd name="T1" fmla="*/ 9 h 13"/>
                <a:gd name="T2" fmla="*/ 5 w 7"/>
                <a:gd name="T3" fmla="*/ 1 h 13"/>
                <a:gd name="T4" fmla="*/ 1 w 7"/>
                <a:gd name="T5" fmla="*/ 4 h 13"/>
                <a:gd name="T6" fmla="*/ 4 w 7"/>
                <a:gd name="T7" fmla="*/ 12 h 13"/>
                <a:gd name="T8" fmla="*/ 4 w 7"/>
                <a:gd name="T9" fmla="*/ 13 h 13"/>
                <a:gd name="T10" fmla="*/ 7 w 7"/>
                <a:gd name="T11" fmla="*/ 12 h 13"/>
                <a:gd name="T12" fmla="*/ 7 w 7"/>
                <a:gd name="T13" fmla="*/ 12 h 13"/>
                <a:gd name="T14" fmla="*/ 6 w 7"/>
                <a:gd name="T15" fmla="*/ 9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3">
                  <a:moveTo>
                    <a:pt x="6" y="9"/>
                  </a:moveTo>
                  <a:cubicBezTo>
                    <a:pt x="6" y="6"/>
                    <a:pt x="5" y="3"/>
                    <a:pt x="5" y="1"/>
                  </a:cubicBezTo>
                  <a:cubicBezTo>
                    <a:pt x="4" y="0"/>
                    <a:pt x="0" y="1"/>
                    <a:pt x="1" y="4"/>
                  </a:cubicBezTo>
                  <a:cubicBezTo>
                    <a:pt x="2" y="6"/>
                    <a:pt x="2" y="11"/>
                    <a:pt x="4" y="12"/>
                  </a:cubicBezTo>
                  <a:cubicBezTo>
                    <a:pt x="4" y="13"/>
                    <a:pt x="4" y="13"/>
                    <a:pt x="4" y="13"/>
                  </a:cubicBezTo>
                  <a:cubicBezTo>
                    <a:pt x="5" y="13"/>
                    <a:pt x="6" y="13"/>
                    <a:pt x="7" y="12"/>
                  </a:cubicBezTo>
                  <a:cubicBezTo>
                    <a:pt x="7" y="12"/>
                    <a:pt x="7" y="12"/>
                    <a:pt x="7" y="12"/>
                  </a:cubicBezTo>
                  <a:cubicBezTo>
                    <a:pt x="6" y="11"/>
                    <a:pt x="6" y="10"/>
                    <a:pt x="6" y="9"/>
                  </a:cubicBezTo>
                </a:path>
              </a:pathLst>
            </a:custGeom>
            <a:solidFill>
              <a:srgbClr val="F7B5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71"/>
            <p:cNvSpPr>
              <a:spLocks/>
            </p:cNvSpPr>
            <p:nvPr/>
          </p:nvSpPr>
          <p:spPr bwMode="auto">
            <a:xfrm>
              <a:off x="2804724" y="2344090"/>
              <a:ext cx="315379" cy="306400"/>
            </a:xfrm>
            <a:custGeom>
              <a:avLst/>
              <a:gdLst>
                <a:gd name="T0" fmla="*/ 26 w 34"/>
                <a:gd name="T1" fmla="*/ 0 h 33"/>
                <a:gd name="T2" fmla="*/ 13 w 34"/>
                <a:gd name="T3" fmla="*/ 5 h 33"/>
                <a:gd name="T4" fmla="*/ 10 w 34"/>
                <a:gd name="T5" fmla="*/ 7 h 33"/>
                <a:gd name="T6" fmla="*/ 8 w 34"/>
                <a:gd name="T7" fmla="*/ 11 h 33"/>
                <a:gd name="T8" fmla="*/ 0 w 34"/>
                <a:gd name="T9" fmla="*/ 29 h 33"/>
                <a:gd name="T10" fmla="*/ 17 w 34"/>
                <a:gd name="T11" fmla="*/ 24 h 33"/>
                <a:gd name="T12" fmla="*/ 26 w 34"/>
                <a:gd name="T13" fmla="*/ 15 h 33"/>
                <a:gd name="T14" fmla="*/ 27 w 34"/>
                <a:gd name="T15" fmla="*/ 20 h 33"/>
                <a:gd name="T16" fmla="*/ 31 w 34"/>
                <a:gd name="T17" fmla="*/ 21 h 33"/>
                <a:gd name="T18" fmla="*/ 34 w 34"/>
                <a:gd name="T19" fmla="*/ 8 h 33"/>
                <a:gd name="T20" fmla="*/ 26 w 34"/>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3">
                  <a:moveTo>
                    <a:pt x="26" y="0"/>
                  </a:moveTo>
                  <a:cubicBezTo>
                    <a:pt x="13" y="5"/>
                    <a:pt x="13" y="5"/>
                    <a:pt x="13" y="5"/>
                  </a:cubicBezTo>
                  <a:cubicBezTo>
                    <a:pt x="13" y="5"/>
                    <a:pt x="10" y="6"/>
                    <a:pt x="10" y="7"/>
                  </a:cubicBezTo>
                  <a:cubicBezTo>
                    <a:pt x="9" y="7"/>
                    <a:pt x="9" y="9"/>
                    <a:pt x="8" y="11"/>
                  </a:cubicBezTo>
                  <a:cubicBezTo>
                    <a:pt x="5" y="17"/>
                    <a:pt x="0" y="27"/>
                    <a:pt x="0" y="29"/>
                  </a:cubicBezTo>
                  <a:cubicBezTo>
                    <a:pt x="0" y="29"/>
                    <a:pt x="2" y="33"/>
                    <a:pt x="17" y="24"/>
                  </a:cubicBezTo>
                  <a:cubicBezTo>
                    <a:pt x="17" y="24"/>
                    <a:pt x="23" y="15"/>
                    <a:pt x="26" y="15"/>
                  </a:cubicBezTo>
                  <a:cubicBezTo>
                    <a:pt x="26" y="15"/>
                    <a:pt x="25" y="18"/>
                    <a:pt x="27" y="20"/>
                  </a:cubicBezTo>
                  <a:cubicBezTo>
                    <a:pt x="27" y="20"/>
                    <a:pt x="30" y="22"/>
                    <a:pt x="31" y="21"/>
                  </a:cubicBezTo>
                  <a:cubicBezTo>
                    <a:pt x="31" y="21"/>
                    <a:pt x="31" y="11"/>
                    <a:pt x="34" y="8"/>
                  </a:cubicBezTo>
                  <a:lnTo>
                    <a:pt x="26" y="0"/>
                  </a:lnTo>
                  <a:close/>
                </a:path>
              </a:pathLst>
            </a:custGeom>
            <a:solidFill>
              <a:srgbClr val="F4A7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Title 2"/>
          <p:cNvSpPr txBox="1">
            <a:spLocks/>
          </p:cNvSpPr>
          <p:nvPr/>
        </p:nvSpPr>
        <p:spPr>
          <a:xfrm>
            <a:off x="407988" y="404813"/>
            <a:ext cx="11016604" cy="863600"/>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Actions to improve DVI</a:t>
            </a:r>
          </a:p>
        </p:txBody>
      </p:sp>
      <p:sp>
        <p:nvSpPr>
          <p:cNvPr id="34" name="Rounded Rectangle 33"/>
          <p:cNvSpPr/>
          <p:nvPr/>
        </p:nvSpPr>
        <p:spPr>
          <a:xfrm>
            <a:off x="4916928" y="1472389"/>
            <a:ext cx="3281631" cy="1169103"/>
          </a:xfrm>
          <a:prstGeom prst="roundRect">
            <a:avLst>
              <a:gd name="adj" fmla="val 4265"/>
            </a:avLst>
          </a:prstGeom>
          <a:solidFill>
            <a:schemeClr val="accent3">
              <a:lumMod val="75000"/>
              <a:lumOff val="25000"/>
            </a:schemeClr>
          </a:solidFill>
          <a:ln w="19050">
            <a:noFill/>
          </a:ln>
          <a:effectLst/>
        </p:spPr>
        <p:txBody>
          <a:bodyPr wrap="square" lIns="45720" tIns="27432" rIns="45720" bIns="27432" anchor="ctr">
            <a:noAutofit/>
          </a:bodyPr>
          <a:lstStyle/>
          <a:p>
            <a:pPr marR="0" lvl="0" algn="ctr">
              <a:spcAft>
                <a:spcPts val="600"/>
              </a:spcAft>
            </a:pPr>
            <a:r>
              <a:rPr lang="en-US" dirty="0">
                <a:solidFill>
                  <a:schemeClr val="bg1"/>
                </a:solidFill>
                <a:ea typeface="Calibri" panose="020F0502020204030204" pitchFamily="34" charset="0"/>
                <a:cs typeface="Arial" panose="020B0604020202020204" pitchFamily="34" charset="0"/>
              </a:rPr>
              <a:t>Read the SOW to know the scope, responsibilities, and assumptions for us and the client.</a:t>
            </a:r>
          </a:p>
        </p:txBody>
      </p:sp>
      <p:sp>
        <p:nvSpPr>
          <p:cNvPr id="35" name="Rounded Rectangle 34"/>
          <p:cNvSpPr/>
          <p:nvPr/>
        </p:nvSpPr>
        <p:spPr>
          <a:xfrm>
            <a:off x="8575721" y="1458547"/>
            <a:ext cx="3274831" cy="988664"/>
          </a:xfrm>
          <a:prstGeom prst="roundRect">
            <a:avLst>
              <a:gd name="adj" fmla="val 4265"/>
            </a:avLst>
          </a:prstGeom>
          <a:solidFill>
            <a:srgbClr val="00C37B"/>
          </a:solidFill>
          <a:ln w="19050">
            <a:noFill/>
          </a:ln>
          <a:effectLst/>
        </p:spPr>
        <p:txBody>
          <a:bodyPr wrap="square" lIns="45720" tIns="27432" rIns="45720" bIns="27432" anchor="ctr">
            <a:noAutofit/>
          </a:bodyPr>
          <a:lstStyle/>
          <a:p>
            <a:pPr marR="0" lvl="0" algn="ctr">
              <a:spcAft>
                <a:spcPts val="600"/>
              </a:spcAft>
            </a:pPr>
            <a:r>
              <a:rPr lang="en-US" dirty="0">
                <a:solidFill>
                  <a:schemeClr val="bg1"/>
                </a:solidFill>
                <a:ea typeface="Calibri" panose="020F0502020204030204" pitchFamily="34" charset="0"/>
                <a:cs typeface="Arial" panose="020B0604020202020204" pitchFamily="34" charset="0"/>
              </a:rPr>
              <a:t>Don’t do work for free. Bill all your time working on the project.</a:t>
            </a:r>
          </a:p>
        </p:txBody>
      </p:sp>
      <p:sp>
        <p:nvSpPr>
          <p:cNvPr id="36" name="Rounded Rectangle 35"/>
          <p:cNvSpPr/>
          <p:nvPr/>
        </p:nvSpPr>
        <p:spPr>
          <a:xfrm>
            <a:off x="8575721" y="2546704"/>
            <a:ext cx="3281631" cy="1428816"/>
          </a:xfrm>
          <a:prstGeom prst="roundRect">
            <a:avLst>
              <a:gd name="adj" fmla="val 4265"/>
            </a:avLst>
          </a:prstGeom>
          <a:solidFill>
            <a:srgbClr val="CB2980"/>
          </a:solidFill>
          <a:ln w="19050">
            <a:noFill/>
          </a:ln>
          <a:effectLst/>
        </p:spPr>
        <p:txBody>
          <a:bodyPr wrap="square" lIns="45720" tIns="27432" rIns="45720" bIns="27432" anchor="ctr">
            <a:noAutofit/>
          </a:bodyPr>
          <a:lstStyle/>
          <a:p>
            <a:pPr marR="0" lvl="0" algn="ctr">
              <a:spcAft>
                <a:spcPts val="600"/>
              </a:spcAft>
            </a:pPr>
            <a:r>
              <a:rPr lang="en-US" dirty="0">
                <a:solidFill>
                  <a:schemeClr val="bg1"/>
                </a:solidFill>
                <a:ea typeface="Calibri" panose="020F0502020204030204" pitchFamily="34" charset="0"/>
                <a:cs typeface="Arial" panose="020B0604020202020204" pitchFamily="34" charset="0"/>
              </a:rPr>
              <a:t>Build quality in every step. It is much less expensive to build quality from the start than to address issues after the fact.</a:t>
            </a:r>
          </a:p>
        </p:txBody>
      </p:sp>
      <p:sp>
        <p:nvSpPr>
          <p:cNvPr id="37" name="Rounded Rectangle 36"/>
          <p:cNvSpPr/>
          <p:nvPr/>
        </p:nvSpPr>
        <p:spPr>
          <a:xfrm>
            <a:off x="4910431" y="2801134"/>
            <a:ext cx="3281631" cy="984531"/>
          </a:xfrm>
          <a:prstGeom prst="roundRect">
            <a:avLst>
              <a:gd name="adj" fmla="val 4265"/>
            </a:avLst>
          </a:prstGeom>
          <a:solidFill>
            <a:srgbClr val="FF6327"/>
          </a:solidFill>
          <a:ln w="19050">
            <a:noFill/>
          </a:ln>
          <a:effectLst/>
        </p:spPr>
        <p:txBody>
          <a:bodyPr wrap="square" lIns="45720" tIns="27432" rIns="45720" bIns="27432" anchor="ctr">
            <a:noAutofit/>
          </a:bodyPr>
          <a:lstStyle/>
          <a:p>
            <a:pPr marR="0" lvl="0" algn="ctr">
              <a:spcAft>
                <a:spcPts val="600"/>
              </a:spcAft>
            </a:pPr>
            <a:r>
              <a:rPr lang="en-US" dirty="0">
                <a:solidFill>
                  <a:schemeClr val="bg1"/>
                </a:solidFill>
                <a:ea typeface="Calibri" panose="020F0502020204030204" pitchFamily="34" charset="0"/>
                <a:cs typeface="Arial" panose="020B0604020202020204" pitchFamily="34" charset="0"/>
              </a:rPr>
              <a:t>Don’t do work for free. Issue change orders for incremental scope.</a:t>
            </a:r>
          </a:p>
        </p:txBody>
      </p:sp>
      <p:grpSp>
        <p:nvGrpSpPr>
          <p:cNvPr id="38" name="Group 37"/>
          <p:cNvGrpSpPr/>
          <p:nvPr/>
        </p:nvGrpSpPr>
        <p:grpSpPr>
          <a:xfrm>
            <a:off x="4495800" y="2166887"/>
            <a:ext cx="567888" cy="588992"/>
            <a:chOff x="13658851" y="3698875"/>
            <a:chExt cx="469900" cy="487363"/>
          </a:xfrm>
        </p:grpSpPr>
        <p:sp>
          <p:nvSpPr>
            <p:cNvPr id="39" name="Freeform 99"/>
            <p:cNvSpPr>
              <a:spLocks/>
            </p:cNvSpPr>
            <p:nvPr/>
          </p:nvSpPr>
          <p:spPr bwMode="auto">
            <a:xfrm>
              <a:off x="13752513" y="3698875"/>
              <a:ext cx="376238" cy="487363"/>
            </a:xfrm>
            <a:custGeom>
              <a:avLst/>
              <a:gdLst>
                <a:gd name="T0" fmla="*/ 0 w 237"/>
                <a:gd name="T1" fmla="*/ 307 h 307"/>
                <a:gd name="T2" fmla="*/ 237 w 237"/>
                <a:gd name="T3" fmla="*/ 154 h 307"/>
                <a:gd name="T4" fmla="*/ 0 w 237"/>
                <a:gd name="T5" fmla="*/ 0 h 307"/>
                <a:gd name="T6" fmla="*/ 0 w 237"/>
                <a:gd name="T7" fmla="*/ 307 h 307"/>
                <a:gd name="T8" fmla="*/ 0 w 237"/>
                <a:gd name="T9" fmla="*/ 307 h 307"/>
              </a:gdLst>
              <a:ahLst/>
              <a:cxnLst>
                <a:cxn ang="0">
                  <a:pos x="T0" y="T1"/>
                </a:cxn>
                <a:cxn ang="0">
                  <a:pos x="T2" y="T3"/>
                </a:cxn>
                <a:cxn ang="0">
                  <a:pos x="T4" y="T5"/>
                </a:cxn>
                <a:cxn ang="0">
                  <a:pos x="T6" y="T7"/>
                </a:cxn>
                <a:cxn ang="0">
                  <a:pos x="T8" y="T9"/>
                </a:cxn>
              </a:cxnLst>
              <a:rect l="0" t="0" r="r" b="b"/>
              <a:pathLst>
                <a:path w="237" h="307">
                  <a:moveTo>
                    <a:pt x="0" y="307"/>
                  </a:moveTo>
                  <a:lnTo>
                    <a:pt x="237" y="154"/>
                  </a:lnTo>
                  <a:lnTo>
                    <a:pt x="0" y="0"/>
                  </a:lnTo>
                  <a:lnTo>
                    <a:pt x="0" y="307"/>
                  </a:lnTo>
                  <a:lnTo>
                    <a:pt x="0" y="307"/>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0" name="Freeform 100"/>
            <p:cNvSpPr>
              <a:spLocks/>
            </p:cNvSpPr>
            <p:nvPr/>
          </p:nvSpPr>
          <p:spPr bwMode="auto">
            <a:xfrm>
              <a:off x="13658851" y="3806825"/>
              <a:ext cx="211138" cy="273050"/>
            </a:xfrm>
            <a:custGeom>
              <a:avLst/>
              <a:gdLst>
                <a:gd name="T0" fmla="*/ 0 w 133"/>
                <a:gd name="T1" fmla="*/ 172 h 172"/>
                <a:gd name="T2" fmla="*/ 133 w 133"/>
                <a:gd name="T3" fmla="*/ 86 h 172"/>
                <a:gd name="T4" fmla="*/ 0 w 133"/>
                <a:gd name="T5" fmla="*/ 0 h 172"/>
                <a:gd name="T6" fmla="*/ 0 w 133"/>
                <a:gd name="T7" fmla="*/ 172 h 172"/>
                <a:gd name="T8" fmla="*/ 0 w 133"/>
                <a:gd name="T9" fmla="*/ 172 h 172"/>
              </a:gdLst>
              <a:ahLst/>
              <a:cxnLst>
                <a:cxn ang="0">
                  <a:pos x="T0" y="T1"/>
                </a:cxn>
                <a:cxn ang="0">
                  <a:pos x="T2" y="T3"/>
                </a:cxn>
                <a:cxn ang="0">
                  <a:pos x="T4" y="T5"/>
                </a:cxn>
                <a:cxn ang="0">
                  <a:pos x="T6" y="T7"/>
                </a:cxn>
                <a:cxn ang="0">
                  <a:pos x="T8" y="T9"/>
                </a:cxn>
              </a:cxnLst>
              <a:rect l="0" t="0" r="r" b="b"/>
              <a:pathLst>
                <a:path w="133" h="172">
                  <a:moveTo>
                    <a:pt x="0" y="172"/>
                  </a:moveTo>
                  <a:lnTo>
                    <a:pt x="133" y="86"/>
                  </a:lnTo>
                  <a:lnTo>
                    <a:pt x="0" y="0"/>
                  </a:lnTo>
                  <a:lnTo>
                    <a:pt x="0" y="172"/>
                  </a:lnTo>
                  <a:lnTo>
                    <a:pt x="0" y="17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nvGrpSpPr>
          <p:cNvPr id="41" name="Group 40"/>
          <p:cNvGrpSpPr/>
          <p:nvPr/>
        </p:nvGrpSpPr>
        <p:grpSpPr>
          <a:xfrm>
            <a:off x="8376640" y="3277132"/>
            <a:ext cx="505377" cy="527573"/>
            <a:chOff x="13658851" y="5813425"/>
            <a:chExt cx="469900" cy="490538"/>
          </a:xfrm>
        </p:grpSpPr>
        <p:sp>
          <p:nvSpPr>
            <p:cNvPr id="42" name="Freeform 101"/>
            <p:cNvSpPr>
              <a:spLocks/>
            </p:cNvSpPr>
            <p:nvPr/>
          </p:nvSpPr>
          <p:spPr bwMode="auto">
            <a:xfrm>
              <a:off x="13752513" y="5813425"/>
              <a:ext cx="376238" cy="490538"/>
            </a:xfrm>
            <a:custGeom>
              <a:avLst/>
              <a:gdLst>
                <a:gd name="T0" fmla="*/ 0 w 237"/>
                <a:gd name="T1" fmla="*/ 309 h 309"/>
                <a:gd name="T2" fmla="*/ 237 w 237"/>
                <a:gd name="T3" fmla="*/ 155 h 309"/>
                <a:gd name="T4" fmla="*/ 0 w 237"/>
                <a:gd name="T5" fmla="*/ 0 h 309"/>
                <a:gd name="T6" fmla="*/ 0 w 237"/>
                <a:gd name="T7" fmla="*/ 309 h 309"/>
                <a:gd name="T8" fmla="*/ 0 w 237"/>
                <a:gd name="T9" fmla="*/ 309 h 309"/>
              </a:gdLst>
              <a:ahLst/>
              <a:cxnLst>
                <a:cxn ang="0">
                  <a:pos x="T0" y="T1"/>
                </a:cxn>
                <a:cxn ang="0">
                  <a:pos x="T2" y="T3"/>
                </a:cxn>
                <a:cxn ang="0">
                  <a:pos x="T4" y="T5"/>
                </a:cxn>
                <a:cxn ang="0">
                  <a:pos x="T6" y="T7"/>
                </a:cxn>
                <a:cxn ang="0">
                  <a:pos x="T8" y="T9"/>
                </a:cxn>
              </a:cxnLst>
              <a:rect l="0" t="0" r="r" b="b"/>
              <a:pathLst>
                <a:path w="237" h="309">
                  <a:moveTo>
                    <a:pt x="0" y="309"/>
                  </a:moveTo>
                  <a:lnTo>
                    <a:pt x="237" y="155"/>
                  </a:lnTo>
                  <a:lnTo>
                    <a:pt x="0" y="0"/>
                  </a:lnTo>
                  <a:lnTo>
                    <a:pt x="0" y="309"/>
                  </a:lnTo>
                  <a:lnTo>
                    <a:pt x="0" y="309"/>
                  </a:lnTo>
                  <a:close/>
                </a:path>
              </a:pathLst>
            </a:custGeom>
            <a:solidFill>
              <a:schemeClr val="accent5"/>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3" name="Freeform 102"/>
            <p:cNvSpPr>
              <a:spLocks/>
            </p:cNvSpPr>
            <p:nvPr/>
          </p:nvSpPr>
          <p:spPr bwMode="auto">
            <a:xfrm>
              <a:off x="13658851" y="5921375"/>
              <a:ext cx="211138" cy="274638"/>
            </a:xfrm>
            <a:custGeom>
              <a:avLst/>
              <a:gdLst>
                <a:gd name="T0" fmla="*/ 0 w 133"/>
                <a:gd name="T1" fmla="*/ 173 h 173"/>
                <a:gd name="T2" fmla="*/ 133 w 133"/>
                <a:gd name="T3" fmla="*/ 87 h 173"/>
                <a:gd name="T4" fmla="*/ 0 w 133"/>
                <a:gd name="T5" fmla="*/ 0 h 173"/>
                <a:gd name="T6" fmla="*/ 0 w 133"/>
                <a:gd name="T7" fmla="*/ 173 h 173"/>
                <a:gd name="T8" fmla="*/ 0 w 133"/>
                <a:gd name="T9" fmla="*/ 173 h 173"/>
              </a:gdLst>
              <a:ahLst/>
              <a:cxnLst>
                <a:cxn ang="0">
                  <a:pos x="T0" y="T1"/>
                </a:cxn>
                <a:cxn ang="0">
                  <a:pos x="T2" y="T3"/>
                </a:cxn>
                <a:cxn ang="0">
                  <a:pos x="T4" y="T5"/>
                </a:cxn>
                <a:cxn ang="0">
                  <a:pos x="T6" y="T7"/>
                </a:cxn>
                <a:cxn ang="0">
                  <a:pos x="T8" y="T9"/>
                </a:cxn>
              </a:cxnLst>
              <a:rect l="0" t="0" r="r" b="b"/>
              <a:pathLst>
                <a:path w="133" h="173">
                  <a:moveTo>
                    <a:pt x="0" y="173"/>
                  </a:moveTo>
                  <a:lnTo>
                    <a:pt x="133" y="87"/>
                  </a:lnTo>
                  <a:lnTo>
                    <a:pt x="0" y="0"/>
                  </a:lnTo>
                  <a:lnTo>
                    <a:pt x="0" y="173"/>
                  </a:lnTo>
                  <a:lnTo>
                    <a:pt x="0" y="173"/>
                  </a:lnTo>
                  <a:close/>
                </a:path>
              </a:pathLst>
            </a:custGeom>
            <a:solidFill>
              <a:schemeClr val="accent6"/>
            </a:solid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nvGrpSpPr>
          <p:cNvPr id="59" name="Group 58"/>
          <p:cNvGrpSpPr/>
          <p:nvPr/>
        </p:nvGrpSpPr>
        <p:grpSpPr>
          <a:xfrm>
            <a:off x="4657593" y="3423831"/>
            <a:ext cx="406095" cy="380405"/>
            <a:chOff x="4912307" y="3690405"/>
            <a:chExt cx="406095" cy="380405"/>
          </a:xfrm>
        </p:grpSpPr>
        <p:sp>
          <p:nvSpPr>
            <p:cNvPr id="45" name="Freeform 105"/>
            <p:cNvSpPr>
              <a:spLocks/>
            </p:cNvSpPr>
            <p:nvPr/>
          </p:nvSpPr>
          <p:spPr bwMode="auto">
            <a:xfrm>
              <a:off x="4912307" y="3789809"/>
              <a:ext cx="215087" cy="281001"/>
            </a:xfrm>
            <a:custGeom>
              <a:avLst/>
              <a:gdLst>
                <a:gd name="T0" fmla="*/ 0 w 62"/>
                <a:gd name="T1" fmla="*/ 81 h 81"/>
                <a:gd name="T2" fmla="*/ 62 w 62"/>
                <a:gd name="T3" fmla="*/ 41 h 81"/>
                <a:gd name="T4" fmla="*/ 0 w 62"/>
                <a:gd name="T5" fmla="*/ 0 h 81"/>
                <a:gd name="T6" fmla="*/ 0 w 62"/>
                <a:gd name="T7" fmla="*/ 81 h 81"/>
                <a:gd name="T8" fmla="*/ 0 w 62"/>
                <a:gd name="T9" fmla="*/ 81 h 81"/>
              </a:gdLst>
              <a:ahLst/>
              <a:cxnLst>
                <a:cxn ang="0">
                  <a:pos x="T0" y="T1"/>
                </a:cxn>
                <a:cxn ang="0">
                  <a:pos x="T2" y="T3"/>
                </a:cxn>
                <a:cxn ang="0">
                  <a:pos x="T4" y="T5"/>
                </a:cxn>
                <a:cxn ang="0">
                  <a:pos x="T6" y="T7"/>
                </a:cxn>
                <a:cxn ang="0">
                  <a:pos x="T8" y="T9"/>
                </a:cxn>
              </a:cxnLst>
              <a:rect l="0" t="0" r="r" b="b"/>
              <a:pathLst>
                <a:path w="62" h="81">
                  <a:moveTo>
                    <a:pt x="0" y="81"/>
                  </a:moveTo>
                  <a:lnTo>
                    <a:pt x="62" y="41"/>
                  </a:lnTo>
                  <a:lnTo>
                    <a:pt x="0" y="0"/>
                  </a:lnTo>
                  <a:lnTo>
                    <a:pt x="0" y="81"/>
                  </a:lnTo>
                  <a:lnTo>
                    <a:pt x="0" y="81"/>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7" name="Freeform 105"/>
            <p:cNvSpPr>
              <a:spLocks/>
            </p:cNvSpPr>
            <p:nvPr/>
          </p:nvSpPr>
          <p:spPr bwMode="auto">
            <a:xfrm>
              <a:off x="5166229" y="3690405"/>
              <a:ext cx="152173" cy="198808"/>
            </a:xfrm>
            <a:custGeom>
              <a:avLst/>
              <a:gdLst>
                <a:gd name="T0" fmla="*/ 0 w 62"/>
                <a:gd name="T1" fmla="*/ 81 h 81"/>
                <a:gd name="T2" fmla="*/ 62 w 62"/>
                <a:gd name="T3" fmla="*/ 41 h 81"/>
                <a:gd name="T4" fmla="*/ 0 w 62"/>
                <a:gd name="T5" fmla="*/ 0 h 81"/>
                <a:gd name="T6" fmla="*/ 0 w 62"/>
                <a:gd name="T7" fmla="*/ 81 h 81"/>
                <a:gd name="T8" fmla="*/ 0 w 62"/>
                <a:gd name="T9" fmla="*/ 81 h 81"/>
              </a:gdLst>
              <a:ahLst/>
              <a:cxnLst>
                <a:cxn ang="0">
                  <a:pos x="T0" y="T1"/>
                </a:cxn>
                <a:cxn ang="0">
                  <a:pos x="T2" y="T3"/>
                </a:cxn>
                <a:cxn ang="0">
                  <a:pos x="T4" y="T5"/>
                </a:cxn>
                <a:cxn ang="0">
                  <a:pos x="T6" y="T7"/>
                </a:cxn>
                <a:cxn ang="0">
                  <a:pos x="T8" y="T9"/>
                </a:cxn>
              </a:cxnLst>
              <a:rect l="0" t="0" r="r" b="b"/>
              <a:pathLst>
                <a:path w="62" h="81">
                  <a:moveTo>
                    <a:pt x="0" y="81"/>
                  </a:moveTo>
                  <a:lnTo>
                    <a:pt x="62" y="41"/>
                  </a:lnTo>
                  <a:lnTo>
                    <a:pt x="0" y="0"/>
                  </a:lnTo>
                  <a:lnTo>
                    <a:pt x="0" y="81"/>
                  </a:lnTo>
                  <a:lnTo>
                    <a:pt x="0" y="81"/>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nvGrpSpPr>
          <p:cNvPr id="60" name="Group 59"/>
          <p:cNvGrpSpPr/>
          <p:nvPr/>
        </p:nvGrpSpPr>
        <p:grpSpPr>
          <a:xfrm>
            <a:off x="8440965" y="2078732"/>
            <a:ext cx="409355" cy="479667"/>
            <a:chOff x="8682425" y="1893199"/>
            <a:chExt cx="305183" cy="479667"/>
          </a:xfrm>
        </p:grpSpPr>
        <p:sp>
          <p:nvSpPr>
            <p:cNvPr id="44" name="Freeform 104"/>
            <p:cNvSpPr>
              <a:spLocks/>
            </p:cNvSpPr>
            <p:nvPr/>
          </p:nvSpPr>
          <p:spPr bwMode="auto">
            <a:xfrm>
              <a:off x="8853310" y="2047008"/>
              <a:ext cx="134298" cy="172669"/>
            </a:xfrm>
            <a:custGeom>
              <a:avLst/>
              <a:gdLst>
                <a:gd name="T0" fmla="*/ 0 w 70"/>
                <a:gd name="T1" fmla="*/ 90 h 90"/>
                <a:gd name="T2" fmla="*/ 70 w 70"/>
                <a:gd name="T3" fmla="*/ 45 h 90"/>
                <a:gd name="T4" fmla="*/ 0 w 70"/>
                <a:gd name="T5" fmla="*/ 0 h 90"/>
                <a:gd name="T6" fmla="*/ 0 w 70"/>
                <a:gd name="T7" fmla="*/ 90 h 90"/>
                <a:gd name="T8" fmla="*/ 0 w 70"/>
                <a:gd name="T9" fmla="*/ 90 h 90"/>
              </a:gdLst>
              <a:ahLst/>
              <a:cxnLst>
                <a:cxn ang="0">
                  <a:pos x="T0" y="T1"/>
                </a:cxn>
                <a:cxn ang="0">
                  <a:pos x="T2" y="T3"/>
                </a:cxn>
                <a:cxn ang="0">
                  <a:pos x="T4" y="T5"/>
                </a:cxn>
                <a:cxn ang="0">
                  <a:pos x="T6" y="T7"/>
                </a:cxn>
                <a:cxn ang="0">
                  <a:pos x="T8" y="T9"/>
                </a:cxn>
              </a:cxnLst>
              <a:rect l="0" t="0" r="r" b="b"/>
              <a:pathLst>
                <a:path w="70" h="90">
                  <a:moveTo>
                    <a:pt x="0" y="90"/>
                  </a:moveTo>
                  <a:lnTo>
                    <a:pt x="70" y="45"/>
                  </a:lnTo>
                  <a:lnTo>
                    <a:pt x="0" y="0"/>
                  </a:lnTo>
                  <a:lnTo>
                    <a:pt x="0" y="90"/>
                  </a:lnTo>
                  <a:lnTo>
                    <a:pt x="0" y="90"/>
                  </a:lnTo>
                  <a:close/>
                </a:path>
              </a:pathLst>
            </a:custGeom>
            <a:solidFill>
              <a:schemeClr val="accent4">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6" name="Freeform 106"/>
            <p:cNvSpPr>
              <a:spLocks/>
            </p:cNvSpPr>
            <p:nvPr/>
          </p:nvSpPr>
          <p:spPr bwMode="auto">
            <a:xfrm>
              <a:off x="8697800" y="2152233"/>
              <a:ext cx="170750" cy="220633"/>
            </a:xfrm>
            <a:custGeom>
              <a:avLst/>
              <a:gdLst>
                <a:gd name="T0" fmla="*/ 0 w 89"/>
                <a:gd name="T1" fmla="*/ 115 h 115"/>
                <a:gd name="T2" fmla="*/ 89 w 89"/>
                <a:gd name="T3" fmla="*/ 57 h 115"/>
                <a:gd name="T4" fmla="*/ 0 w 89"/>
                <a:gd name="T5" fmla="*/ 0 h 115"/>
                <a:gd name="T6" fmla="*/ 0 w 89"/>
                <a:gd name="T7" fmla="*/ 115 h 115"/>
                <a:gd name="T8" fmla="*/ 0 w 89"/>
                <a:gd name="T9" fmla="*/ 115 h 115"/>
              </a:gdLst>
              <a:ahLst/>
              <a:cxnLst>
                <a:cxn ang="0">
                  <a:pos x="T0" y="T1"/>
                </a:cxn>
                <a:cxn ang="0">
                  <a:pos x="T2" y="T3"/>
                </a:cxn>
                <a:cxn ang="0">
                  <a:pos x="T4" y="T5"/>
                </a:cxn>
                <a:cxn ang="0">
                  <a:pos x="T6" y="T7"/>
                </a:cxn>
                <a:cxn ang="0">
                  <a:pos x="T8" y="T9"/>
                </a:cxn>
              </a:cxnLst>
              <a:rect l="0" t="0" r="r" b="b"/>
              <a:pathLst>
                <a:path w="89" h="115">
                  <a:moveTo>
                    <a:pt x="0" y="115"/>
                  </a:moveTo>
                  <a:lnTo>
                    <a:pt x="89" y="57"/>
                  </a:lnTo>
                  <a:lnTo>
                    <a:pt x="0" y="0"/>
                  </a:lnTo>
                  <a:lnTo>
                    <a:pt x="0" y="115"/>
                  </a:lnTo>
                  <a:lnTo>
                    <a:pt x="0" y="115"/>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8" name="Freeform 47"/>
            <p:cNvSpPr>
              <a:spLocks/>
            </p:cNvSpPr>
            <p:nvPr/>
          </p:nvSpPr>
          <p:spPr bwMode="auto">
            <a:xfrm>
              <a:off x="8682425" y="1893199"/>
              <a:ext cx="140843" cy="184006"/>
            </a:xfrm>
            <a:custGeom>
              <a:avLst/>
              <a:gdLst>
                <a:gd name="T0" fmla="*/ 0 w 62"/>
                <a:gd name="T1" fmla="*/ 81 h 81"/>
                <a:gd name="T2" fmla="*/ 62 w 62"/>
                <a:gd name="T3" fmla="*/ 41 h 81"/>
                <a:gd name="T4" fmla="*/ 0 w 62"/>
                <a:gd name="T5" fmla="*/ 0 h 81"/>
                <a:gd name="T6" fmla="*/ 0 w 62"/>
                <a:gd name="T7" fmla="*/ 81 h 81"/>
                <a:gd name="T8" fmla="*/ 0 w 62"/>
                <a:gd name="T9" fmla="*/ 81 h 81"/>
              </a:gdLst>
              <a:ahLst/>
              <a:cxnLst>
                <a:cxn ang="0">
                  <a:pos x="T0" y="T1"/>
                </a:cxn>
                <a:cxn ang="0">
                  <a:pos x="T2" y="T3"/>
                </a:cxn>
                <a:cxn ang="0">
                  <a:pos x="T4" y="T5"/>
                </a:cxn>
                <a:cxn ang="0">
                  <a:pos x="T6" y="T7"/>
                </a:cxn>
                <a:cxn ang="0">
                  <a:pos x="T8" y="T9"/>
                </a:cxn>
              </a:cxnLst>
              <a:rect l="0" t="0" r="r" b="b"/>
              <a:pathLst>
                <a:path w="62" h="81">
                  <a:moveTo>
                    <a:pt x="0" y="81"/>
                  </a:moveTo>
                  <a:lnTo>
                    <a:pt x="62" y="41"/>
                  </a:lnTo>
                  <a:lnTo>
                    <a:pt x="0" y="0"/>
                  </a:lnTo>
                  <a:lnTo>
                    <a:pt x="0" y="81"/>
                  </a:lnTo>
                  <a:lnTo>
                    <a:pt x="0" y="81"/>
                  </a:lnTo>
                  <a:close/>
                </a:path>
              </a:pathLst>
            </a:cu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sp>
        <p:nvSpPr>
          <p:cNvPr id="49" name="Freeform 48"/>
          <p:cNvSpPr/>
          <p:nvPr/>
        </p:nvSpPr>
        <p:spPr>
          <a:xfrm rot="5400000" flipH="1">
            <a:off x="741930" y="3992948"/>
            <a:ext cx="2719881" cy="3907379"/>
          </a:xfrm>
          <a:custGeom>
            <a:avLst/>
            <a:gdLst>
              <a:gd name="connsiteX0" fmla="*/ 2442258 w 2453833"/>
              <a:gd name="connsiteY0" fmla="*/ 254643 h 4247909"/>
              <a:gd name="connsiteX1" fmla="*/ 2419109 w 2453833"/>
              <a:gd name="connsiteY1" fmla="*/ 3310360 h 4247909"/>
              <a:gd name="connsiteX2" fmla="*/ 11575 w 2453833"/>
              <a:gd name="connsiteY2" fmla="*/ 4247909 h 4247909"/>
              <a:gd name="connsiteX3" fmla="*/ 0 w 2453833"/>
              <a:gd name="connsiteY3" fmla="*/ 1030147 h 4247909"/>
              <a:gd name="connsiteX4" fmla="*/ 2453833 w 2453833"/>
              <a:gd name="connsiteY4" fmla="*/ 0 h 4247909"/>
              <a:gd name="connsiteX5" fmla="*/ 2453833 w 2453833"/>
              <a:gd name="connsiteY5" fmla="*/ 509286 h 4247909"/>
              <a:gd name="connsiteX0" fmla="*/ 2442258 w 2453833"/>
              <a:gd name="connsiteY0" fmla="*/ 254643 h 4247909"/>
              <a:gd name="connsiteX1" fmla="*/ 2419109 w 2453833"/>
              <a:gd name="connsiteY1" fmla="*/ 3175056 h 4247909"/>
              <a:gd name="connsiteX2" fmla="*/ 11575 w 2453833"/>
              <a:gd name="connsiteY2" fmla="*/ 4247909 h 4247909"/>
              <a:gd name="connsiteX3" fmla="*/ 0 w 2453833"/>
              <a:gd name="connsiteY3" fmla="*/ 1030147 h 4247909"/>
              <a:gd name="connsiteX4" fmla="*/ 2453833 w 2453833"/>
              <a:gd name="connsiteY4" fmla="*/ 0 h 4247909"/>
              <a:gd name="connsiteX5" fmla="*/ 2453833 w 2453833"/>
              <a:gd name="connsiteY5" fmla="*/ 509286 h 4247909"/>
              <a:gd name="connsiteX0" fmla="*/ 2442258 w 2764729"/>
              <a:gd name="connsiteY0" fmla="*/ 254643 h 4247909"/>
              <a:gd name="connsiteX1" fmla="*/ 2419109 w 2764729"/>
              <a:gd name="connsiteY1" fmla="*/ 3175056 h 4247909"/>
              <a:gd name="connsiteX2" fmla="*/ 11575 w 2764729"/>
              <a:gd name="connsiteY2" fmla="*/ 4247909 h 4247909"/>
              <a:gd name="connsiteX3" fmla="*/ 0 w 2764729"/>
              <a:gd name="connsiteY3" fmla="*/ 1030147 h 4247909"/>
              <a:gd name="connsiteX4" fmla="*/ 2453833 w 2764729"/>
              <a:gd name="connsiteY4" fmla="*/ 0 h 4247909"/>
              <a:gd name="connsiteX5" fmla="*/ 2764729 w 2764729"/>
              <a:gd name="connsiteY5" fmla="*/ 380425 h 4247909"/>
              <a:gd name="connsiteX0" fmla="*/ 2442258 w 2453833"/>
              <a:gd name="connsiteY0" fmla="*/ 254643 h 4247909"/>
              <a:gd name="connsiteX1" fmla="*/ 2419109 w 2453833"/>
              <a:gd name="connsiteY1" fmla="*/ 3175056 h 4247909"/>
              <a:gd name="connsiteX2" fmla="*/ 11575 w 2453833"/>
              <a:gd name="connsiteY2" fmla="*/ 4247909 h 4247909"/>
              <a:gd name="connsiteX3" fmla="*/ 0 w 2453833"/>
              <a:gd name="connsiteY3" fmla="*/ 1030147 h 4247909"/>
              <a:gd name="connsiteX4" fmla="*/ 2453833 w 2453833"/>
              <a:gd name="connsiteY4" fmla="*/ 0 h 4247909"/>
              <a:gd name="connsiteX0" fmla="*/ 2442258 w 2453833"/>
              <a:gd name="connsiteY0" fmla="*/ 254643 h 4247909"/>
              <a:gd name="connsiteX1" fmla="*/ 2419109 w 2453833"/>
              <a:gd name="connsiteY1" fmla="*/ 3175056 h 4247909"/>
              <a:gd name="connsiteX2" fmla="*/ 11575 w 2453833"/>
              <a:gd name="connsiteY2" fmla="*/ 4247909 h 4247909"/>
              <a:gd name="connsiteX3" fmla="*/ 0 w 2453833"/>
              <a:gd name="connsiteY3" fmla="*/ 1030147 h 4247909"/>
              <a:gd name="connsiteX4" fmla="*/ 2453833 w 2453833"/>
              <a:gd name="connsiteY4" fmla="*/ 0 h 4247909"/>
              <a:gd name="connsiteX5" fmla="*/ 2442258 w 2453833"/>
              <a:gd name="connsiteY5" fmla="*/ 254643 h 4247909"/>
              <a:gd name="connsiteX0" fmla="*/ 2453833 w 2453833"/>
              <a:gd name="connsiteY0" fmla="*/ 0 h 4247909"/>
              <a:gd name="connsiteX1" fmla="*/ 2419109 w 2453833"/>
              <a:gd name="connsiteY1" fmla="*/ 3175056 h 4247909"/>
              <a:gd name="connsiteX2" fmla="*/ 11575 w 2453833"/>
              <a:gd name="connsiteY2" fmla="*/ 4247909 h 4247909"/>
              <a:gd name="connsiteX3" fmla="*/ 0 w 2453833"/>
              <a:gd name="connsiteY3" fmla="*/ 1030147 h 4247909"/>
              <a:gd name="connsiteX4" fmla="*/ 2453833 w 2453833"/>
              <a:gd name="connsiteY4" fmla="*/ 0 h 4247909"/>
              <a:gd name="connsiteX0" fmla="*/ 2447737 w 2447737"/>
              <a:gd name="connsiteY0" fmla="*/ 0 h 4247909"/>
              <a:gd name="connsiteX1" fmla="*/ 2413013 w 2447737"/>
              <a:gd name="connsiteY1" fmla="*/ 3175056 h 4247909"/>
              <a:gd name="connsiteX2" fmla="*/ 5479 w 2447737"/>
              <a:gd name="connsiteY2" fmla="*/ 4247909 h 4247909"/>
              <a:gd name="connsiteX3" fmla="*/ 0 w 2447737"/>
              <a:gd name="connsiteY3" fmla="*/ 1455387 h 4247909"/>
              <a:gd name="connsiteX4" fmla="*/ 2447737 w 2447737"/>
              <a:gd name="connsiteY4" fmla="*/ 0 h 4247909"/>
              <a:gd name="connsiteX0" fmla="*/ 2437199 w 2437199"/>
              <a:gd name="connsiteY0" fmla="*/ 0 h 4169939"/>
              <a:gd name="connsiteX1" fmla="*/ 2413013 w 2437199"/>
              <a:gd name="connsiteY1" fmla="*/ 3097086 h 4169939"/>
              <a:gd name="connsiteX2" fmla="*/ 5479 w 2437199"/>
              <a:gd name="connsiteY2" fmla="*/ 4169939 h 4169939"/>
              <a:gd name="connsiteX3" fmla="*/ 0 w 2437199"/>
              <a:gd name="connsiteY3" fmla="*/ 1377417 h 4169939"/>
              <a:gd name="connsiteX4" fmla="*/ 2437199 w 2437199"/>
              <a:gd name="connsiteY4" fmla="*/ 0 h 4169939"/>
              <a:gd name="connsiteX0" fmla="*/ 2437199 w 2437199"/>
              <a:gd name="connsiteY0" fmla="*/ 0 h 4169939"/>
              <a:gd name="connsiteX1" fmla="*/ 1875537 w 2437199"/>
              <a:gd name="connsiteY1" fmla="*/ 2785203 h 4169939"/>
              <a:gd name="connsiteX2" fmla="*/ 5479 w 2437199"/>
              <a:gd name="connsiteY2" fmla="*/ 4169939 h 4169939"/>
              <a:gd name="connsiteX3" fmla="*/ 0 w 2437199"/>
              <a:gd name="connsiteY3" fmla="*/ 1377417 h 4169939"/>
              <a:gd name="connsiteX4" fmla="*/ 2437199 w 2437199"/>
              <a:gd name="connsiteY4" fmla="*/ 0 h 4169939"/>
              <a:gd name="connsiteX0" fmla="*/ 2341296 w 2341296"/>
              <a:gd name="connsiteY0" fmla="*/ 0 h 4490920"/>
              <a:gd name="connsiteX1" fmla="*/ 1875537 w 2341296"/>
              <a:gd name="connsiteY1" fmla="*/ 3106184 h 4490920"/>
              <a:gd name="connsiteX2" fmla="*/ 5479 w 2341296"/>
              <a:gd name="connsiteY2" fmla="*/ 4490920 h 4490920"/>
              <a:gd name="connsiteX3" fmla="*/ 0 w 2341296"/>
              <a:gd name="connsiteY3" fmla="*/ 1698398 h 4490920"/>
              <a:gd name="connsiteX4" fmla="*/ 2341296 w 2341296"/>
              <a:gd name="connsiteY4" fmla="*/ 0 h 4490920"/>
              <a:gd name="connsiteX0" fmla="*/ 2341296 w 2387018"/>
              <a:gd name="connsiteY0" fmla="*/ 0 h 4490920"/>
              <a:gd name="connsiteX1" fmla="*/ 2387018 w 2387018"/>
              <a:gd name="connsiteY1" fmla="*/ 2869672 h 4490920"/>
              <a:gd name="connsiteX2" fmla="*/ 5479 w 2387018"/>
              <a:gd name="connsiteY2" fmla="*/ 4490920 h 4490920"/>
              <a:gd name="connsiteX3" fmla="*/ 0 w 2387018"/>
              <a:gd name="connsiteY3" fmla="*/ 1698398 h 4490920"/>
              <a:gd name="connsiteX4" fmla="*/ 2341296 w 2387018"/>
              <a:gd name="connsiteY4" fmla="*/ 0 h 4490920"/>
              <a:gd name="connsiteX0" fmla="*/ 2341296 w 2387018"/>
              <a:gd name="connsiteY0" fmla="*/ 0 h 3409724"/>
              <a:gd name="connsiteX1" fmla="*/ 2387018 w 2387018"/>
              <a:gd name="connsiteY1" fmla="*/ 2869672 h 3409724"/>
              <a:gd name="connsiteX2" fmla="*/ 852619 w 2387018"/>
              <a:gd name="connsiteY2" fmla="*/ 3409724 h 3409724"/>
              <a:gd name="connsiteX3" fmla="*/ 0 w 2387018"/>
              <a:gd name="connsiteY3" fmla="*/ 1698398 h 3409724"/>
              <a:gd name="connsiteX4" fmla="*/ 2341296 w 2387018"/>
              <a:gd name="connsiteY4" fmla="*/ 0 h 3409724"/>
              <a:gd name="connsiteX0" fmla="*/ 1733913 w 1779635"/>
              <a:gd name="connsiteY0" fmla="*/ 0 h 3409724"/>
              <a:gd name="connsiteX1" fmla="*/ 1779635 w 1779635"/>
              <a:gd name="connsiteY1" fmla="*/ 2869672 h 3409724"/>
              <a:gd name="connsiteX2" fmla="*/ 245236 w 1779635"/>
              <a:gd name="connsiteY2" fmla="*/ 3409724 h 3409724"/>
              <a:gd name="connsiteX3" fmla="*/ 0 w 1779635"/>
              <a:gd name="connsiteY3" fmla="*/ 1191587 h 3409724"/>
              <a:gd name="connsiteX4" fmla="*/ 1733913 w 1779635"/>
              <a:gd name="connsiteY4" fmla="*/ 0 h 3409724"/>
              <a:gd name="connsiteX0" fmla="*/ 1488697 w 1534419"/>
              <a:gd name="connsiteY0" fmla="*/ 0 h 3409724"/>
              <a:gd name="connsiteX1" fmla="*/ 1534419 w 1534419"/>
              <a:gd name="connsiteY1" fmla="*/ 2869672 h 3409724"/>
              <a:gd name="connsiteX2" fmla="*/ 20 w 1534419"/>
              <a:gd name="connsiteY2" fmla="*/ 3409724 h 3409724"/>
              <a:gd name="connsiteX3" fmla="*/ 537989 w 1534419"/>
              <a:gd name="connsiteY3" fmla="*/ 380690 h 3409724"/>
              <a:gd name="connsiteX4" fmla="*/ 1488697 w 1534419"/>
              <a:gd name="connsiteY4" fmla="*/ 0 h 3409724"/>
              <a:gd name="connsiteX0" fmla="*/ 1488687 w 1534409"/>
              <a:gd name="connsiteY0" fmla="*/ 0 h 3409724"/>
              <a:gd name="connsiteX1" fmla="*/ 1534409 w 1534409"/>
              <a:gd name="connsiteY1" fmla="*/ 2869672 h 3409724"/>
              <a:gd name="connsiteX2" fmla="*/ 10 w 1534409"/>
              <a:gd name="connsiteY2" fmla="*/ 3409724 h 3409724"/>
              <a:gd name="connsiteX3" fmla="*/ 537979 w 1534409"/>
              <a:gd name="connsiteY3" fmla="*/ 380690 h 3409724"/>
              <a:gd name="connsiteX4" fmla="*/ 1488687 w 1534409"/>
              <a:gd name="connsiteY4" fmla="*/ 0 h 3409724"/>
              <a:gd name="connsiteX0" fmla="*/ 2319838 w 2365560"/>
              <a:gd name="connsiteY0" fmla="*/ 0 h 3392830"/>
              <a:gd name="connsiteX1" fmla="*/ 2365560 w 2365560"/>
              <a:gd name="connsiteY1" fmla="*/ 2869672 h 3392830"/>
              <a:gd name="connsiteX2" fmla="*/ 5 w 2365560"/>
              <a:gd name="connsiteY2" fmla="*/ 3392830 h 3392830"/>
              <a:gd name="connsiteX3" fmla="*/ 1369130 w 2365560"/>
              <a:gd name="connsiteY3" fmla="*/ 380690 h 3392830"/>
              <a:gd name="connsiteX4" fmla="*/ 2319838 w 2365560"/>
              <a:gd name="connsiteY4" fmla="*/ 0 h 3392830"/>
              <a:gd name="connsiteX0" fmla="*/ 2319833 w 2365555"/>
              <a:gd name="connsiteY0" fmla="*/ 0 h 3392830"/>
              <a:gd name="connsiteX1" fmla="*/ 2365555 w 2365555"/>
              <a:gd name="connsiteY1" fmla="*/ 2869672 h 3392830"/>
              <a:gd name="connsiteX2" fmla="*/ 0 w 2365555"/>
              <a:gd name="connsiteY2" fmla="*/ 3392830 h 3392830"/>
              <a:gd name="connsiteX3" fmla="*/ 1369125 w 2365555"/>
              <a:gd name="connsiteY3" fmla="*/ 380690 h 3392830"/>
              <a:gd name="connsiteX4" fmla="*/ 2319833 w 2365555"/>
              <a:gd name="connsiteY4" fmla="*/ 0 h 3392830"/>
              <a:gd name="connsiteX0" fmla="*/ 2319833 w 2365555"/>
              <a:gd name="connsiteY0" fmla="*/ 0 h 3392830"/>
              <a:gd name="connsiteX1" fmla="*/ 2365555 w 2365555"/>
              <a:gd name="connsiteY1" fmla="*/ 2869672 h 3392830"/>
              <a:gd name="connsiteX2" fmla="*/ 0 w 2365555"/>
              <a:gd name="connsiteY2" fmla="*/ 3392830 h 3392830"/>
              <a:gd name="connsiteX3" fmla="*/ 250261 w 2365555"/>
              <a:gd name="connsiteY3" fmla="*/ 600308 h 3392830"/>
              <a:gd name="connsiteX4" fmla="*/ 2319833 w 2365555"/>
              <a:gd name="connsiteY4" fmla="*/ 0 h 3392830"/>
              <a:gd name="connsiteX0" fmla="*/ 2319833 w 2365555"/>
              <a:gd name="connsiteY0" fmla="*/ 0 h 3392830"/>
              <a:gd name="connsiteX1" fmla="*/ 2365555 w 2365555"/>
              <a:gd name="connsiteY1" fmla="*/ 2869672 h 3392830"/>
              <a:gd name="connsiteX2" fmla="*/ 0 w 2365555"/>
              <a:gd name="connsiteY2" fmla="*/ 3392830 h 3392830"/>
              <a:gd name="connsiteX3" fmla="*/ 250261 w 2365555"/>
              <a:gd name="connsiteY3" fmla="*/ 600308 h 3392830"/>
              <a:gd name="connsiteX4" fmla="*/ 2319833 w 2365555"/>
              <a:gd name="connsiteY4" fmla="*/ 0 h 3392830"/>
              <a:gd name="connsiteX0" fmla="*/ 2319833 w 2365555"/>
              <a:gd name="connsiteY0" fmla="*/ 0 h 3392830"/>
              <a:gd name="connsiteX1" fmla="*/ 2365555 w 2365555"/>
              <a:gd name="connsiteY1" fmla="*/ 2869672 h 3392830"/>
              <a:gd name="connsiteX2" fmla="*/ 0 w 2365555"/>
              <a:gd name="connsiteY2" fmla="*/ 3392830 h 3392830"/>
              <a:gd name="connsiteX3" fmla="*/ 250261 w 2365555"/>
              <a:gd name="connsiteY3" fmla="*/ 600308 h 3392830"/>
              <a:gd name="connsiteX4" fmla="*/ 2319833 w 2365555"/>
              <a:gd name="connsiteY4" fmla="*/ 0 h 3392830"/>
              <a:gd name="connsiteX0" fmla="*/ 2805263 w 2805263"/>
              <a:gd name="connsiteY0" fmla="*/ 0 h 4431480"/>
              <a:gd name="connsiteX1" fmla="*/ 2365555 w 2805263"/>
              <a:gd name="connsiteY1" fmla="*/ 3908322 h 4431480"/>
              <a:gd name="connsiteX2" fmla="*/ 0 w 2805263"/>
              <a:gd name="connsiteY2" fmla="*/ 4431480 h 4431480"/>
              <a:gd name="connsiteX3" fmla="*/ 250261 w 2805263"/>
              <a:gd name="connsiteY3" fmla="*/ 1638958 h 4431480"/>
              <a:gd name="connsiteX4" fmla="*/ 2805263 w 2805263"/>
              <a:gd name="connsiteY4" fmla="*/ 0 h 4431480"/>
              <a:gd name="connsiteX0" fmla="*/ 2852622 w 2852622"/>
              <a:gd name="connsiteY0" fmla="*/ 0 h 4331369"/>
              <a:gd name="connsiteX1" fmla="*/ 2365555 w 2852622"/>
              <a:gd name="connsiteY1" fmla="*/ 3808211 h 4331369"/>
              <a:gd name="connsiteX2" fmla="*/ 0 w 2852622"/>
              <a:gd name="connsiteY2" fmla="*/ 4331369 h 4331369"/>
              <a:gd name="connsiteX3" fmla="*/ 250261 w 2852622"/>
              <a:gd name="connsiteY3" fmla="*/ 1538847 h 4331369"/>
              <a:gd name="connsiteX4" fmla="*/ 2852622 w 2852622"/>
              <a:gd name="connsiteY4" fmla="*/ 0 h 4331369"/>
              <a:gd name="connsiteX0" fmla="*/ 2852622 w 2852622"/>
              <a:gd name="connsiteY0" fmla="*/ 0 h 4331369"/>
              <a:gd name="connsiteX1" fmla="*/ 2365555 w 2852622"/>
              <a:gd name="connsiteY1" fmla="*/ 3808211 h 4331369"/>
              <a:gd name="connsiteX2" fmla="*/ 0 w 2852622"/>
              <a:gd name="connsiteY2" fmla="*/ 4331369 h 4331369"/>
              <a:gd name="connsiteX3" fmla="*/ 250261 w 2852622"/>
              <a:gd name="connsiteY3" fmla="*/ 1538847 h 4331369"/>
              <a:gd name="connsiteX4" fmla="*/ 2852622 w 2852622"/>
              <a:gd name="connsiteY4" fmla="*/ 0 h 4331369"/>
              <a:gd name="connsiteX0" fmla="*/ 2852622 w 2852622"/>
              <a:gd name="connsiteY0" fmla="*/ 250633 h 4582002"/>
              <a:gd name="connsiteX1" fmla="*/ 2365555 w 2852622"/>
              <a:gd name="connsiteY1" fmla="*/ 4058844 h 4582002"/>
              <a:gd name="connsiteX2" fmla="*/ 0 w 2852622"/>
              <a:gd name="connsiteY2" fmla="*/ 4582002 h 4582002"/>
              <a:gd name="connsiteX3" fmla="*/ 439698 w 2852622"/>
              <a:gd name="connsiteY3" fmla="*/ 0 h 4582002"/>
              <a:gd name="connsiteX4" fmla="*/ 2852622 w 2852622"/>
              <a:gd name="connsiteY4" fmla="*/ 250633 h 4582002"/>
              <a:gd name="connsiteX0" fmla="*/ 2852622 w 2852622"/>
              <a:gd name="connsiteY0" fmla="*/ 0 h 4331369"/>
              <a:gd name="connsiteX1" fmla="*/ 2365555 w 2852622"/>
              <a:gd name="connsiteY1" fmla="*/ 3808211 h 4331369"/>
              <a:gd name="connsiteX2" fmla="*/ 0 w 2852622"/>
              <a:gd name="connsiteY2" fmla="*/ 4331369 h 4331369"/>
              <a:gd name="connsiteX3" fmla="*/ 439698 w 2852622"/>
              <a:gd name="connsiteY3" fmla="*/ 1877972 h 4331369"/>
              <a:gd name="connsiteX4" fmla="*/ 2852622 w 2852622"/>
              <a:gd name="connsiteY4" fmla="*/ 0 h 4331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622" h="4331369">
                <a:moveTo>
                  <a:pt x="2852622" y="0"/>
                </a:moveTo>
                <a:cubicBezTo>
                  <a:pt x="1601001" y="1357001"/>
                  <a:pt x="2527911" y="2538807"/>
                  <a:pt x="2365555" y="3808211"/>
                </a:cubicBezTo>
                <a:lnTo>
                  <a:pt x="0" y="4331369"/>
                </a:lnTo>
                <a:lnTo>
                  <a:pt x="439698" y="1877972"/>
                </a:lnTo>
                <a:lnTo>
                  <a:pt x="2852622" y="0"/>
                </a:lnTo>
                <a:close/>
              </a:path>
            </a:pathLst>
          </a:custGeom>
          <a:gradFill flip="none" rotWithShape="1">
            <a:gsLst>
              <a:gs pos="100000">
                <a:schemeClr val="bg2">
                  <a:lumMod val="50000"/>
                  <a:alpha val="44000"/>
                </a:schemeClr>
              </a:gs>
              <a:gs pos="47000">
                <a:schemeClr val="bg2">
                  <a:lumMod val="5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p:cNvGrpSpPr/>
          <p:nvPr/>
        </p:nvGrpSpPr>
        <p:grpSpPr>
          <a:xfrm>
            <a:off x="-76269" y="4465954"/>
            <a:ext cx="4175152" cy="1811020"/>
            <a:chOff x="-11138" y="3848100"/>
            <a:chExt cx="4175152" cy="1811020"/>
          </a:xfrm>
        </p:grpSpPr>
        <p:grpSp>
          <p:nvGrpSpPr>
            <p:cNvPr id="51" name="Group 50"/>
            <p:cNvGrpSpPr/>
            <p:nvPr/>
          </p:nvGrpSpPr>
          <p:grpSpPr>
            <a:xfrm>
              <a:off x="433388" y="3848100"/>
              <a:ext cx="3730626" cy="1209675"/>
              <a:chOff x="433388" y="3848100"/>
              <a:chExt cx="3730626" cy="1209675"/>
            </a:xfrm>
            <a:solidFill>
              <a:schemeClr val="accent4">
                <a:lumMod val="40000"/>
                <a:lumOff val="60000"/>
              </a:schemeClr>
            </a:solidFill>
          </p:grpSpPr>
          <p:sp>
            <p:nvSpPr>
              <p:cNvPr id="54" name="Freeform 5"/>
              <p:cNvSpPr>
                <a:spLocks/>
              </p:cNvSpPr>
              <p:nvPr/>
            </p:nvSpPr>
            <p:spPr bwMode="auto">
              <a:xfrm>
                <a:off x="3473451" y="3975100"/>
                <a:ext cx="690563" cy="419100"/>
              </a:xfrm>
              <a:custGeom>
                <a:avLst/>
                <a:gdLst>
                  <a:gd name="T0" fmla="*/ 373 w 373"/>
                  <a:gd name="T1" fmla="*/ 42 h 226"/>
                  <a:gd name="T2" fmla="*/ 319 w 373"/>
                  <a:gd name="T3" fmla="*/ 86 h 226"/>
                  <a:gd name="T4" fmla="*/ 253 w 373"/>
                  <a:gd name="T5" fmla="*/ 136 h 226"/>
                  <a:gd name="T6" fmla="*/ 128 w 373"/>
                  <a:gd name="T7" fmla="*/ 226 h 226"/>
                  <a:gd name="T8" fmla="*/ 89 w 373"/>
                  <a:gd name="T9" fmla="*/ 175 h 226"/>
                  <a:gd name="T10" fmla="*/ 0 w 373"/>
                  <a:gd name="T11" fmla="*/ 138 h 226"/>
                  <a:gd name="T12" fmla="*/ 85 w 373"/>
                  <a:gd name="T13" fmla="*/ 94 h 226"/>
                  <a:gd name="T14" fmla="*/ 178 w 373"/>
                  <a:gd name="T15" fmla="*/ 39 h 226"/>
                  <a:gd name="T16" fmla="*/ 276 w 373"/>
                  <a:gd name="T17" fmla="*/ 1 h 226"/>
                  <a:gd name="T18" fmla="*/ 373 w 373"/>
                  <a:gd name="T19" fmla="*/ 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3" h="226">
                    <a:moveTo>
                      <a:pt x="373" y="42"/>
                    </a:moveTo>
                    <a:cubicBezTo>
                      <a:pt x="356" y="58"/>
                      <a:pt x="337" y="71"/>
                      <a:pt x="319" y="86"/>
                    </a:cubicBezTo>
                    <a:cubicBezTo>
                      <a:pt x="297" y="103"/>
                      <a:pt x="275" y="120"/>
                      <a:pt x="253" y="136"/>
                    </a:cubicBezTo>
                    <a:cubicBezTo>
                      <a:pt x="211" y="166"/>
                      <a:pt x="169" y="196"/>
                      <a:pt x="128" y="226"/>
                    </a:cubicBezTo>
                    <a:cubicBezTo>
                      <a:pt x="121" y="205"/>
                      <a:pt x="106" y="187"/>
                      <a:pt x="89" y="175"/>
                    </a:cubicBezTo>
                    <a:cubicBezTo>
                      <a:pt x="63" y="155"/>
                      <a:pt x="32" y="144"/>
                      <a:pt x="0" y="138"/>
                    </a:cubicBezTo>
                    <a:cubicBezTo>
                      <a:pt x="22" y="113"/>
                      <a:pt x="56" y="105"/>
                      <a:pt x="85" y="94"/>
                    </a:cubicBezTo>
                    <a:cubicBezTo>
                      <a:pt x="120" y="81"/>
                      <a:pt x="148" y="59"/>
                      <a:pt x="178" y="39"/>
                    </a:cubicBezTo>
                    <a:cubicBezTo>
                      <a:pt x="208" y="19"/>
                      <a:pt x="240" y="1"/>
                      <a:pt x="276" y="1"/>
                    </a:cubicBezTo>
                    <a:cubicBezTo>
                      <a:pt x="311" y="0"/>
                      <a:pt x="352" y="13"/>
                      <a:pt x="373" y="42"/>
                    </a:cubicBezTo>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6"/>
              <p:cNvSpPr>
                <a:spLocks/>
              </p:cNvSpPr>
              <p:nvPr/>
            </p:nvSpPr>
            <p:spPr bwMode="auto">
              <a:xfrm>
                <a:off x="3368676" y="3868738"/>
                <a:ext cx="725488" cy="357188"/>
              </a:xfrm>
              <a:custGeom>
                <a:avLst/>
                <a:gdLst>
                  <a:gd name="T0" fmla="*/ 392 w 392"/>
                  <a:gd name="T1" fmla="*/ 28 h 193"/>
                  <a:gd name="T2" fmla="*/ 376 w 392"/>
                  <a:gd name="T3" fmla="*/ 50 h 193"/>
                  <a:gd name="T4" fmla="*/ 348 w 392"/>
                  <a:gd name="T5" fmla="*/ 45 h 193"/>
                  <a:gd name="T6" fmla="*/ 237 w 392"/>
                  <a:gd name="T7" fmla="*/ 78 h 193"/>
                  <a:gd name="T8" fmla="*/ 136 w 392"/>
                  <a:gd name="T9" fmla="*/ 139 h 193"/>
                  <a:gd name="T10" fmla="*/ 41 w 392"/>
                  <a:gd name="T11" fmla="*/ 192 h 193"/>
                  <a:gd name="T12" fmla="*/ 41 w 392"/>
                  <a:gd name="T13" fmla="*/ 193 h 193"/>
                  <a:gd name="T14" fmla="*/ 10 w 392"/>
                  <a:gd name="T15" fmla="*/ 188 h 193"/>
                  <a:gd name="T16" fmla="*/ 0 w 392"/>
                  <a:gd name="T17" fmla="*/ 187 h 193"/>
                  <a:gd name="T18" fmla="*/ 87 w 392"/>
                  <a:gd name="T19" fmla="*/ 129 h 193"/>
                  <a:gd name="T20" fmla="*/ 186 w 392"/>
                  <a:gd name="T21" fmla="*/ 69 h 193"/>
                  <a:gd name="T22" fmla="*/ 289 w 392"/>
                  <a:gd name="T23" fmla="*/ 11 h 193"/>
                  <a:gd name="T24" fmla="*/ 392 w 392"/>
                  <a:gd name="T25" fmla="*/ 2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2" h="193">
                    <a:moveTo>
                      <a:pt x="392" y="28"/>
                    </a:moveTo>
                    <a:cubicBezTo>
                      <a:pt x="388" y="36"/>
                      <a:pt x="382" y="44"/>
                      <a:pt x="376" y="50"/>
                    </a:cubicBezTo>
                    <a:cubicBezTo>
                      <a:pt x="367" y="48"/>
                      <a:pt x="357" y="46"/>
                      <a:pt x="348" y="45"/>
                    </a:cubicBezTo>
                    <a:cubicBezTo>
                      <a:pt x="307" y="40"/>
                      <a:pt x="270" y="57"/>
                      <a:pt x="237" y="78"/>
                    </a:cubicBezTo>
                    <a:cubicBezTo>
                      <a:pt x="204" y="100"/>
                      <a:pt x="174" y="125"/>
                      <a:pt x="136" y="139"/>
                    </a:cubicBezTo>
                    <a:cubicBezTo>
                      <a:pt x="102" y="151"/>
                      <a:pt x="65" y="161"/>
                      <a:pt x="41" y="192"/>
                    </a:cubicBezTo>
                    <a:cubicBezTo>
                      <a:pt x="41" y="192"/>
                      <a:pt x="41" y="193"/>
                      <a:pt x="41" y="193"/>
                    </a:cubicBezTo>
                    <a:cubicBezTo>
                      <a:pt x="31" y="191"/>
                      <a:pt x="20" y="189"/>
                      <a:pt x="10" y="188"/>
                    </a:cubicBezTo>
                    <a:cubicBezTo>
                      <a:pt x="7" y="188"/>
                      <a:pt x="3" y="188"/>
                      <a:pt x="0" y="187"/>
                    </a:cubicBezTo>
                    <a:cubicBezTo>
                      <a:pt x="25" y="163"/>
                      <a:pt x="56" y="145"/>
                      <a:pt x="87" y="129"/>
                    </a:cubicBezTo>
                    <a:cubicBezTo>
                      <a:pt x="122" y="110"/>
                      <a:pt x="155" y="91"/>
                      <a:pt x="186" y="69"/>
                    </a:cubicBezTo>
                    <a:cubicBezTo>
                      <a:pt x="218" y="46"/>
                      <a:pt x="251" y="22"/>
                      <a:pt x="289" y="11"/>
                    </a:cubicBezTo>
                    <a:cubicBezTo>
                      <a:pt x="322" y="1"/>
                      <a:pt x="367" y="0"/>
                      <a:pt x="392" y="28"/>
                    </a:cubicBezTo>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7"/>
              <p:cNvSpPr>
                <a:spLocks/>
              </p:cNvSpPr>
              <p:nvPr/>
            </p:nvSpPr>
            <p:spPr bwMode="auto">
              <a:xfrm>
                <a:off x="3186113" y="3852863"/>
                <a:ext cx="685800" cy="360363"/>
              </a:xfrm>
              <a:custGeom>
                <a:avLst/>
                <a:gdLst>
                  <a:gd name="T0" fmla="*/ 371 w 371"/>
                  <a:gd name="T1" fmla="*/ 9 h 194"/>
                  <a:gd name="T2" fmla="*/ 290 w 371"/>
                  <a:gd name="T3" fmla="*/ 56 h 194"/>
                  <a:gd name="T4" fmla="*/ 240 w 371"/>
                  <a:gd name="T5" fmla="*/ 90 h 194"/>
                  <a:gd name="T6" fmla="*/ 184 w 371"/>
                  <a:gd name="T7" fmla="*/ 121 h 194"/>
                  <a:gd name="T8" fmla="*/ 80 w 371"/>
                  <a:gd name="T9" fmla="*/ 194 h 194"/>
                  <a:gd name="T10" fmla="*/ 0 w 371"/>
                  <a:gd name="T11" fmla="*/ 193 h 194"/>
                  <a:gd name="T12" fmla="*/ 82 w 371"/>
                  <a:gd name="T13" fmla="*/ 136 h 194"/>
                  <a:gd name="T14" fmla="*/ 173 w 371"/>
                  <a:gd name="T15" fmla="*/ 68 h 194"/>
                  <a:gd name="T16" fmla="*/ 268 w 371"/>
                  <a:gd name="T17" fmla="*/ 10 h 194"/>
                  <a:gd name="T18" fmla="*/ 371 w 371"/>
                  <a:gd name="T19" fmla="*/ 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194">
                    <a:moveTo>
                      <a:pt x="371" y="9"/>
                    </a:moveTo>
                    <a:cubicBezTo>
                      <a:pt x="342" y="20"/>
                      <a:pt x="315" y="38"/>
                      <a:pt x="290" y="56"/>
                    </a:cubicBezTo>
                    <a:cubicBezTo>
                      <a:pt x="273" y="67"/>
                      <a:pt x="257" y="79"/>
                      <a:pt x="240" y="90"/>
                    </a:cubicBezTo>
                    <a:cubicBezTo>
                      <a:pt x="222" y="102"/>
                      <a:pt x="203" y="111"/>
                      <a:pt x="184" y="121"/>
                    </a:cubicBezTo>
                    <a:cubicBezTo>
                      <a:pt x="147" y="141"/>
                      <a:pt x="109" y="162"/>
                      <a:pt x="80" y="194"/>
                    </a:cubicBezTo>
                    <a:cubicBezTo>
                      <a:pt x="53" y="192"/>
                      <a:pt x="27" y="193"/>
                      <a:pt x="0" y="193"/>
                    </a:cubicBezTo>
                    <a:cubicBezTo>
                      <a:pt x="25" y="171"/>
                      <a:pt x="54" y="154"/>
                      <a:pt x="82" y="136"/>
                    </a:cubicBezTo>
                    <a:cubicBezTo>
                      <a:pt x="114" y="115"/>
                      <a:pt x="143" y="92"/>
                      <a:pt x="173" y="68"/>
                    </a:cubicBezTo>
                    <a:cubicBezTo>
                      <a:pt x="201" y="44"/>
                      <a:pt x="232" y="22"/>
                      <a:pt x="268" y="10"/>
                    </a:cubicBezTo>
                    <a:cubicBezTo>
                      <a:pt x="300" y="0"/>
                      <a:pt x="337" y="0"/>
                      <a:pt x="371" y="9"/>
                    </a:cubicBezTo>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8"/>
              <p:cNvSpPr>
                <a:spLocks/>
              </p:cNvSpPr>
              <p:nvPr/>
            </p:nvSpPr>
            <p:spPr bwMode="auto">
              <a:xfrm>
                <a:off x="433388" y="3848100"/>
                <a:ext cx="3270250" cy="1209675"/>
              </a:xfrm>
              <a:custGeom>
                <a:avLst/>
                <a:gdLst>
                  <a:gd name="T0" fmla="*/ 91 w 1768"/>
                  <a:gd name="T1" fmla="*/ 653 h 653"/>
                  <a:gd name="T2" fmla="*/ 495 w 1768"/>
                  <a:gd name="T3" fmla="*/ 470 h 653"/>
                  <a:gd name="T4" fmla="*/ 653 w 1768"/>
                  <a:gd name="T5" fmla="*/ 446 h 653"/>
                  <a:gd name="T6" fmla="*/ 808 w 1768"/>
                  <a:gd name="T7" fmla="*/ 478 h 653"/>
                  <a:gd name="T8" fmla="*/ 976 w 1768"/>
                  <a:gd name="T9" fmla="*/ 532 h 653"/>
                  <a:gd name="T10" fmla="*/ 1144 w 1768"/>
                  <a:gd name="T11" fmla="*/ 582 h 653"/>
                  <a:gd name="T12" fmla="*/ 1315 w 1768"/>
                  <a:gd name="T13" fmla="*/ 595 h 653"/>
                  <a:gd name="T14" fmla="*/ 1316 w 1768"/>
                  <a:gd name="T15" fmla="*/ 595 h 653"/>
                  <a:gd name="T16" fmla="*/ 1464 w 1768"/>
                  <a:gd name="T17" fmla="*/ 486 h 653"/>
                  <a:gd name="T18" fmla="*/ 1534 w 1768"/>
                  <a:gd name="T19" fmla="*/ 427 h 653"/>
                  <a:gd name="T20" fmla="*/ 1593 w 1768"/>
                  <a:gd name="T21" fmla="*/ 386 h 653"/>
                  <a:gd name="T22" fmla="*/ 1427 w 1768"/>
                  <a:gd name="T23" fmla="*/ 357 h 653"/>
                  <a:gd name="T24" fmla="*/ 1392 w 1768"/>
                  <a:gd name="T25" fmla="*/ 351 h 653"/>
                  <a:gd name="T26" fmla="*/ 1388 w 1768"/>
                  <a:gd name="T27" fmla="*/ 350 h 653"/>
                  <a:gd name="T28" fmla="*/ 1359 w 1768"/>
                  <a:gd name="T29" fmla="*/ 346 h 653"/>
                  <a:gd name="T30" fmla="*/ 1336 w 1768"/>
                  <a:gd name="T31" fmla="*/ 343 h 653"/>
                  <a:gd name="T32" fmla="*/ 1332 w 1768"/>
                  <a:gd name="T33" fmla="*/ 343 h 653"/>
                  <a:gd name="T34" fmla="*/ 1294 w 1768"/>
                  <a:gd name="T35" fmla="*/ 341 h 653"/>
                  <a:gd name="T36" fmla="*/ 1280 w 1768"/>
                  <a:gd name="T37" fmla="*/ 341 h 653"/>
                  <a:gd name="T38" fmla="*/ 1244 w 1768"/>
                  <a:gd name="T39" fmla="*/ 342 h 653"/>
                  <a:gd name="T40" fmla="*/ 1089 w 1768"/>
                  <a:gd name="T41" fmla="*/ 380 h 653"/>
                  <a:gd name="T42" fmla="*/ 1083 w 1768"/>
                  <a:gd name="T43" fmla="*/ 367 h 653"/>
                  <a:gd name="T44" fmla="*/ 1256 w 1768"/>
                  <a:gd name="T45" fmla="*/ 327 h 653"/>
                  <a:gd name="T46" fmla="*/ 1392 w 1768"/>
                  <a:gd name="T47" fmla="*/ 336 h 653"/>
                  <a:gd name="T48" fmla="*/ 1395 w 1768"/>
                  <a:gd name="T49" fmla="*/ 337 h 653"/>
                  <a:gd name="T50" fmla="*/ 1414 w 1768"/>
                  <a:gd name="T51" fmla="*/ 340 h 653"/>
                  <a:gd name="T52" fmla="*/ 1547 w 1768"/>
                  <a:gd name="T53" fmla="*/ 366 h 653"/>
                  <a:gd name="T54" fmla="*/ 1683 w 1768"/>
                  <a:gd name="T55" fmla="*/ 365 h 653"/>
                  <a:gd name="T56" fmla="*/ 1760 w 1768"/>
                  <a:gd name="T57" fmla="*/ 298 h 653"/>
                  <a:gd name="T58" fmla="*/ 1670 w 1768"/>
                  <a:gd name="T59" fmla="*/ 231 h 653"/>
                  <a:gd name="T60" fmla="*/ 1516 w 1768"/>
                  <a:gd name="T61" fmla="*/ 208 h 653"/>
                  <a:gd name="T62" fmla="*/ 1362 w 1768"/>
                  <a:gd name="T63" fmla="*/ 189 h 653"/>
                  <a:gd name="T64" fmla="*/ 1224 w 1768"/>
                  <a:gd name="T65" fmla="*/ 135 h 653"/>
                  <a:gd name="T66" fmla="*/ 1223 w 1768"/>
                  <a:gd name="T67" fmla="*/ 134 h 653"/>
                  <a:gd name="T68" fmla="*/ 1222 w 1768"/>
                  <a:gd name="T69" fmla="*/ 133 h 653"/>
                  <a:gd name="T70" fmla="*/ 1222 w 1768"/>
                  <a:gd name="T71" fmla="*/ 133 h 653"/>
                  <a:gd name="T72" fmla="*/ 1221 w 1768"/>
                  <a:gd name="T73" fmla="*/ 133 h 653"/>
                  <a:gd name="T74" fmla="*/ 994 w 1768"/>
                  <a:gd name="T75" fmla="*/ 4 h 653"/>
                  <a:gd name="T76" fmla="*/ 854 w 1768"/>
                  <a:gd name="T77" fmla="*/ 16 h 653"/>
                  <a:gd name="T78" fmla="*/ 786 w 1768"/>
                  <a:gd name="T79" fmla="*/ 21 h 653"/>
                  <a:gd name="T80" fmla="*/ 717 w 1768"/>
                  <a:gd name="T81" fmla="*/ 17 h 653"/>
                  <a:gd name="T82" fmla="*/ 560 w 1768"/>
                  <a:gd name="T83" fmla="*/ 29 h 653"/>
                  <a:gd name="T84" fmla="*/ 420 w 1768"/>
                  <a:gd name="T85" fmla="*/ 92 h 653"/>
                  <a:gd name="T86" fmla="*/ 299 w 1768"/>
                  <a:gd name="T87" fmla="*/ 185 h 653"/>
                  <a:gd name="T88" fmla="*/ 214 w 1768"/>
                  <a:gd name="T89" fmla="*/ 228 h 653"/>
                  <a:gd name="T90" fmla="*/ 0 w 1768"/>
                  <a:gd name="T91" fmla="*/ 276 h 653"/>
                  <a:gd name="T92" fmla="*/ 91 w 1768"/>
                  <a:gd name="T93"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8" h="653">
                    <a:moveTo>
                      <a:pt x="91" y="653"/>
                    </a:moveTo>
                    <a:cubicBezTo>
                      <a:pt x="103" y="645"/>
                      <a:pt x="482" y="476"/>
                      <a:pt x="495" y="470"/>
                    </a:cubicBezTo>
                    <a:cubicBezTo>
                      <a:pt x="542" y="448"/>
                      <a:pt x="601" y="442"/>
                      <a:pt x="653" y="446"/>
                    </a:cubicBezTo>
                    <a:cubicBezTo>
                      <a:pt x="705" y="450"/>
                      <a:pt x="758" y="463"/>
                      <a:pt x="808" y="478"/>
                    </a:cubicBezTo>
                    <a:cubicBezTo>
                      <a:pt x="864" y="494"/>
                      <a:pt x="920" y="514"/>
                      <a:pt x="976" y="532"/>
                    </a:cubicBezTo>
                    <a:cubicBezTo>
                      <a:pt x="1031" y="551"/>
                      <a:pt x="1087" y="569"/>
                      <a:pt x="1144" y="582"/>
                    </a:cubicBezTo>
                    <a:cubicBezTo>
                      <a:pt x="1199" y="595"/>
                      <a:pt x="1258" y="604"/>
                      <a:pt x="1315" y="595"/>
                    </a:cubicBezTo>
                    <a:cubicBezTo>
                      <a:pt x="1315" y="595"/>
                      <a:pt x="1316" y="595"/>
                      <a:pt x="1316" y="595"/>
                    </a:cubicBezTo>
                    <a:cubicBezTo>
                      <a:pt x="1371" y="567"/>
                      <a:pt x="1418" y="526"/>
                      <a:pt x="1464" y="486"/>
                    </a:cubicBezTo>
                    <a:cubicBezTo>
                      <a:pt x="1487" y="466"/>
                      <a:pt x="1510" y="446"/>
                      <a:pt x="1534" y="427"/>
                    </a:cubicBezTo>
                    <a:cubicBezTo>
                      <a:pt x="1553" y="413"/>
                      <a:pt x="1572" y="397"/>
                      <a:pt x="1593" y="386"/>
                    </a:cubicBezTo>
                    <a:cubicBezTo>
                      <a:pt x="1537" y="383"/>
                      <a:pt x="1482" y="368"/>
                      <a:pt x="1427" y="357"/>
                    </a:cubicBezTo>
                    <a:cubicBezTo>
                      <a:pt x="1392" y="351"/>
                      <a:pt x="1392" y="351"/>
                      <a:pt x="1392" y="351"/>
                    </a:cubicBezTo>
                    <a:cubicBezTo>
                      <a:pt x="1390" y="351"/>
                      <a:pt x="1389" y="351"/>
                      <a:pt x="1388" y="350"/>
                    </a:cubicBezTo>
                    <a:cubicBezTo>
                      <a:pt x="1378" y="349"/>
                      <a:pt x="1369" y="347"/>
                      <a:pt x="1359" y="346"/>
                    </a:cubicBezTo>
                    <a:cubicBezTo>
                      <a:pt x="1336" y="343"/>
                      <a:pt x="1336" y="343"/>
                      <a:pt x="1336" y="343"/>
                    </a:cubicBezTo>
                    <a:cubicBezTo>
                      <a:pt x="1335" y="343"/>
                      <a:pt x="1332" y="344"/>
                      <a:pt x="1332" y="343"/>
                    </a:cubicBezTo>
                    <a:cubicBezTo>
                      <a:pt x="1319" y="342"/>
                      <a:pt x="1306" y="341"/>
                      <a:pt x="1294" y="341"/>
                    </a:cubicBezTo>
                    <a:cubicBezTo>
                      <a:pt x="1280" y="341"/>
                      <a:pt x="1280" y="341"/>
                      <a:pt x="1280" y="341"/>
                    </a:cubicBezTo>
                    <a:cubicBezTo>
                      <a:pt x="1268" y="341"/>
                      <a:pt x="1256" y="341"/>
                      <a:pt x="1244" y="342"/>
                    </a:cubicBezTo>
                    <a:cubicBezTo>
                      <a:pt x="1190" y="347"/>
                      <a:pt x="1139" y="360"/>
                      <a:pt x="1089" y="380"/>
                    </a:cubicBezTo>
                    <a:cubicBezTo>
                      <a:pt x="1080" y="384"/>
                      <a:pt x="1074" y="371"/>
                      <a:pt x="1083" y="367"/>
                    </a:cubicBezTo>
                    <a:cubicBezTo>
                      <a:pt x="1138" y="344"/>
                      <a:pt x="1196" y="330"/>
                      <a:pt x="1256" y="327"/>
                    </a:cubicBezTo>
                    <a:cubicBezTo>
                      <a:pt x="1301" y="325"/>
                      <a:pt x="1347" y="329"/>
                      <a:pt x="1392" y="336"/>
                    </a:cubicBezTo>
                    <a:cubicBezTo>
                      <a:pt x="1393" y="336"/>
                      <a:pt x="1394" y="336"/>
                      <a:pt x="1395" y="337"/>
                    </a:cubicBezTo>
                    <a:cubicBezTo>
                      <a:pt x="1401" y="338"/>
                      <a:pt x="1408" y="339"/>
                      <a:pt x="1414" y="340"/>
                    </a:cubicBezTo>
                    <a:cubicBezTo>
                      <a:pt x="1459" y="348"/>
                      <a:pt x="1502" y="359"/>
                      <a:pt x="1547" y="366"/>
                    </a:cubicBezTo>
                    <a:cubicBezTo>
                      <a:pt x="1592" y="373"/>
                      <a:pt x="1639" y="377"/>
                      <a:pt x="1683" y="365"/>
                    </a:cubicBezTo>
                    <a:cubicBezTo>
                      <a:pt x="1718" y="355"/>
                      <a:pt x="1768" y="342"/>
                      <a:pt x="1760" y="298"/>
                    </a:cubicBezTo>
                    <a:cubicBezTo>
                      <a:pt x="1752" y="256"/>
                      <a:pt x="1707" y="244"/>
                      <a:pt x="1670" y="231"/>
                    </a:cubicBezTo>
                    <a:cubicBezTo>
                      <a:pt x="1620" y="214"/>
                      <a:pt x="1568" y="210"/>
                      <a:pt x="1516" y="208"/>
                    </a:cubicBezTo>
                    <a:cubicBezTo>
                      <a:pt x="1464" y="206"/>
                      <a:pt x="1413" y="193"/>
                      <a:pt x="1362" y="189"/>
                    </a:cubicBezTo>
                    <a:cubicBezTo>
                      <a:pt x="1313" y="184"/>
                      <a:pt x="1265" y="162"/>
                      <a:pt x="1224" y="135"/>
                    </a:cubicBezTo>
                    <a:cubicBezTo>
                      <a:pt x="1224" y="135"/>
                      <a:pt x="1223" y="134"/>
                      <a:pt x="1223" y="134"/>
                    </a:cubicBezTo>
                    <a:cubicBezTo>
                      <a:pt x="1223" y="134"/>
                      <a:pt x="1222" y="133"/>
                      <a:pt x="1222" y="133"/>
                    </a:cubicBezTo>
                    <a:cubicBezTo>
                      <a:pt x="1222" y="133"/>
                      <a:pt x="1222" y="133"/>
                      <a:pt x="1222" y="133"/>
                    </a:cubicBezTo>
                    <a:cubicBezTo>
                      <a:pt x="1222" y="133"/>
                      <a:pt x="1222" y="133"/>
                      <a:pt x="1221" y="133"/>
                    </a:cubicBezTo>
                    <a:cubicBezTo>
                      <a:pt x="1154" y="80"/>
                      <a:pt x="1083" y="13"/>
                      <a:pt x="994" y="4"/>
                    </a:cubicBezTo>
                    <a:cubicBezTo>
                      <a:pt x="947" y="0"/>
                      <a:pt x="901" y="10"/>
                      <a:pt x="854" y="16"/>
                    </a:cubicBezTo>
                    <a:cubicBezTo>
                      <a:pt x="832" y="19"/>
                      <a:pt x="808" y="22"/>
                      <a:pt x="786" y="21"/>
                    </a:cubicBezTo>
                    <a:cubicBezTo>
                      <a:pt x="763" y="20"/>
                      <a:pt x="740" y="18"/>
                      <a:pt x="717" y="17"/>
                    </a:cubicBezTo>
                    <a:cubicBezTo>
                      <a:pt x="664" y="13"/>
                      <a:pt x="611" y="13"/>
                      <a:pt x="560" y="29"/>
                    </a:cubicBezTo>
                    <a:cubicBezTo>
                      <a:pt x="511" y="44"/>
                      <a:pt x="464" y="65"/>
                      <a:pt x="420" y="92"/>
                    </a:cubicBezTo>
                    <a:cubicBezTo>
                      <a:pt x="376" y="119"/>
                      <a:pt x="338" y="152"/>
                      <a:pt x="299" y="185"/>
                    </a:cubicBezTo>
                    <a:cubicBezTo>
                      <a:pt x="298" y="186"/>
                      <a:pt x="252" y="216"/>
                      <a:pt x="214" y="228"/>
                    </a:cubicBezTo>
                    <a:cubicBezTo>
                      <a:pt x="126" y="254"/>
                      <a:pt x="2" y="275"/>
                      <a:pt x="0" y="276"/>
                    </a:cubicBezTo>
                    <a:lnTo>
                      <a:pt x="91" y="653"/>
                    </a:ln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2" name="Freeform 51"/>
            <p:cNvSpPr/>
            <p:nvPr/>
          </p:nvSpPr>
          <p:spPr>
            <a:xfrm>
              <a:off x="452176" y="4240404"/>
              <a:ext cx="733529" cy="844062"/>
            </a:xfrm>
            <a:custGeom>
              <a:avLst/>
              <a:gdLst>
                <a:gd name="connsiteX0" fmla="*/ 432079 w 733529"/>
                <a:gd name="connsiteY0" fmla="*/ 0 h 844062"/>
                <a:gd name="connsiteX1" fmla="*/ 733529 w 733529"/>
                <a:gd name="connsiteY1" fmla="*/ 633047 h 844062"/>
                <a:gd name="connsiteX2" fmla="*/ 231112 w 733529"/>
                <a:gd name="connsiteY2" fmla="*/ 844062 h 844062"/>
                <a:gd name="connsiteX3" fmla="*/ 0 w 733529"/>
                <a:gd name="connsiteY3" fmla="*/ 30145 h 844062"/>
                <a:gd name="connsiteX4" fmla="*/ 432079 w 733529"/>
                <a:gd name="connsiteY4" fmla="*/ 0 h 844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529" h="844062">
                  <a:moveTo>
                    <a:pt x="432079" y="0"/>
                  </a:moveTo>
                  <a:lnTo>
                    <a:pt x="733529" y="633047"/>
                  </a:lnTo>
                  <a:lnTo>
                    <a:pt x="231112" y="844062"/>
                  </a:lnTo>
                  <a:lnTo>
                    <a:pt x="0" y="30145"/>
                  </a:lnTo>
                  <a:lnTo>
                    <a:pt x="43207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52"/>
            <p:cNvSpPr/>
            <p:nvPr/>
          </p:nvSpPr>
          <p:spPr>
            <a:xfrm>
              <a:off x="-11138" y="4196080"/>
              <a:ext cx="864577" cy="1463040"/>
            </a:xfrm>
            <a:custGeom>
              <a:avLst/>
              <a:gdLst>
                <a:gd name="connsiteX0" fmla="*/ 0 w 863600"/>
                <a:gd name="connsiteY0" fmla="*/ 101600 h 1188720"/>
                <a:gd name="connsiteX1" fmla="*/ 0 w 863600"/>
                <a:gd name="connsiteY1" fmla="*/ 101600 h 1188720"/>
                <a:gd name="connsiteX2" fmla="*/ 548640 w 863600"/>
                <a:gd name="connsiteY2" fmla="*/ 0 h 1188720"/>
                <a:gd name="connsiteX3" fmla="*/ 863600 w 863600"/>
                <a:gd name="connsiteY3" fmla="*/ 1076960 h 1188720"/>
                <a:gd name="connsiteX4" fmla="*/ 10160 w 863600"/>
                <a:gd name="connsiteY4" fmla="*/ 1188720 h 1188720"/>
                <a:gd name="connsiteX5" fmla="*/ 0 w 863600"/>
                <a:gd name="connsiteY5" fmla="*/ 101600 h 1188720"/>
                <a:gd name="connsiteX0" fmla="*/ 977 w 864577"/>
                <a:gd name="connsiteY0" fmla="*/ 101600 h 1463040"/>
                <a:gd name="connsiteX1" fmla="*/ 977 w 864577"/>
                <a:gd name="connsiteY1" fmla="*/ 101600 h 1463040"/>
                <a:gd name="connsiteX2" fmla="*/ 549617 w 864577"/>
                <a:gd name="connsiteY2" fmla="*/ 0 h 1463040"/>
                <a:gd name="connsiteX3" fmla="*/ 864577 w 864577"/>
                <a:gd name="connsiteY3" fmla="*/ 1076960 h 1463040"/>
                <a:gd name="connsiteX4" fmla="*/ 977 w 864577"/>
                <a:gd name="connsiteY4" fmla="*/ 1463040 h 1463040"/>
                <a:gd name="connsiteX5" fmla="*/ 977 w 864577"/>
                <a:gd name="connsiteY5" fmla="*/ 10160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4577" h="1463040">
                  <a:moveTo>
                    <a:pt x="977" y="101600"/>
                  </a:moveTo>
                  <a:lnTo>
                    <a:pt x="977" y="101600"/>
                  </a:lnTo>
                  <a:lnTo>
                    <a:pt x="549617" y="0"/>
                  </a:lnTo>
                  <a:lnTo>
                    <a:pt x="864577" y="1076960"/>
                  </a:lnTo>
                  <a:lnTo>
                    <a:pt x="977" y="1463040"/>
                  </a:lnTo>
                  <a:cubicBezTo>
                    <a:pt x="-2410" y="1100667"/>
                    <a:pt x="4364" y="463973"/>
                    <a:pt x="977" y="10160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Freeform 57"/>
          <p:cNvSpPr/>
          <p:nvPr/>
        </p:nvSpPr>
        <p:spPr>
          <a:xfrm>
            <a:off x="708164" y="1701982"/>
            <a:ext cx="2323790" cy="3761751"/>
          </a:xfrm>
          <a:custGeom>
            <a:avLst/>
            <a:gdLst>
              <a:gd name="connsiteX0" fmla="*/ 2442258 w 2453833"/>
              <a:gd name="connsiteY0" fmla="*/ 254643 h 4247909"/>
              <a:gd name="connsiteX1" fmla="*/ 2419109 w 2453833"/>
              <a:gd name="connsiteY1" fmla="*/ 3310360 h 4247909"/>
              <a:gd name="connsiteX2" fmla="*/ 11575 w 2453833"/>
              <a:gd name="connsiteY2" fmla="*/ 4247909 h 4247909"/>
              <a:gd name="connsiteX3" fmla="*/ 0 w 2453833"/>
              <a:gd name="connsiteY3" fmla="*/ 1030147 h 4247909"/>
              <a:gd name="connsiteX4" fmla="*/ 2453833 w 2453833"/>
              <a:gd name="connsiteY4" fmla="*/ 0 h 4247909"/>
              <a:gd name="connsiteX5" fmla="*/ 2453833 w 2453833"/>
              <a:gd name="connsiteY5" fmla="*/ 509286 h 4247909"/>
              <a:gd name="connsiteX0" fmla="*/ 2442258 w 2453833"/>
              <a:gd name="connsiteY0" fmla="*/ 254643 h 4247909"/>
              <a:gd name="connsiteX1" fmla="*/ 2419109 w 2453833"/>
              <a:gd name="connsiteY1" fmla="*/ 3175056 h 4247909"/>
              <a:gd name="connsiteX2" fmla="*/ 11575 w 2453833"/>
              <a:gd name="connsiteY2" fmla="*/ 4247909 h 4247909"/>
              <a:gd name="connsiteX3" fmla="*/ 0 w 2453833"/>
              <a:gd name="connsiteY3" fmla="*/ 1030147 h 4247909"/>
              <a:gd name="connsiteX4" fmla="*/ 2453833 w 2453833"/>
              <a:gd name="connsiteY4" fmla="*/ 0 h 4247909"/>
              <a:gd name="connsiteX5" fmla="*/ 2453833 w 2453833"/>
              <a:gd name="connsiteY5" fmla="*/ 509286 h 4247909"/>
              <a:gd name="connsiteX0" fmla="*/ 2442258 w 2764729"/>
              <a:gd name="connsiteY0" fmla="*/ 254643 h 4247909"/>
              <a:gd name="connsiteX1" fmla="*/ 2419109 w 2764729"/>
              <a:gd name="connsiteY1" fmla="*/ 3175056 h 4247909"/>
              <a:gd name="connsiteX2" fmla="*/ 11575 w 2764729"/>
              <a:gd name="connsiteY2" fmla="*/ 4247909 h 4247909"/>
              <a:gd name="connsiteX3" fmla="*/ 0 w 2764729"/>
              <a:gd name="connsiteY3" fmla="*/ 1030147 h 4247909"/>
              <a:gd name="connsiteX4" fmla="*/ 2453833 w 2764729"/>
              <a:gd name="connsiteY4" fmla="*/ 0 h 4247909"/>
              <a:gd name="connsiteX5" fmla="*/ 2764729 w 2764729"/>
              <a:gd name="connsiteY5" fmla="*/ 380425 h 4247909"/>
              <a:gd name="connsiteX0" fmla="*/ 2442258 w 2453833"/>
              <a:gd name="connsiteY0" fmla="*/ 254643 h 4247909"/>
              <a:gd name="connsiteX1" fmla="*/ 2419109 w 2453833"/>
              <a:gd name="connsiteY1" fmla="*/ 3175056 h 4247909"/>
              <a:gd name="connsiteX2" fmla="*/ 11575 w 2453833"/>
              <a:gd name="connsiteY2" fmla="*/ 4247909 h 4247909"/>
              <a:gd name="connsiteX3" fmla="*/ 0 w 2453833"/>
              <a:gd name="connsiteY3" fmla="*/ 1030147 h 4247909"/>
              <a:gd name="connsiteX4" fmla="*/ 2453833 w 2453833"/>
              <a:gd name="connsiteY4" fmla="*/ 0 h 4247909"/>
              <a:gd name="connsiteX0" fmla="*/ 2442258 w 2453833"/>
              <a:gd name="connsiteY0" fmla="*/ 254643 h 4247909"/>
              <a:gd name="connsiteX1" fmla="*/ 2419109 w 2453833"/>
              <a:gd name="connsiteY1" fmla="*/ 3175056 h 4247909"/>
              <a:gd name="connsiteX2" fmla="*/ 11575 w 2453833"/>
              <a:gd name="connsiteY2" fmla="*/ 4247909 h 4247909"/>
              <a:gd name="connsiteX3" fmla="*/ 0 w 2453833"/>
              <a:gd name="connsiteY3" fmla="*/ 1030147 h 4247909"/>
              <a:gd name="connsiteX4" fmla="*/ 2453833 w 2453833"/>
              <a:gd name="connsiteY4" fmla="*/ 0 h 4247909"/>
              <a:gd name="connsiteX5" fmla="*/ 2442258 w 2453833"/>
              <a:gd name="connsiteY5" fmla="*/ 254643 h 4247909"/>
              <a:gd name="connsiteX0" fmla="*/ 2453833 w 2453833"/>
              <a:gd name="connsiteY0" fmla="*/ 0 h 4247909"/>
              <a:gd name="connsiteX1" fmla="*/ 2419109 w 2453833"/>
              <a:gd name="connsiteY1" fmla="*/ 3175056 h 4247909"/>
              <a:gd name="connsiteX2" fmla="*/ 11575 w 2453833"/>
              <a:gd name="connsiteY2" fmla="*/ 4247909 h 4247909"/>
              <a:gd name="connsiteX3" fmla="*/ 0 w 2453833"/>
              <a:gd name="connsiteY3" fmla="*/ 1030147 h 4247909"/>
              <a:gd name="connsiteX4" fmla="*/ 2453833 w 2453833"/>
              <a:gd name="connsiteY4" fmla="*/ 0 h 4247909"/>
              <a:gd name="connsiteX0" fmla="*/ 2447737 w 2447737"/>
              <a:gd name="connsiteY0" fmla="*/ 0 h 4247909"/>
              <a:gd name="connsiteX1" fmla="*/ 2413013 w 2447737"/>
              <a:gd name="connsiteY1" fmla="*/ 3175056 h 4247909"/>
              <a:gd name="connsiteX2" fmla="*/ 5479 w 2447737"/>
              <a:gd name="connsiteY2" fmla="*/ 4247909 h 4247909"/>
              <a:gd name="connsiteX3" fmla="*/ 0 w 2447737"/>
              <a:gd name="connsiteY3" fmla="*/ 1455387 h 4247909"/>
              <a:gd name="connsiteX4" fmla="*/ 2447737 w 2447737"/>
              <a:gd name="connsiteY4" fmla="*/ 0 h 4247909"/>
              <a:gd name="connsiteX0" fmla="*/ 2437199 w 2437199"/>
              <a:gd name="connsiteY0" fmla="*/ 0 h 4169939"/>
              <a:gd name="connsiteX1" fmla="*/ 2413013 w 2437199"/>
              <a:gd name="connsiteY1" fmla="*/ 3097086 h 4169939"/>
              <a:gd name="connsiteX2" fmla="*/ 5479 w 2437199"/>
              <a:gd name="connsiteY2" fmla="*/ 4169939 h 4169939"/>
              <a:gd name="connsiteX3" fmla="*/ 0 w 2437199"/>
              <a:gd name="connsiteY3" fmla="*/ 1377417 h 4169939"/>
              <a:gd name="connsiteX4" fmla="*/ 2437199 w 2437199"/>
              <a:gd name="connsiteY4" fmla="*/ 0 h 4169939"/>
              <a:gd name="connsiteX0" fmla="*/ 2437199 w 2437199"/>
              <a:gd name="connsiteY0" fmla="*/ 0 h 4169939"/>
              <a:gd name="connsiteX1" fmla="*/ 1875537 w 2437199"/>
              <a:gd name="connsiteY1" fmla="*/ 2785203 h 4169939"/>
              <a:gd name="connsiteX2" fmla="*/ 5479 w 2437199"/>
              <a:gd name="connsiteY2" fmla="*/ 4169939 h 4169939"/>
              <a:gd name="connsiteX3" fmla="*/ 0 w 2437199"/>
              <a:gd name="connsiteY3" fmla="*/ 1377417 h 4169939"/>
              <a:gd name="connsiteX4" fmla="*/ 2437199 w 2437199"/>
              <a:gd name="connsiteY4" fmla="*/ 0 h 4169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199" h="4169939">
                <a:moveTo>
                  <a:pt x="2437199" y="0"/>
                </a:moveTo>
                <a:lnTo>
                  <a:pt x="1875537" y="2785203"/>
                </a:lnTo>
                <a:lnTo>
                  <a:pt x="5479" y="4169939"/>
                </a:lnTo>
                <a:cubicBezTo>
                  <a:pt x="1621" y="3097352"/>
                  <a:pt x="3858" y="2450004"/>
                  <a:pt x="0" y="1377417"/>
                </a:cubicBezTo>
                <a:lnTo>
                  <a:pt x="2437199" y="0"/>
                </a:lnTo>
                <a:close/>
              </a:path>
            </a:pathLst>
          </a:custGeom>
          <a:gradFill flip="none" rotWithShape="1">
            <a:gsLst>
              <a:gs pos="100000">
                <a:schemeClr val="bg2">
                  <a:lumMod val="50000"/>
                  <a:alpha val="36000"/>
                </a:schemeClr>
              </a:gs>
              <a:gs pos="47000">
                <a:schemeClr val="bg2">
                  <a:lumMod val="5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ounded Rectangle 60"/>
          <p:cNvSpPr/>
          <p:nvPr/>
        </p:nvSpPr>
        <p:spPr>
          <a:xfrm>
            <a:off x="8535424" y="4164202"/>
            <a:ext cx="3281631" cy="1243149"/>
          </a:xfrm>
          <a:prstGeom prst="roundRect">
            <a:avLst>
              <a:gd name="adj" fmla="val 4265"/>
            </a:avLst>
          </a:prstGeom>
          <a:solidFill>
            <a:schemeClr val="accent5">
              <a:lumMod val="75000"/>
            </a:schemeClr>
          </a:solidFill>
          <a:ln w="19050">
            <a:noFill/>
          </a:ln>
          <a:effectLst/>
        </p:spPr>
        <p:txBody>
          <a:bodyPr wrap="square" lIns="45720" tIns="27432" rIns="45720" bIns="27432" anchor="ctr">
            <a:noAutofit/>
          </a:bodyPr>
          <a:lstStyle/>
          <a:p>
            <a:pPr marR="0" lvl="0" algn="ctr">
              <a:spcAft>
                <a:spcPts val="600"/>
              </a:spcAft>
            </a:pPr>
            <a:r>
              <a:rPr lang="en-US" dirty="0">
                <a:solidFill>
                  <a:schemeClr val="bg1"/>
                </a:solidFill>
                <a:ea typeface="Calibri" panose="020F0502020204030204" pitchFamily="34" charset="0"/>
                <a:cs typeface="Arial" panose="020B0604020202020204" pitchFamily="34" charset="0"/>
              </a:rPr>
              <a:t>Escalate potential issues very early –“bad news doesn’t get better with time”</a:t>
            </a:r>
          </a:p>
        </p:txBody>
      </p:sp>
      <p:sp>
        <p:nvSpPr>
          <p:cNvPr id="63" name="Rounded Rectangle 62"/>
          <p:cNvSpPr/>
          <p:nvPr/>
        </p:nvSpPr>
        <p:spPr>
          <a:xfrm>
            <a:off x="4892231" y="5352635"/>
            <a:ext cx="3281631" cy="1276765"/>
          </a:xfrm>
          <a:prstGeom prst="roundRect">
            <a:avLst>
              <a:gd name="adj" fmla="val 4265"/>
            </a:avLst>
          </a:prstGeom>
          <a:solidFill>
            <a:schemeClr val="accent4"/>
          </a:solidFill>
          <a:ln w="19050">
            <a:noFill/>
          </a:ln>
          <a:effectLst/>
        </p:spPr>
        <p:txBody>
          <a:bodyPr wrap="square" lIns="45720" tIns="27432" rIns="45720" bIns="27432" anchor="ctr">
            <a:noAutofit/>
          </a:bodyPr>
          <a:lstStyle/>
          <a:p>
            <a:pPr marR="0" lvl="0" algn="ctr">
              <a:spcAft>
                <a:spcPts val="600"/>
              </a:spcAft>
            </a:pPr>
            <a:r>
              <a:rPr lang="en-US" dirty="0">
                <a:solidFill>
                  <a:schemeClr val="bg1"/>
                </a:solidFill>
                <a:ea typeface="Calibri" panose="020F0502020204030204" pitchFamily="34" charset="0"/>
                <a:cs typeface="Arial" panose="020B0604020202020204" pitchFamily="34" charset="0"/>
              </a:rPr>
              <a:t>On fixed-fee projects shift work        to lower cost productive staff, offshore or junior resources</a:t>
            </a:r>
          </a:p>
        </p:txBody>
      </p:sp>
      <p:grpSp>
        <p:nvGrpSpPr>
          <p:cNvPr id="64" name="Group 63"/>
          <p:cNvGrpSpPr/>
          <p:nvPr/>
        </p:nvGrpSpPr>
        <p:grpSpPr>
          <a:xfrm>
            <a:off x="4503367" y="4533511"/>
            <a:ext cx="567888" cy="588992"/>
            <a:chOff x="13658851" y="3698875"/>
            <a:chExt cx="469900" cy="487363"/>
          </a:xfrm>
        </p:grpSpPr>
        <p:sp>
          <p:nvSpPr>
            <p:cNvPr id="65" name="Freeform 99"/>
            <p:cNvSpPr>
              <a:spLocks/>
            </p:cNvSpPr>
            <p:nvPr/>
          </p:nvSpPr>
          <p:spPr bwMode="auto">
            <a:xfrm>
              <a:off x="13752513" y="3698875"/>
              <a:ext cx="376238" cy="487363"/>
            </a:xfrm>
            <a:custGeom>
              <a:avLst/>
              <a:gdLst>
                <a:gd name="T0" fmla="*/ 0 w 237"/>
                <a:gd name="T1" fmla="*/ 307 h 307"/>
                <a:gd name="T2" fmla="*/ 237 w 237"/>
                <a:gd name="T3" fmla="*/ 154 h 307"/>
                <a:gd name="T4" fmla="*/ 0 w 237"/>
                <a:gd name="T5" fmla="*/ 0 h 307"/>
                <a:gd name="T6" fmla="*/ 0 w 237"/>
                <a:gd name="T7" fmla="*/ 307 h 307"/>
                <a:gd name="T8" fmla="*/ 0 w 237"/>
                <a:gd name="T9" fmla="*/ 307 h 307"/>
              </a:gdLst>
              <a:ahLst/>
              <a:cxnLst>
                <a:cxn ang="0">
                  <a:pos x="T0" y="T1"/>
                </a:cxn>
                <a:cxn ang="0">
                  <a:pos x="T2" y="T3"/>
                </a:cxn>
                <a:cxn ang="0">
                  <a:pos x="T4" y="T5"/>
                </a:cxn>
                <a:cxn ang="0">
                  <a:pos x="T6" y="T7"/>
                </a:cxn>
                <a:cxn ang="0">
                  <a:pos x="T8" y="T9"/>
                </a:cxn>
              </a:cxnLst>
              <a:rect l="0" t="0" r="r" b="b"/>
              <a:pathLst>
                <a:path w="237" h="307">
                  <a:moveTo>
                    <a:pt x="0" y="307"/>
                  </a:moveTo>
                  <a:lnTo>
                    <a:pt x="237" y="154"/>
                  </a:lnTo>
                  <a:lnTo>
                    <a:pt x="0" y="0"/>
                  </a:lnTo>
                  <a:lnTo>
                    <a:pt x="0" y="307"/>
                  </a:lnTo>
                  <a:lnTo>
                    <a:pt x="0" y="307"/>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6" name="Freeform 100"/>
            <p:cNvSpPr>
              <a:spLocks/>
            </p:cNvSpPr>
            <p:nvPr/>
          </p:nvSpPr>
          <p:spPr bwMode="auto">
            <a:xfrm>
              <a:off x="13658851" y="3806825"/>
              <a:ext cx="211138" cy="273050"/>
            </a:xfrm>
            <a:custGeom>
              <a:avLst/>
              <a:gdLst>
                <a:gd name="T0" fmla="*/ 0 w 133"/>
                <a:gd name="T1" fmla="*/ 172 h 172"/>
                <a:gd name="T2" fmla="*/ 133 w 133"/>
                <a:gd name="T3" fmla="*/ 86 h 172"/>
                <a:gd name="T4" fmla="*/ 0 w 133"/>
                <a:gd name="T5" fmla="*/ 0 h 172"/>
                <a:gd name="T6" fmla="*/ 0 w 133"/>
                <a:gd name="T7" fmla="*/ 172 h 172"/>
                <a:gd name="T8" fmla="*/ 0 w 133"/>
                <a:gd name="T9" fmla="*/ 172 h 172"/>
              </a:gdLst>
              <a:ahLst/>
              <a:cxnLst>
                <a:cxn ang="0">
                  <a:pos x="T0" y="T1"/>
                </a:cxn>
                <a:cxn ang="0">
                  <a:pos x="T2" y="T3"/>
                </a:cxn>
                <a:cxn ang="0">
                  <a:pos x="T4" y="T5"/>
                </a:cxn>
                <a:cxn ang="0">
                  <a:pos x="T6" y="T7"/>
                </a:cxn>
                <a:cxn ang="0">
                  <a:pos x="T8" y="T9"/>
                </a:cxn>
              </a:cxnLst>
              <a:rect l="0" t="0" r="r" b="b"/>
              <a:pathLst>
                <a:path w="133" h="172">
                  <a:moveTo>
                    <a:pt x="0" y="172"/>
                  </a:moveTo>
                  <a:lnTo>
                    <a:pt x="133" y="86"/>
                  </a:lnTo>
                  <a:lnTo>
                    <a:pt x="0" y="0"/>
                  </a:lnTo>
                  <a:lnTo>
                    <a:pt x="0" y="172"/>
                  </a:lnTo>
                  <a:lnTo>
                    <a:pt x="0" y="172"/>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nvGrpSpPr>
          <p:cNvPr id="70" name="Group 69"/>
          <p:cNvGrpSpPr/>
          <p:nvPr/>
        </p:nvGrpSpPr>
        <p:grpSpPr>
          <a:xfrm>
            <a:off x="4522793" y="5971086"/>
            <a:ext cx="471480" cy="380405"/>
            <a:chOff x="4912307" y="3690405"/>
            <a:chExt cx="406095" cy="380405"/>
          </a:xfrm>
        </p:grpSpPr>
        <p:sp>
          <p:nvSpPr>
            <p:cNvPr id="71" name="Freeform 105"/>
            <p:cNvSpPr>
              <a:spLocks/>
            </p:cNvSpPr>
            <p:nvPr/>
          </p:nvSpPr>
          <p:spPr bwMode="auto">
            <a:xfrm>
              <a:off x="4912307" y="3789809"/>
              <a:ext cx="215087" cy="281001"/>
            </a:xfrm>
            <a:custGeom>
              <a:avLst/>
              <a:gdLst>
                <a:gd name="T0" fmla="*/ 0 w 62"/>
                <a:gd name="T1" fmla="*/ 81 h 81"/>
                <a:gd name="T2" fmla="*/ 62 w 62"/>
                <a:gd name="T3" fmla="*/ 41 h 81"/>
                <a:gd name="T4" fmla="*/ 0 w 62"/>
                <a:gd name="T5" fmla="*/ 0 h 81"/>
                <a:gd name="T6" fmla="*/ 0 w 62"/>
                <a:gd name="T7" fmla="*/ 81 h 81"/>
                <a:gd name="T8" fmla="*/ 0 w 62"/>
                <a:gd name="T9" fmla="*/ 81 h 81"/>
              </a:gdLst>
              <a:ahLst/>
              <a:cxnLst>
                <a:cxn ang="0">
                  <a:pos x="T0" y="T1"/>
                </a:cxn>
                <a:cxn ang="0">
                  <a:pos x="T2" y="T3"/>
                </a:cxn>
                <a:cxn ang="0">
                  <a:pos x="T4" y="T5"/>
                </a:cxn>
                <a:cxn ang="0">
                  <a:pos x="T6" y="T7"/>
                </a:cxn>
                <a:cxn ang="0">
                  <a:pos x="T8" y="T9"/>
                </a:cxn>
              </a:cxnLst>
              <a:rect l="0" t="0" r="r" b="b"/>
              <a:pathLst>
                <a:path w="62" h="81">
                  <a:moveTo>
                    <a:pt x="0" y="81"/>
                  </a:moveTo>
                  <a:lnTo>
                    <a:pt x="62" y="41"/>
                  </a:lnTo>
                  <a:lnTo>
                    <a:pt x="0" y="0"/>
                  </a:lnTo>
                  <a:lnTo>
                    <a:pt x="0" y="81"/>
                  </a:lnTo>
                  <a:lnTo>
                    <a:pt x="0" y="81"/>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2" name="Freeform 105"/>
            <p:cNvSpPr>
              <a:spLocks/>
            </p:cNvSpPr>
            <p:nvPr/>
          </p:nvSpPr>
          <p:spPr bwMode="auto">
            <a:xfrm>
              <a:off x="5166229" y="3690405"/>
              <a:ext cx="152173" cy="198808"/>
            </a:xfrm>
            <a:custGeom>
              <a:avLst/>
              <a:gdLst>
                <a:gd name="T0" fmla="*/ 0 w 62"/>
                <a:gd name="T1" fmla="*/ 81 h 81"/>
                <a:gd name="T2" fmla="*/ 62 w 62"/>
                <a:gd name="T3" fmla="*/ 41 h 81"/>
                <a:gd name="T4" fmla="*/ 0 w 62"/>
                <a:gd name="T5" fmla="*/ 0 h 81"/>
                <a:gd name="T6" fmla="*/ 0 w 62"/>
                <a:gd name="T7" fmla="*/ 81 h 81"/>
                <a:gd name="T8" fmla="*/ 0 w 62"/>
                <a:gd name="T9" fmla="*/ 81 h 81"/>
              </a:gdLst>
              <a:ahLst/>
              <a:cxnLst>
                <a:cxn ang="0">
                  <a:pos x="T0" y="T1"/>
                </a:cxn>
                <a:cxn ang="0">
                  <a:pos x="T2" y="T3"/>
                </a:cxn>
                <a:cxn ang="0">
                  <a:pos x="T4" y="T5"/>
                </a:cxn>
                <a:cxn ang="0">
                  <a:pos x="T6" y="T7"/>
                </a:cxn>
                <a:cxn ang="0">
                  <a:pos x="T8" y="T9"/>
                </a:cxn>
              </a:cxnLst>
              <a:rect l="0" t="0" r="r" b="b"/>
              <a:pathLst>
                <a:path w="62" h="81">
                  <a:moveTo>
                    <a:pt x="0" y="81"/>
                  </a:moveTo>
                  <a:lnTo>
                    <a:pt x="62" y="41"/>
                  </a:lnTo>
                  <a:lnTo>
                    <a:pt x="0" y="0"/>
                  </a:lnTo>
                  <a:lnTo>
                    <a:pt x="0" y="81"/>
                  </a:lnTo>
                  <a:lnTo>
                    <a:pt x="0" y="81"/>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nvGrpSpPr>
          <p:cNvPr id="73" name="Group 72"/>
          <p:cNvGrpSpPr/>
          <p:nvPr/>
        </p:nvGrpSpPr>
        <p:grpSpPr>
          <a:xfrm>
            <a:off x="8346506" y="4432888"/>
            <a:ext cx="409355" cy="479667"/>
            <a:chOff x="8682425" y="1893199"/>
            <a:chExt cx="305183" cy="479667"/>
          </a:xfrm>
        </p:grpSpPr>
        <p:sp>
          <p:nvSpPr>
            <p:cNvPr id="74" name="Freeform 104"/>
            <p:cNvSpPr>
              <a:spLocks/>
            </p:cNvSpPr>
            <p:nvPr/>
          </p:nvSpPr>
          <p:spPr bwMode="auto">
            <a:xfrm>
              <a:off x="8853310" y="2047008"/>
              <a:ext cx="134298" cy="172669"/>
            </a:xfrm>
            <a:custGeom>
              <a:avLst/>
              <a:gdLst>
                <a:gd name="T0" fmla="*/ 0 w 70"/>
                <a:gd name="T1" fmla="*/ 90 h 90"/>
                <a:gd name="T2" fmla="*/ 70 w 70"/>
                <a:gd name="T3" fmla="*/ 45 h 90"/>
                <a:gd name="T4" fmla="*/ 0 w 70"/>
                <a:gd name="T5" fmla="*/ 0 h 90"/>
                <a:gd name="T6" fmla="*/ 0 w 70"/>
                <a:gd name="T7" fmla="*/ 90 h 90"/>
                <a:gd name="T8" fmla="*/ 0 w 70"/>
                <a:gd name="T9" fmla="*/ 90 h 90"/>
              </a:gdLst>
              <a:ahLst/>
              <a:cxnLst>
                <a:cxn ang="0">
                  <a:pos x="T0" y="T1"/>
                </a:cxn>
                <a:cxn ang="0">
                  <a:pos x="T2" y="T3"/>
                </a:cxn>
                <a:cxn ang="0">
                  <a:pos x="T4" y="T5"/>
                </a:cxn>
                <a:cxn ang="0">
                  <a:pos x="T6" y="T7"/>
                </a:cxn>
                <a:cxn ang="0">
                  <a:pos x="T8" y="T9"/>
                </a:cxn>
              </a:cxnLst>
              <a:rect l="0" t="0" r="r" b="b"/>
              <a:pathLst>
                <a:path w="70" h="90">
                  <a:moveTo>
                    <a:pt x="0" y="90"/>
                  </a:moveTo>
                  <a:lnTo>
                    <a:pt x="70" y="45"/>
                  </a:lnTo>
                  <a:lnTo>
                    <a:pt x="0" y="0"/>
                  </a:lnTo>
                  <a:lnTo>
                    <a:pt x="0" y="90"/>
                  </a:lnTo>
                  <a:lnTo>
                    <a:pt x="0" y="90"/>
                  </a:lnTo>
                  <a:close/>
                </a:path>
              </a:pathLst>
            </a:custGeom>
            <a:solidFill>
              <a:schemeClr val="accent4">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5" name="Freeform 106"/>
            <p:cNvSpPr>
              <a:spLocks/>
            </p:cNvSpPr>
            <p:nvPr/>
          </p:nvSpPr>
          <p:spPr bwMode="auto">
            <a:xfrm>
              <a:off x="8697800" y="2152233"/>
              <a:ext cx="170750" cy="220633"/>
            </a:xfrm>
            <a:custGeom>
              <a:avLst/>
              <a:gdLst>
                <a:gd name="T0" fmla="*/ 0 w 89"/>
                <a:gd name="T1" fmla="*/ 115 h 115"/>
                <a:gd name="T2" fmla="*/ 89 w 89"/>
                <a:gd name="T3" fmla="*/ 57 h 115"/>
                <a:gd name="T4" fmla="*/ 0 w 89"/>
                <a:gd name="T5" fmla="*/ 0 h 115"/>
                <a:gd name="T6" fmla="*/ 0 w 89"/>
                <a:gd name="T7" fmla="*/ 115 h 115"/>
                <a:gd name="T8" fmla="*/ 0 w 89"/>
                <a:gd name="T9" fmla="*/ 115 h 115"/>
              </a:gdLst>
              <a:ahLst/>
              <a:cxnLst>
                <a:cxn ang="0">
                  <a:pos x="T0" y="T1"/>
                </a:cxn>
                <a:cxn ang="0">
                  <a:pos x="T2" y="T3"/>
                </a:cxn>
                <a:cxn ang="0">
                  <a:pos x="T4" y="T5"/>
                </a:cxn>
                <a:cxn ang="0">
                  <a:pos x="T6" y="T7"/>
                </a:cxn>
                <a:cxn ang="0">
                  <a:pos x="T8" y="T9"/>
                </a:cxn>
              </a:cxnLst>
              <a:rect l="0" t="0" r="r" b="b"/>
              <a:pathLst>
                <a:path w="89" h="115">
                  <a:moveTo>
                    <a:pt x="0" y="115"/>
                  </a:moveTo>
                  <a:lnTo>
                    <a:pt x="89" y="57"/>
                  </a:lnTo>
                  <a:lnTo>
                    <a:pt x="0" y="0"/>
                  </a:lnTo>
                  <a:lnTo>
                    <a:pt x="0" y="115"/>
                  </a:lnTo>
                  <a:lnTo>
                    <a:pt x="0" y="115"/>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6" name="Freeform 75"/>
            <p:cNvSpPr>
              <a:spLocks/>
            </p:cNvSpPr>
            <p:nvPr/>
          </p:nvSpPr>
          <p:spPr bwMode="auto">
            <a:xfrm>
              <a:off x="8682425" y="1893199"/>
              <a:ext cx="140843" cy="184006"/>
            </a:xfrm>
            <a:custGeom>
              <a:avLst/>
              <a:gdLst>
                <a:gd name="T0" fmla="*/ 0 w 62"/>
                <a:gd name="T1" fmla="*/ 81 h 81"/>
                <a:gd name="T2" fmla="*/ 62 w 62"/>
                <a:gd name="T3" fmla="*/ 41 h 81"/>
                <a:gd name="T4" fmla="*/ 0 w 62"/>
                <a:gd name="T5" fmla="*/ 0 h 81"/>
                <a:gd name="T6" fmla="*/ 0 w 62"/>
                <a:gd name="T7" fmla="*/ 81 h 81"/>
                <a:gd name="T8" fmla="*/ 0 w 62"/>
                <a:gd name="T9" fmla="*/ 81 h 81"/>
              </a:gdLst>
              <a:ahLst/>
              <a:cxnLst>
                <a:cxn ang="0">
                  <a:pos x="T0" y="T1"/>
                </a:cxn>
                <a:cxn ang="0">
                  <a:pos x="T2" y="T3"/>
                </a:cxn>
                <a:cxn ang="0">
                  <a:pos x="T4" y="T5"/>
                </a:cxn>
                <a:cxn ang="0">
                  <a:pos x="T6" y="T7"/>
                </a:cxn>
                <a:cxn ang="0">
                  <a:pos x="T8" y="T9"/>
                </a:cxn>
              </a:cxnLst>
              <a:rect l="0" t="0" r="r" b="b"/>
              <a:pathLst>
                <a:path w="62" h="81">
                  <a:moveTo>
                    <a:pt x="0" y="81"/>
                  </a:moveTo>
                  <a:lnTo>
                    <a:pt x="62" y="41"/>
                  </a:lnTo>
                  <a:lnTo>
                    <a:pt x="0" y="0"/>
                  </a:lnTo>
                  <a:lnTo>
                    <a:pt x="0" y="81"/>
                  </a:lnTo>
                  <a:lnTo>
                    <a:pt x="0" y="81"/>
                  </a:lnTo>
                  <a:close/>
                </a:path>
              </a:pathLst>
            </a:cu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4217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31979 0.225 L -1.25E-6 4.81481E-6 " pathEditMode="relative" rAng="0" ptsTypes="AA">
                                      <p:cBhvr>
                                        <p:cTn id="6" dur="1500" fill="hold"/>
                                        <p:tgtEl>
                                          <p:spTgt spid="2"/>
                                        </p:tgtEl>
                                        <p:attrNameLst>
                                          <p:attrName>ppt_x</p:attrName>
                                          <p:attrName>ppt_y</p:attrName>
                                        </p:attrNameLst>
                                      </p:cBhvr>
                                      <p:rCtr x="15977" y="-11458"/>
                                    </p:animMotion>
                                  </p:childTnLst>
                                </p:cTn>
                              </p:par>
                              <p:par>
                                <p:cTn id="7" presetID="12" presetClass="entr" presetSubtype="4" fill="hold" nodeType="withEffect">
                                  <p:stCondLst>
                                    <p:cond delay="600"/>
                                  </p:stCondLst>
                                  <p:childTnLst>
                                    <p:set>
                                      <p:cBhvr>
                                        <p:cTn id="8" dur="1" fill="hold">
                                          <p:stCondLst>
                                            <p:cond delay="0"/>
                                          </p:stCondLst>
                                        </p:cTn>
                                        <p:tgtEl>
                                          <p:spTgt spid="50"/>
                                        </p:tgtEl>
                                        <p:attrNameLst>
                                          <p:attrName>style.visibility</p:attrName>
                                        </p:attrNameLst>
                                      </p:cBhvr>
                                      <p:to>
                                        <p:strVal val="visible"/>
                                      </p:to>
                                    </p:set>
                                    <p:anim calcmode="lin" valueType="num">
                                      <p:cBhvr additive="base">
                                        <p:cTn id="9" dur="700"/>
                                        <p:tgtEl>
                                          <p:spTgt spid="50"/>
                                        </p:tgtEl>
                                        <p:attrNameLst>
                                          <p:attrName>ppt_y</p:attrName>
                                        </p:attrNameLst>
                                      </p:cBhvr>
                                      <p:tavLst>
                                        <p:tav tm="0">
                                          <p:val>
                                            <p:strVal val="#ppt_y+#ppt_h*1.125000"/>
                                          </p:val>
                                        </p:tav>
                                        <p:tav tm="100000">
                                          <p:val>
                                            <p:strVal val="#ppt_y"/>
                                          </p:val>
                                        </p:tav>
                                      </p:tavLst>
                                    </p:anim>
                                    <p:animEffect transition="in" filter="wipe(up)">
                                      <p:cBhvr>
                                        <p:cTn id="10" dur="700"/>
                                        <p:tgtEl>
                                          <p:spTgt spid="50"/>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500" fill="hold"/>
                                        <p:tgtEl>
                                          <p:spTgt spid="36"/>
                                        </p:tgtEl>
                                        <p:attrNameLst>
                                          <p:attrName>ppt_w</p:attrName>
                                        </p:attrNameLst>
                                      </p:cBhvr>
                                      <p:tavLst>
                                        <p:tav tm="0">
                                          <p:val>
                                            <p:fltVal val="0"/>
                                          </p:val>
                                        </p:tav>
                                        <p:tav tm="100000">
                                          <p:val>
                                            <p:strVal val="#ppt_w"/>
                                          </p:val>
                                        </p:tav>
                                      </p:tavLst>
                                    </p:anim>
                                    <p:anim calcmode="lin" valueType="num">
                                      <p:cBhvr>
                                        <p:cTn id="31" dur="500" fill="hold"/>
                                        <p:tgtEl>
                                          <p:spTgt spid="36"/>
                                        </p:tgtEl>
                                        <p:attrNameLst>
                                          <p:attrName>ppt_h</p:attrName>
                                        </p:attrNameLst>
                                      </p:cBhvr>
                                      <p:tavLst>
                                        <p:tav tm="0">
                                          <p:val>
                                            <p:fltVal val="0"/>
                                          </p:val>
                                        </p:tav>
                                        <p:tav tm="100000">
                                          <p:val>
                                            <p:strVal val="#ppt_h"/>
                                          </p:val>
                                        </p:tav>
                                      </p:tavLst>
                                    </p:anim>
                                    <p:animEffect transition="in" filter="fade">
                                      <p:cBhvr>
                                        <p:cTn id="32" dur="500"/>
                                        <p:tgtEl>
                                          <p:spTgt spid="36"/>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p:cTn id="39" dur="500" fill="hold"/>
                                        <p:tgtEl>
                                          <p:spTgt spid="37"/>
                                        </p:tgtEl>
                                        <p:attrNameLst>
                                          <p:attrName>ppt_w</p:attrName>
                                        </p:attrNameLst>
                                      </p:cBhvr>
                                      <p:tavLst>
                                        <p:tav tm="0">
                                          <p:val>
                                            <p:fltVal val="0"/>
                                          </p:val>
                                        </p:tav>
                                        <p:tav tm="100000">
                                          <p:val>
                                            <p:strVal val="#ppt_w"/>
                                          </p:val>
                                        </p:tav>
                                      </p:tavLst>
                                    </p:anim>
                                    <p:anim calcmode="lin" valueType="num">
                                      <p:cBhvr>
                                        <p:cTn id="40" dur="500" fill="hold"/>
                                        <p:tgtEl>
                                          <p:spTgt spid="37"/>
                                        </p:tgtEl>
                                        <p:attrNameLst>
                                          <p:attrName>ppt_h</p:attrName>
                                        </p:attrNameLst>
                                      </p:cBhvr>
                                      <p:tavLst>
                                        <p:tav tm="0">
                                          <p:val>
                                            <p:fltVal val="0"/>
                                          </p:val>
                                        </p:tav>
                                        <p:tav tm="100000">
                                          <p:val>
                                            <p:strVal val="#ppt_h"/>
                                          </p:val>
                                        </p:tav>
                                      </p:tavLst>
                                    </p:anim>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ppt_w</p:attrName>
                                        </p:attrNameLst>
                                      </p:cBhvr>
                                      <p:tavLst>
                                        <p:tav tm="0">
                                          <p:val>
                                            <p:fltVal val="0"/>
                                          </p:val>
                                        </p:tav>
                                        <p:tav tm="100000">
                                          <p:val>
                                            <p:strVal val="#ppt_w"/>
                                          </p:val>
                                        </p:tav>
                                      </p:tavLst>
                                    </p:anim>
                                    <p:anim calcmode="lin" valueType="num">
                                      <p:cBhvr>
                                        <p:cTn id="49" dur="500" fill="hold"/>
                                        <p:tgtEl>
                                          <p:spTgt spid="35"/>
                                        </p:tgtEl>
                                        <p:attrNameLst>
                                          <p:attrName>ppt_h</p:attrName>
                                        </p:attrNameLst>
                                      </p:cBhvr>
                                      <p:tavLst>
                                        <p:tav tm="0">
                                          <p:val>
                                            <p:fltVal val="0"/>
                                          </p:val>
                                        </p:tav>
                                        <p:tav tm="100000">
                                          <p:val>
                                            <p:strVal val="#ppt_h"/>
                                          </p:val>
                                        </p:tav>
                                      </p:tavLst>
                                    </p:anim>
                                    <p:animEffect transition="in" filter="fade">
                                      <p:cBhvr>
                                        <p:cTn id="50" dur="500"/>
                                        <p:tgtEl>
                                          <p:spTgt spid="35"/>
                                        </p:tgtEl>
                                      </p:cBhvr>
                                    </p:animEffect>
                                  </p:childTnLst>
                                </p:cTn>
                              </p:par>
                              <p:par>
                                <p:cTn id="51" presetID="10" presetClass="entr" presetSubtype="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childTnLst>
                          </p:cTn>
                        </p:par>
                        <p:par>
                          <p:cTn id="54" fill="hold">
                            <p:stCondLst>
                              <p:cond delay="4000"/>
                            </p:stCondLst>
                            <p:childTnLst>
                              <p:par>
                                <p:cTn id="55" presetID="53" presetClass="entr" presetSubtype="16"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10" presetClass="entr" presetSubtype="0" fill="hold"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childTnLst>
                          </p:cTn>
                        </p:par>
                        <p:par>
                          <p:cTn id="63" fill="hold">
                            <p:stCondLst>
                              <p:cond delay="4500"/>
                            </p:stCondLst>
                            <p:childTnLst>
                              <p:par>
                                <p:cTn id="64" presetID="53" presetClass="entr" presetSubtype="16"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 calcmode="lin" valueType="num">
                                      <p:cBhvr>
                                        <p:cTn id="66" dur="500" fill="hold"/>
                                        <p:tgtEl>
                                          <p:spTgt spid="61"/>
                                        </p:tgtEl>
                                        <p:attrNameLst>
                                          <p:attrName>ppt_w</p:attrName>
                                        </p:attrNameLst>
                                      </p:cBhvr>
                                      <p:tavLst>
                                        <p:tav tm="0">
                                          <p:val>
                                            <p:fltVal val="0"/>
                                          </p:val>
                                        </p:tav>
                                        <p:tav tm="100000">
                                          <p:val>
                                            <p:strVal val="#ppt_w"/>
                                          </p:val>
                                        </p:tav>
                                      </p:tavLst>
                                    </p:anim>
                                    <p:anim calcmode="lin" valueType="num">
                                      <p:cBhvr>
                                        <p:cTn id="67" dur="500" fill="hold"/>
                                        <p:tgtEl>
                                          <p:spTgt spid="61"/>
                                        </p:tgtEl>
                                        <p:attrNameLst>
                                          <p:attrName>ppt_h</p:attrName>
                                        </p:attrNameLst>
                                      </p:cBhvr>
                                      <p:tavLst>
                                        <p:tav tm="0">
                                          <p:val>
                                            <p:fltVal val="0"/>
                                          </p:val>
                                        </p:tav>
                                        <p:tav tm="100000">
                                          <p:val>
                                            <p:strVal val="#ppt_h"/>
                                          </p:val>
                                        </p:tav>
                                      </p:tavLst>
                                    </p:anim>
                                    <p:animEffect transition="in" filter="fade">
                                      <p:cBhvr>
                                        <p:cTn id="68" dur="500"/>
                                        <p:tgtEl>
                                          <p:spTgt spid="61"/>
                                        </p:tgtEl>
                                      </p:cBhvr>
                                    </p:animEffect>
                                  </p:childTnLst>
                                </p:cTn>
                              </p:par>
                              <p:par>
                                <p:cTn id="69" presetID="10"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childTnLst>
                          </p:cTn>
                        </p:par>
                        <p:par>
                          <p:cTn id="72" fill="hold">
                            <p:stCondLst>
                              <p:cond delay="5000"/>
                            </p:stCondLst>
                            <p:childTnLst>
                              <p:par>
                                <p:cTn id="73" presetID="53" presetClass="entr" presetSubtype="16"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par>
                                <p:cTn id="78" presetID="10" presetClass="entr" presetSubtype="0" fill="hold" nodeType="with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fade">
                                      <p:cBhvr>
                                        <p:cTn id="8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34" grpId="0" animBg="1"/>
      <p:bldP spid="35" grpId="0" animBg="1"/>
      <p:bldP spid="36" grpId="0" animBg="1"/>
      <p:bldP spid="37" grpId="0" animBg="1"/>
      <p:bldP spid="49" grpId="0" animBg="1"/>
      <p:bldP spid="58" grpId="0" animBg="1"/>
      <p:bldP spid="61" grpId="0" animBg="1"/>
      <p:bldP spid="6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	Billable vs. Non-billable Time (NBT)</a:t>
            </a:r>
          </a:p>
        </p:txBody>
      </p:sp>
      <p:sp>
        <p:nvSpPr>
          <p:cNvPr id="32" name="Rounded Rectangle 31"/>
          <p:cNvSpPr/>
          <p:nvPr/>
        </p:nvSpPr>
        <p:spPr bwMode="auto">
          <a:xfrm>
            <a:off x="1996264" y="4545336"/>
            <a:ext cx="8138335" cy="1490706"/>
          </a:xfrm>
          <a:prstGeom prst="roundRect">
            <a:avLst>
              <a:gd name="adj" fmla="val 4750"/>
            </a:avLst>
          </a:prstGeom>
        </p:spPr>
        <p:txBody>
          <a:bodyPr vert="horz" wrap="square" lIns="274320" tIns="228600" rIns="45720" bIns="0" numCol="1" rtlCol="0" anchor="t" anchorCtr="0" compatLnSpc="1">
            <a:prstTxWarp prst="textNoShape">
              <a:avLst/>
            </a:prstTxWarp>
          </a:bodyPr>
          <a:lstStyle/>
          <a:p>
            <a:pPr marL="285750" indent="-285750">
              <a:buClr>
                <a:schemeClr val="accent4"/>
              </a:buClr>
              <a:buFont typeface="Wingdings" pitchFamily="2" charset="2"/>
              <a:buChar char="§"/>
            </a:pPr>
            <a:r>
              <a:rPr lang="en-US" sz="1600" dirty="0"/>
              <a:t>Eliminates potential sales for the account</a:t>
            </a:r>
          </a:p>
          <a:p>
            <a:pPr marL="285750" indent="-285750">
              <a:buClr>
                <a:schemeClr val="accent4"/>
              </a:buClr>
              <a:buFont typeface="Wingdings" pitchFamily="2" charset="2"/>
              <a:buChar char="§"/>
            </a:pPr>
            <a:r>
              <a:rPr lang="en-US" sz="1600" dirty="0"/>
              <a:t>Impacts future estimates, as actual time to complete work is not known. </a:t>
            </a:r>
          </a:p>
          <a:p>
            <a:pPr marL="285750" indent="-285750">
              <a:buClr>
                <a:schemeClr val="accent4"/>
              </a:buClr>
              <a:buFont typeface="Wingdings" pitchFamily="2" charset="2"/>
              <a:buChar char="§"/>
            </a:pPr>
            <a:r>
              <a:rPr lang="en-US" sz="1600" dirty="0"/>
              <a:t>Leads to employee burnout &amp; turnover</a:t>
            </a:r>
          </a:p>
          <a:p>
            <a:pPr marL="285750" indent="-285750">
              <a:buClr>
                <a:schemeClr val="accent4"/>
              </a:buClr>
              <a:buFont typeface="Wingdings" pitchFamily="2" charset="2"/>
              <a:buChar char="§"/>
            </a:pPr>
            <a:r>
              <a:rPr lang="en-US" sz="1600" dirty="0"/>
              <a:t>Does NOT contribute to your Utilization Target</a:t>
            </a:r>
          </a:p>
        </p:txBody>
      </p:sp>
      <p:sp>
        <p:nvSpPr>
          <p:cNvPr id="33" name="Rounded Rectangle 12"/>
          <p:cNvSpPr/>
          <p:nvPr>
            <p:custDataLst>
              <p:tags r:id="rId1"/>
            </p:custDataLst>
          </p:nvPr>
        </p:nvSpPr>
        <p:spPr>
          <a:xfrm>
            <a:off x="1884711" y="4116585"/>
            <a:ext cx="8451122" cy="411480"/>
          </a:xfrm>
          <a:prstGeom prst="roundRect">
            <a:avLst>
              <a:gd name="adj" fmla="val 26894"/>
            </a:avLst>
          </a:prstGeom>
          <a:solidFill>
            <a:schemeClr val="accent4"/>
          </a:solid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ctr" anchorCtr="0" compatLnSpc="1">
            <a:prstTxWarp prst="textNoShape">
              <a:avLst/>
            </a:prstTxWarp>
          </a:bodyPr>
          <a:lstStyle/>
          <a:p>
            <a:r>
              <a:rPr lang="en-US" sz="1600" b="1" i="1" dirty="0">
                <a:solidFill>
                  <a:schemeClr val="bg1"/>
                </a:solidFill>
              </a:rPr>
              <a:t>Ghosting Hours impacts the project and YOU personally. </a:t>
            </a:r>
            <a:endParaRPr lang="en-US" sz="1600" b="1" dirty="0">
              <a:solidFill>
                <a:schemeClr val="bg1"/>
              </a:solidFill>
            </a:endParaRPr>
          </a:p>
        </p:txBody>
      </p:sp>
      <p:grpSp>
        <p:nvGrpSpPr>
          <p:cNvPr id="12" name="Group 11"/>
          <p:cNvGrpSpPr/>
          <p:nvPr/>
        </p:nvGrpSpPr>
        <p:grpSpPr>
          <a:xfrm>
            <a:off x="1845778" y="1035429"/>
            <a:ext cx="8490055" cy="1592356"/>
            <a:chOff x="1280489" y="1340710"/>
            <a:chExt cx="5539411" cy="1592356"/>
          </a:xfrm>
        </p:grpSpPr>
        <p:sp>
          <p:nvSpPr>
            <p:cNvPr id="26" name="Rounded Rectangle 25"/>
            <p:cNvSpPr/>
            <p:nvPr/>
          </p:nvSpPr>
          <p:spPr bwMode="auto">
            <a:xfrm>
              <a:off x="1378675" y="1915955"/>
              <a:ext cx="5441225" cy="1017111"/>
            </a:xfrm>
            <a:prstGeom prst="roundRect">
              <a:avLst>
                <a:gd name="adj" fmla="val 4750"/>
              </a:avLst>
            </a:prstGeom>
          </p:spPr>
          <p:txBody>
            <a:bodyPr vert="horz" wrap="square" lIns="274320" tIns="228600" rIns="45720" bIns="0" numCol="1" rtlCol="0" anchor="t" anchorCtr="0" compatLnSpc="1">
              <a:prstTxWarp prst="textNoShape">
                <a:avLst/>
              </a:prstTxWarp>
            </a:bodyPr>
            <a:lstStyle/>
            <a:p>
              <a:pPr marL="166688" indent="-166688" defTabSz="914342">
                <a:spcBef>
                  <a:spcPts val="100"/>
                </a:spcBef>
                <a:spcAft>
                  <a:spcPts val="100"/>
                </a:spcAft>
                <a:buClr>
                  <a:srgbClr val="92D050"/>
                </a:buClr>
                <a:buFont typeface="Wingdings" pitchFamily="2" charset="2"/>
                <a:buChar char="§"/>
                <a:defRPr/>
              </a:pPr>
              <a:r>
                <a:rPr lang="en-US" sz="1500" dirty="0">
                  <a:solidFill>
                    <a:schemeClr val="bg2">
                      <a:lumMod val="50000"/>
                    </a:schemeClr>
                  </a:solidFill>
                </a:rPr>
                <a:t>9 / 8 Hours per day are Billable to the client based on the contract. In general, 9 hours are the norm however, some contracts incorporate 8 hour days.</a:t>
              </a:r>
            </a:p>
            <a:p>
              <a:pPr marL="166688" indent="-166688" defTabSz="914342">
                <a:spcBef>
                  <a:spcPts val="100"/>
                </a:spcBef>
                <a:spcAft>
                  <a:spcPts val="100"/>
                </a:spcAft>
                <a:buClr>
                  <a:srgbClr val="92D050"/>
                </a:buClr>
                <a:buFont typeface="Wingdings" pitchFamily="2" charset="2"/>
                <a:buChar char="§"/>
                <a:defRPr/>
              </a:pPr>
              <a:r>
                <a:rPr lang="en-US" sz="1600" dirty="0"/>
                <a:t>This means, if you actually work 15 hours daily, you can “Bill” 9 / 8 to the client, coding those hours to your projects BILLABLE Code.</a:t>
              </a:r>
              <a:endParaRPr lang="en-US" sz="1500" dirty="0">
                <a:solidFill>
                  <a:schemeClr val="bg2">
                    <a:lumMod val="50000"/>
                  </a:schemeClr>
                </a:solidFill>
              </a:endParaRPr>
            </a:p>
          </p:txBody>
        </p:sp>
        <p:sp>
          <p:nvSpPr>
            <p:cNvPr id="29" name="Rounded Rectangle 12"/>
            <p:cNvSpPr/>
            <p:nvPr>
              <p:custDataLst>
                <p:tags r:id="rId3"/>
              </p:custDataLst>
            </p:nvPr>
          </p:nvSpPr>
          <p:spPr>
            <a:xfrm>
              <a:off x="1280489" y="1340710"/>
              <a:ext cx="5539411" cy="575721"/>
            </a:xfrm>
            <a:prstGeom prst="roundRect">
              <a:avLst>
                <a:gd name="adj" fmla="val 26894"/>
              </a:avLst>
            </a:prstGeom>
            <a:solidFill>
              <a:srgbClr val="92D050"/>
            </a:solidFill>
            <a:ln w="635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182880" tIns="0" rIns="0" bIns="0" numCol="1" rtlCol="0" anchor="t" anchorCtr="0" compatLnSpc="1">
              <a:prstTxWarp prst="textNoShape">
                <a:avLst/>
              </a:prstTxWarp>
            </a:bodyPr>
            <a:lstStyle/>
            <a:p>
              <a:pPr eaLnBrk="0" fontAlgn="base" hangingPunct="0">
                <a:spcBef>
                  <a:spcPct val="0"/>
                </a:spcBef>
                <a:spcAft>
                  <a:spcPct val="0"/>
                </a:spcAft>
              </a:pPr>
              <a:r>
                <a:rPr lang="en-US" sz="1600" b="1" i="1" dirty="0">
                  <a:solidFill>
                    <a:schemeClr val="bg1"/>
                  </a:solidFill>
                </a:rPr>
                <a:t>Regardless of the Billable hours, always account for your total hours </a:t>
              </a:r>
            </a:p>
            <a:p>
              <a:pPr eaLnBrk="0" fontAlgn="base" hangingPunct="0">
                <a:spcBef>
                  <a:spcPct val="0"/>
                </a:spcBef>
                <a:spcAft>
                  <a:spcPct val="0"/>
                </a:spcAft>
              </a:pPr>
              <a:r>
                <a:rPr lang="en-US" sz="1600" b="1" i="1" dirty="0">
                  <a:solidFill>
                    <a:schemeClr val="bg1"/>
                  </a:solidFill>
                </a:rPr>
                <a:t>worked</a:t>
              </a:r>
              <a:endParaRPr lang="en-US" sz="1600" b="1" dirty="0">
                <a:solidFill>
                  <a:schemeClr val="bg1"/>
                </a:solidFill>
              </a:endParaRPr>
            </a:p>
            <a:p>
              <a:pPr eaLnBrk="0" fontAlgn="base" hangingPunct="0">
                <a:spcBef>
                  <a:spcPct val="0"/>
                </a:spcBef>
                <a:spcAft>
                  <a:spcPct val="0"/>
                </a:spcAft>
              </a:pPr>
              <a:endParaRPr lang="en-US" sz="1500" b="1" dirty="0">
                <a:solidFill>
                  <a:schemeClr val="bg1"/>
                </a:solidFill>
                <a:cs typeface="Arial" charset="0"/>
              </a:endParaRPr>
            </a:p>
          </p:txBody>
        </p:sp>
        <p:sp>
          <p:nvSpPr>
            <p:cNvPr id="88" name="Freeform 11"/>
            <p:cNvSpPr>
              <a:spLocks/>
            </p:cNvSpPr>
            <p:nvPr>
              <p:custDataLst>
                <p:tags r:id="rId4"/>
              </p:custDataLst>
            </p:nvPr>
          </p:nvSpPr>
          <p:spPr bwMode="auto">
            <a:xfrm flipH="1">
              <a:off x="1305891" y="1901030"/>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solidFill>
              <a:srgbClr val="92D050"/>
            </a:solidFill>
            <a:ln w="38100">
              <a:noFill/>
              <a:round/>
              <a:headEnd/>
              <a:tailEnd/>
            </a:ln>
            <a:effectLst>
              <a:outerShdw blurRad="50800" dist="38100" dir="5400000" algn="t" rotWithShape="0">
                <a:prstClr val="black">
                  <a:alpha val="40000"/>
                </a:prstClr>
              </a:outerShdw>
            </a:effectLst>
          </p:spPr>
          <p:txBody>
            <a:bodyPr/>
            <a:lstStyle/>
            <a:p>
              <a:endParaRPr lang="en-US" sz="1400" dirty="0">
                <a:solidFill>
                  <a:prstClr val="white"/>
                </a:solidFill>
              </a:endParaRPr>
            </a:p>
          </p:txBody>
        </p:sp>
      </p:grpSp>
      <p:sp>
        <p:nvSpPr>
          <p:cNvPr id="30" name="Rounded Rectangle 29"/>
          <p:cNvSpPr/>
          <p:nvPr/>
        </p:nvSpPr>
        <p:spPr bwMode="auto">
          <a:xfrm>
            <a:off x="1996264" y="2854294"/>
            <a:ext cx="7985936" cy="1017111"/>
          </a:xfrm>
          <a:prstGeom prst="roundRect">
            <a:avLst>
              <a:gd name="adj" fmla="val 4750"/>
            </a:avLst>
          </a:prstGeom>
        </p:spPr>
        <p:txBody>
          <a:bodyPr vert="horz" wrap="square" lIns="274320" tIns="228600" rIns="45720" bIns="0" numCol="1" rtlCol="0" anchor="t" anchorCtr="0" compatLnSpc="1">
            <a:prstTxWarp prst="textNoShape">
              <a:avLst/>
            </a:prstTxWarp>
          </a:bodyPr>
          <a:lstStyle/>
          <a:p>
            <a:pPr marL="166688" indent="-166688" defTabSz="914342">
              <a:spcBef>
                <a:spcPts val="100"/>
              </a:spcBef>
              <a:spcAft>
                <a:spcPts val="100"/>
              </a:spcAft>
              <a:buClr>
                <a:schemeClr val="accent2"/>
              </a:buClr>
              <a:buFont typeface="Wingdings" pitchFamily="2" charset="2"/>
              <a:buChar char="§"/>
              <a:defRPr/>
            </a:pPr>
            <a:r>
              <a:rPr lang="en-US" sz="1600" dirty="0"/>
              <a:t>The remaining 6 hours should be coded to the projects NBT code.</a:t>
            </a:r>
          </a:p>
          <a:p>
            <a:pPr marL="166688" indent="-166688" defTabSz="914342">
              <a:spcBef>
                <a:spcPts val="100"/>
              </a:spcBef>
              <a:spcAft>
                <a:spcPts val="100"/>
              </a:spcAft>
              <a:buClr>
                <a:schemeClr val="accent2"/>
              </a:buClr>
              <a:buFont typeface="Wingdings" pitchFamily="2" charset="2"/>
              <a:buChar char="§"/>
              <a:defRPr/>
            </a:pPr>
            <a:endParaRPr lang="en-US" sz="1600" dirty="0"/>
          </a:p>
          <a:p>
            <a:pPr marL="166688" indent="-166688" defTabSz="914342">
              <a:spcBef>
                <a:spcPts val="100"/>
              </a:spcBef>
              <a:spcAft>
                <a:spcPts val="100"/>
              </a:spcAft>
              <a:buClr>
                <a:srgbClr val="FF0000"/>
              </a:buClr>
              <a:buFont typeface="Wingdings" pitchFamily="2" charset="2"/>
              <a:buChar char="§"/>
              <a:defRPr/>
            </a:pPr>
            <a:r>
              <a:rPr lang="en-US" sz="1600" dirty="0">
                <a:solidFill>
                  <a:srgbClr val="FF0000"/>
                </a:solidFill>
              </a:rPr>
              <a:t>Not accounting for these hours is called </a:t>
            </a:r>
            <a:r>
              <a:rPr lang="en-US" sz="1600" b="1" dirty="0">
                <a:solidFill>
                  <a:srgbClr val="FF0000"/>
                </a:solidFill>
              </a:rPr>
              <a:t>“Ghosting Hours”.</a:t>
            </a:r>
          </a:p>
          <a:p>
            <a:pPr marL="166688" indent="-166688" defTabSz="914342">
              <a:spcBef>
                <a:spcPts val="100"/>
              </a:spcBef>
              <a:spcAft>
                <a:spcPts val="100"/>
              </a:spcAft>
              <a:buClr>
                <a:schemeClr val="accent6">
                  <a:lumMod val="75000"/>
                </a:schemeClr>
              </a:buClr>
              <a:buFont typeface="Wingdings" pitchFamily="2" charset="2"/>
              <a:buChar char="§"/>
              <a:defRPr/>
            </a:pPr>
            <a:endParaRPr lang="en-US" sz="1500" dirty="0">
              <a:solidFill>
                <a:schemeClr val="bg2">
                  <a:lumMod val="50000"/>
                </a:schemeClr>
              </a:solidFill>
            </a:endParaRPr>
          </a:p>
        </p:txBody>
      </p:sp>
      <p:sp>
        <p:nvSpPr>
          <p:cNvPr id="90" name="Freeform 11"/>
          <p:cNvSpPr>
            <a:spLocks/>
          </p:cNvSpPr>
          <p:nvPr>
            <p:custDataLst>
              <p:tags r:id="rId2"/>
            </p:custDataLst>
          </p:nvPr>
        </p:nvSpPr>
        <p:spPr bwMode="auto">
          <a:xfrm flipH="1">
            <a:off x="2569829" y="4528065"/>
            <a:ext cx="679297" cy="204890"/>
          </a:xfrm>
          <a:custGeom>
            <a:avLst/>
            <a:gdLst>
              <a:gd name="T0" fmla="*/ 289459174 w 7203"/>
              <a:gd name="T1" fmla="*/ 0 h 10000"/>
              <a:gd name="T2" fmla="*/ 144066452 w 7203"/>
              <a:gd name="T3" fmla="*/ 26751235 h 10000"/>
              <a:gd name="T4" fmla="*/ 0 w 7203"/>
              <a:gd name="T5" fmla="*/ 0 h 10000"/>
              <a:gd name="T6" fmla="*/ 0 60000 65536"/>
              <a:gd name="T7" fmla="*/ 0 60000 65536"/>
              <a:gd name="T8" fmla="*/ 0 60000 65536"/>
              <a:gd name="T9" fmla="*/ 0 w 7203"/>
              <a:gd name="T10" fmla="*/ 0 h 10000"/>
              <a:gd name="T11" fmla="*/ 7203 w 7203"/>
              <a:gd name="T12" fmla="*/ 10000 h 10000"/>
            </a:gdLst>
            <a:ahLst/>
            <a:cxnLst>
              <a:cxn ang="T6">
                <a:pos x="T0" y="T1"/>
              </a:cxn>
              <a:cxn ang="T7">
                <a:pos x="T2" y="T3"/>
              </a:cxn>
              <a:cxn ang="T8">
                <a:pos x="T4" y="T5"/>
              </a:cxn>
            </a:cxnLst>
            <a:rect l="T9" t="T10" r="T11" b="T12"/>
            <a:pathLst>
              <a:path w="7203" h="10000">
                <a:moveTo>
                  <a:pt x="7203" y="0"/>
                </a:moveTo>
                <a:cubicBezTo>
                  <a:pt x="4385" y="0"/>
                  <a:pt x="3585" y="10000"/>
                  <a:pt x="3585" y="10000"/>
                </a:cubicBezTo>
                <a:cubicBezTo>
                  <a:pt x="3585" y="10000"/>
                  <a:pt x="2831" y="0"/>
                  <a:pt x="0" y="0"/>
                </a:cubicBezTo>
              </a:path>
            </a:pathLst>
          </a:custGeom>
          <a:solidFill>
            <a:schemeClr val="accent4"/>
          </a:solidFill>
          <a:ln w="38100">
            <a:noFill/>
            <a:round/>
            <a:headEnd/>
            <a:tailEnd/>
          </a:ln>
          <a:effectLst>
            <a:outerShdw blurRad="50800" dist="38100" dir="5400000" algn="t" rotWithShape="0">
              <a:prstClr val="black">
                <a:alpha val="40000"/>
              </a:prstClr>
            </a:outerShdw>
          </a:effectLst>
        </p:spPr>
        <p:txBody>
          <a:bodyPr/>
          <a:lstStyle/>
          <a:p>
            <a:endParaRPr lang="en-US" sz="1400" dirty="0">
              <a:solidFill>
                <a:prstClr val="white"/>
              </a:solidFill>
            </a:endParaRPr>
          </a:p>
        </p:txBody>
      </p:sp>
      <p:grpSp>
        <p:nvGrpSpPr>
          <p:cNvPr id="3" name="Group 2"/>
          <p:cNvGrpSpPr/>
          <p:nvPr/>
        </p:nvGrpSpPr>
        <p:grpSpPr>
          <a:xfrm>
            <a:off x="656830" y="1769543"/>
            <a:ext cx="960717" cy="904874"/>
            <a:chOff x="1500827" y="1415384"/>
            <a:chExt cx="960717" cy="904874"/>
          </a:xfrm>
        </p:grpSpPr>
        <p:grpSp>
          <p:nvGrpSpPr>
            <p:cNvPr id="91" name="Group 90"/>
            <p:cNvGrpSpPr/>
            <p:nvPr/>
          </p:nvGrpSpPr>
          <p:grpSpPr>
            <a:xfrm>
              <a:off x="1500827" y="1415384"/>
              <a:ext cx="960717" cy="904874"/>
              <a:chOff x="6034088" y="3943350"/>
              <a:chExt cx="1338263" cy="1260475"/>
            </a:xfrm>
          </p:grpSpPr>
          <p:sp>
            <p:nvSpPr>
              <p:cNvPr id="92" name="Oval 123"/>
              <p:cNvSpPr>
                <a:spLocks noChangeArrowheads="1"/>
              </p:cNvSpPr>
              <p:nvPr/>
            </p:nvSpPr>
            <p:spPr bwMode="auto">
              <a:xfrm>
                <a:off x="6181725" y="4102100"/>
                <a:ext cx="285750" cy="285750"/>
              </a:xfrm>
              <a:prstGeom prst="ellipse">
                <a:avLst/>
              </a:pr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93" name="Freeform 124"/>
              <p:cNvSpPr>
                <a:spLocks/>
              </p:cNvSpPr>
              <p:nvPr/>
            </p:nvSpPr>
            <p:spPr bwMode="auto">
              <a:xfrm>
                <a:off x="6436519" y="4505325"/>
                <a:ext cx="533400" cy="698500"/>
              </a:xfrm>
              <a:custGeom>
                <a:avLst/>
                <a:gdLst>
                  <a:gd name="T0" fmla="*/ 160 w 168"/>
                  <a:gd name="T1" fmla="*/ 220 h 220"/>
                  <a:gd name="T2" fmla="*/ 168 w 168"/>
                  <a:gd name="T3" fmla="*/ 84 h 220"/>
                  <a:gd name="T4" fmla="*/ 84 w 168"/>
                  <a:gd name="T5" fmla="*/ 0 h 220"/>
                  <a:gd name="T6" fmla="*/ 12 w 168"/>
                  <a:gd name="T7" fmla="*/ 41 h 220"/>
                  <a:gd name="T8" fmla="*/ 8 w 168"/>
                  <a:gd name="T9" fmla="*/ 49 h 220"/>
                  <a:gd name="T10" fmla="*/ 6 w 168"/>
                  <a:gd name="T11" fmla="*/ 54 h 220"/>
                  <a:gd name="T12" fmla="*/ 0 w 168"/>
                  <a:gd name="T13" fmla="*/ 84 h 220"/>
                  <a:gd name="T14" fmla="*/ 6 w 168"/>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220">
                    <a:moveTo>
                      <a:pt x="160" y="220"/>
                    </a:moveTo>
                    <a:cubicBezTo>
                      <a:pt x="165" y="210"/>
                      <a:pt x="168" y="97"/>
                      <a:pt x="168" y="84"/>
                    </a:cubicBezTo>
                    <a:cubicBezTo>
                      <a:pt x="168" y="38"/>
                      <a:pt x="131" y="0"/>
                      <a:pt x="84" y="0"/>
                    </a:cubicBezTo>
                    <a:cubicBezTo>
                      <a:pt x="53" y="0"/>
                      <a:pt x="27" y="16"/>
                      <a:pt x="12" y="41"/>
                    </a:cubicBezTo>
                    <a:cubicBezTo>
                      <a:pt x="9" y="46"/>
                      <a:pt x="10" y="44"/>
                      <a:pt x="8" y="49"/>
                    </a:cubicBezTo>
                    <a:cubicBezTo>
                      <a:pt x="6" y="54"/>
                      <a:pt x="6" y="54"/>
                      <a:pt x="6" y="54"/>
                    </a:cubicBezTo>
                    <a:cubicBezTo>
                      <a:pt x="2" y="63"/>
                      <a:pt x="0" y="74"/>
                      <a:pt x="0" y="84"/>
                    </a:cubicBezTo>
                    <a:cubicBezTo>
                      <a:pt x="0" y="95"/>
                      <a:pt x="2" y="211"/>
                      <a:pt x="6" y="220"/>
                    </a:cubicBez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94" name="Freeform 125"/>
              <p:cNvSpPr>
                <a:spLocks/>
              </p:cNvSpPr>
              <p:nvPr/>
            </p:nvSpPr>
            <p:spPr bwMode="auto">
              <a:xfrm>
                <a:off x="6034088" y="4305300"/>
                <a:ext cx="1338263" cy="701675"/>
              </a:xfrm>
              <a:custGeom>
                <a:avLst/>
                <a:gdLst>
                  <a:gd name="T0" fmla="*/ 76 w 421"/>
                  <a:gd name="T1" fmla="*/ 221 h 221"/>
                  <a:gd name="T2" fmla="*/ 50 w 421"/>
                  <a:gd name="T3" fmla="*/ 212 h 221"/>
                  <a:gd name="T4" fmla="*/ 54 w 421"/>
                  <a:gd name="T5" fmla="*/ 96 h 221"/>
                  <a:gd name="T6" fmla="*/ 36 w 421"/>
                  <a:gd name="T7" fmla="*/ 123 h 221"/>
                  <a:gd name="T8" fmla="*/ 27 w 421"/>
                  <a:gd name="T9" fmla="*/ 206 h 221"/>
                  <a:gd name="T10" fmla="*/ 0 w 421"/>
                  <a:gd name="T11" fmla="*/ 197 h 221"/>
                  <a:gd name="T12" fmla="*/ 9 w 421"/>
                  <a:gd name="T13" fmla="*/ 114 h 221"/>
                  <a:gd name="T14" fmla="*/ 63 w 421"/>
                  <a:gd name="T15" fmla="*/ 51 h 221"/>
                  <a:gd name="T16" fmla="*/ 125 w 421"/>
                  <a:gd name="T17" fmla="*/ 51 h 221"/>
                  <a:gd name="T18" fmla="*/ 174 w 421"/>
                  <a:gd name="T19" fmla="*/ 0 h 221"/>
                  <a:gd name="T20" fmla="*/ 246 w 421"/>
                  <a:gd name="T21" fmla="*/ 0 h 221"/>
                  <a:gd name="T22" fmla="*/ 296 w 421"/>
                  <a:gd name="T23" fmla="*/ 51 h 221"/>
                  <a:gd name="T24" fmla="*/ 358 w 421"/>
                  <a:gd name="T25" fmla="*/ 51 h 221"/>
                  <a:gd name="T26" fmla="*/ 412 w 421"/>
                  <a:gd name="T27" fmla="*/ 114 h 221"/>
                  <a:gd name="T28" fmla="*/ 421 w 421"/>
                  <a:gd name="T29" fmla="*/ 197 h 221"/>
                  <a:gd name="T30" fmla="*/ 394 w 421"/>
                  <a:gd name="T31" fmla="*/ 206 h 221"/>
                  <a:gd name="T32" fmla="*/ 385 w 421"/>
                  <a:gd name="T33" fmla="*/ 123 h 221"/>
                  <a:gd name="T34" fmla="*/ 367 w 421"/>
                  <a:gd name="T35" fmla="*/ 96 h 221"/>
                  <a:gd name="T36" fmla="*/ 371 w 421"/>
                  <a:gd name="T37" fmla="*/ 216 h 221"/>
                  <a:gd name="T38" fmla="*/ 356 w 421"/>
                  <a:gd name="T3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1" h="221">
                    <a:moveTo>
                      <a:pt x="76" y="221"/>
                    </a:moveTo>
                    <a:cubicBezTo>
                      <a:pt x="67" y="219"/>
                      <a:pt x="58" y="216"/>
                      <a:pt x="50" y="212"/>
                    </a:cubicBezTo>
                    <a:cubicBezTo>
                      <a:pt x="54" y="96"/>
                      <a:pt x="54" y="96"/>
                      <a:pt x="54" y="96"/>
                    </a:cubicBezTo>
                    <a:cubicBezTo>
                      <a:pt x="48" y="99"/>
                      <a:pt x="36" y="123"/>
                      <a:pt x="36" y="123"/>
                    </a:cubicBezTo>
                    <a:cubicBezTo>
                      <a:pt x="36" y="123"/>
                      <a:pt x="30" y="171"/>
                      <a:pt x="27" y="206"/>
                    </a:cubicBezTo>
                    <a:cubicBezTo>
                      <a:pt x="0" y="197"/>
                      <a:pt x="0" y="197"/>
                      <a:pt x="0" y="197"/>
                    </a:cubicBezTo>
                    <a:cubicBezTo>
                      <a:pt x="9" y="114"/>
                      <a:pt x="9" y="114"/>
                      <a:pt x="9" y="114"/>
                    </a:cubicBezTo>
                    <a:cubicBezTo>
                      <a:pt x="9" y="114"/>
                      <a:pt x="27" y="51"/>
                      <a:pt x="63" y="51"/>
                    </a:cubicBezTo>
                    <a:cubicBezTo>
                      <a:pt x="125" y="51"/>
                      <a:pt x="125" y="51"/>
                      <a:pt x="125" y="51"/>
                    </a:cubicBezTo>
                    <a:cubicBezTo>
                      <a:pt x="132" y="33"/>
                      <a:pt x="149" y="0"/>
                      <a:pt x="174" y="0"/>
                    </a:cubicBezTo>
                    <a:cubicBezTo>
                      <a:pt x="246" y="0"/>
                      <a:pt x="246" y="0"/>
                      <a:pt x="246" y="0"/>
                    </a:cubicBezTo>
                    <a:cubicBezTo>
                      <a:pt x="272" y="0"/>
                      <a:pt x="289" y="33"/>
                      <a:pt x="296" y="51"/>
                    </a:cubicBezTo>
                    <a:cubicBezTo>
                      <a:pt x="358" y="51"/>
                      <a:pt x="358" y="51"/>
                      <a:pt x="358" y="51"/>
                    </a:cubicBezTo>
                    <a:cubicBezTo>
                      <a:pt x="394" y="51"/>
                      <a:pt x="412" y="114"/>
                      <a:pt x="412" y="114"/>
                    </a:cubicBezTo>
                    <a:cubicBezTo>
                      <a:pt x="421" y="197"/>
                      <a:pt x="421" y="197"/>
                      <a:pt x="421" y="197"/>
                    </a:cubicBezTo>
                    <a:cubicBezTo>
                      <a:pt x="394" y="206"/>
                      <a:pt x="394" y="206"/>
                      <a:pt x="394" y="206"/>
                    </a:cubicBezTo>
                    <a:cubicBezTo>
                      <a:pt x="391" y="171"/>
                      <a:pt x="385" y="123"/>
                      <a:pt x="385" y="123"/>
                    </a:cubicBezTo>
                    <a:cubicBezTo>
                      <a:pt x="385" y="123"/>
                      <a:pt x="373" y="99"/>
                      <a:pt x="367" y="96"/>
                    </a:cubicBezTo>
                    <a:cubicBezTo>
                      <a:pt x="371" y="216"/>
                      <a:pt x="371" y="216"/>
                      <a:pt x="371" y="216"/>
                    </a:cubicBezTo>
                    <a:cubicBezTo>
                      <a:pt x="366" y="218"/>
                      <a:pt x="361" y="220"/>
                      <a:pt x="356" y="221"/>
                    </a:cubicBez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95" name="Oval 126"/>
              <p:cNvSpPr>
                <a:spLocks noChangeArrowheads="1"/>
              </p:cNvSpPr>
              <p:nvPr/>
            </p:nvSpPr>
            <p:spPr bwMode="auto">
              <a:xfrm>
                <a:off x="6559550" y="3943350"/>
                <a:ext cx="285750" cy="285750"/>
              </a:xfrm>
              <a:prstGeom prst="ellipse">
                <a:avLst/>
              </a:pr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96" name="Oval 127"/>
              <p:cNvSpPr>
                <a:spLocks noChangeArrowheads="1"/>
              </p:cNvSpPr>
              <p:nvPr/>
            </p:nvSpPr>
            <p:spPr bwMode="auto">
              <a:xfrm>
                <a:off x="6940550" y="4102100"/>
                <a:ext cx="285750" cy="285750"/>
              </a:xfrm>
              <a:prstGeom prst="ellipse">
                <a:avLst/>
              </a:pr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grpSp>
        <p:sp>
          <p:nvSpPr>
            <p:cNvPr id="98" name="Freeform 37"/>
            <p:cNvSpPr>
              <a:spLocks/>
            </p:cNvSpPr>
            <p:nvPr/>
          </p:nvSpPr>
          <p:spPr bwMode="auto">
            <a:xfrm>
              <a:off x="1898705" y="2060975"/>
              <a:ext cx="151548" cy="248838"/>
            </a:xfrm>
            <a:custGeom>
              <a:avLst/>
              <a:gdLst>
                <a:gd name="T0" fmla="*/ 60 w 81"/>
                <a:gd name="T1" fmla="*/ 76 h 133"/>
                <a:gd name="T2" fmla="*/ 81 w 81"/>
                <a:gd name="T3" fmla="*/ 41 h 133"/>
                <a:gd name="T4" fmla="*/ 41 w 81"/>
                <a:gd name="T5" fmla="*/ 0 h 133"/>
                <a:gd name="T6" fmla="*/ 0 w 81"/>
                <a:gd name="T7" fmla="*/ 41 h 133"/>
                <a:gd name="T8" fmla="*/ 21 w 81"/>
                <a:gd name="T9" fmla="*/ 76 h 133"/>
                <a:gd name="T10" fmla="*/ 21 w 81"/>
                <a:gd name="T11" fmla="*/ 96 h 133"/>
                <a:gd name="T12" fmla="*/ 60 w 81"/>
                <a:gd name="T13" fmla="*/ 96 h 133"/>
                <a:gd name="T14" fmla="*/ 60 w 81"/>
                <a:gd name="T15" fmla="*/ 117 h 133"/>
                <a:gd name="T16" fmla="*/ 52 w 81"/>
                <a:gd name="T17" fmla="*/ 126 h 133"/>
                <a:gd name="T18" fmla="*/ 52 w 81"/>
                <a:gd name="T19" fmla="*/ 126 h 133"/>
                <a:gd name="T20" fmla="*/ 41 w 81"/>
                <a:gd name="T21" fmla="*/ 133 h 133"/>
                <a:gd name="T22" fmla="*/ 29 w 81"/>
                <a:gd name="T23" fmla="*/ 126 h 133"/>
                <a:gd name="T24" fmla="*/ 30 w 81"/>
                <a:gd name="T25" fmla="*/ 126 h 133"/>
                <a:gd name="T26" fmla="*/ 21 w 81"/>
                <a:gd name="T27" fmla="*/ 117 h 133"/>
                <a:gd name="T28" fmla="*/ 21 w 81"/>
                <a:gd name="T29" fmla="*/ 10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33">
                  <a:moveTo>
                    <a:pt x="60" y="76"/>
                  </a:moveTo>
                  <a:cubicBezTo>
                    <a:pt x="73" y="69"/>
                    <a:pt x="81" y="56"/>
                    <a:pt x="81" y="41"/>
                  </a:cubicBezTo>
                  <a:cubicBezTo>
                    <a:pt x="81" y="18"/>
                    <a:pt x="63" y="0"/>
                    <a:pt x="41" y="0"/>
                  </a:cubicBezTo>
                  <a:cubicBezTo>
                    <a:pt x="18" y="0"/>
                    <a:pt x="0" y="18"/>
                    <a:pt x="0" y="41"/>
                  </a:cubicBezTo>
                  <a:cubicBezTo>
                    <a:pt x="0" y="56"/>
                    <a:pt x="9" y="69"/>
                    <a:pt x="21" y="76"/>
                  </a:cubicBezTo>
                  <a:cubicBezTo>
                    <a:pt x="21" y="96"/>
                    <a:pt x="21" y="96"/>
                    <a:pt x="21" y="96"/>
                  </a:cubicBezTo>
                  <a:cubicBezTo>
                    <a:pt x="60" y="96"/>
                    <a:pt x="60" y="96"/>
                    <a:pt x="60" y="96"/>
                  </a:cubicBezTo>
                  <a:cubicBezTo>
                    <a:pt x="60" y="117"/>
                    <a:pt x="60" y="117"/>
                    <a:pt x="60" y="117"/>
                  </a:cubicBezTo>
                  <a:cubicBezTo>
                    <a:pt x="60" y="121"/>
                    <a:pt x="57" y="124"/>
                    <a:pt x="52" y="126"/>
                  </a:cubicBezTo>
                  <a:cubicBezTo>
                    <a:pt x="52" y="126"/>
                    <a:pt x="52" y="126"/>
                    <a:pt x="52" y="126"/>
                  </a:cubicBezTo>
                  <a:cubicBezTo>
                    <a:pt x="52" y="130"/>
                    <a:pt x="47" y="133"/>
                    <a:pt x="41" y="133"/>
                  </a:cubicBezTo>
                  <a:cubicBezTo>
                    <a:pt x="35" y="133"/>
                    <a:pt x="29" y="130"/>
                    <a:pt x="29" y="126"/>
                  </a:cubicBezTo>
                  <a:cubicBezTo>
                    <a:pt x="29" y="126"/>
                    <a:pt x="30" y="126"/>
                    <a:pt x="30" y="126"/>
                  </a:cubicBezTo>
                  <a:cubicBezTo>
                    <a:pt x="25" y="124"/>
                    <a:pt x="21" y="121"/>
                    <a:pt x="21" y="117"/>
                  </a:cubicBezTo>
                  <a:cubicBezTo>
                    <a:pt x="21" y="109"/>
                    <a:pt x="21" y="109"/>
                    <a:pt x="21" y="109"/>
                  </a:cubicBezTo>
                </a:path>
              </a:pathLst>
            </a:custGeom>
            <a:noFill/>
            <a:ln w="19050" cap="rnd">
              <a:solidFill>
                <a:schemeClr val="accent5">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99" name="Line 38"/>
            <p:cNvSpPr>
              <a:spLocks noChangeShapeType="1"/>
            </p:cNvSpPr>
            <p:nvPr/>
          </p:nvSpPr>
          <p:spPr bwMode="auto">
            <a:xfrm flipV="1">
              <a:off x="1975414" y="1978653"/>
              <a:ext cx="0" cy="54258"/>
            </a:xfrm>
            <a:prstGeom prst="line">
              <a:avLst/>
            </a:prstGeom>
            <a:noFill/>
            <a:ln w="19050" cap="rnd">
              <a:solidFill>
                <a:schemeClr val="accent5">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00" name="Line 39"/>
            <p:cNvSpPr>
              <a:spLocks noChangeShapeType="1"/>
            </p:cNvSpPr>
            <p:nvPr/>
          </p:nvSpPr>
          <p:spPr bwMode="auto">
            <a:xfrm flipH="1" flipV="1">
              <a:off x="1835094" y="2055362"/>
              <a:ext cx="48645" cy="28064"/>
            </a:xfrm>
            <a:prstGeom prst="line">
              <a:avLst/>
            </a:prstGeom>
            <a:noFill/>
            <a:ln w="19050" cap="rnd">
              <a:solidFill>
                <a:schemeClr val="accent5">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01" name="Line 40"/>
            <p:cNvSpPr>
              <a:spLocks noChangeShapeType="1"/>
            </p:cNvSpPr>
            <p:nvPr/>
          </p:nvSpPr>
          <p:spPr bwMode="auto">
            <a:xfrm flipH="1">
              <a:off x="1833223" y="2186330"/>
              <a:ext cx="48645" cy="28064"/>
            </a:xfrm>
            <a:prstGeom prst="line">
              <a:avLst/>
            </a:prstGeom>
            <a:noFill/>
            <a:ln w="19050" cap="rnd">
              <a:solidFill>
                <a:schemeClr val="accent5">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02" name="Line 41"/>
            <p:cNvSpPr>
              <a:spLocks noChangeShapeType="1"/>
            </p:cNvSpPr>
            <p:nvPr/>
          </p:nvSpPr>
          <p:spPr bwMode="auto">
            <a:xfrm>
              <a:off x="2061480" y="2191945"/>
              <a:ext cx="48645" cy="26193"/>
            </a:xfrm>
            <a:prstGeom prst="line">
              <a:avLst/>
            </a:prstGeom>
            <a:noFill/>
            <a:ln w="19050" cap="rnd">
              <a:solidFill>
                <a:schemeClr val="accent5">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03" name="Line 42"/>
            <p:cNvSpPr>
              <a:spLocks noChangeShapeType="1"/>
            </p:cNvSpPr>
            <p:nvPr/>
          </p:nvSpPr>
          <p:spPr bwMode="auto">
            <a:xfrm flipV="1">
              <a:off x="2063351" y="2059104"/>
              <a:ext cx="48645" cy="28064"/>
            </a:xfrm>
            <a:prstGeom prst="line">
              <a:avLst/>
            </a:prstGeom>
            <a:noFill/>
            <a:ln w="19050" cap="rnd">
              <a:solidFill>
                <a:schemeClr val="accent5">
                  <a:lumMod val="5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5" name="Group 14"/>
          <p:cNvGrpSpPr/>
          <p:nvPr/>
        </p:nvGrpSpPr>
        <p:grpSpPr>
          <a:xfrm>
            <a:off x="629653" y="3199791"/>
            <a:ext cx="960717" cy="904874"/>
            <a:chOff x="349249" y="3076892"/>
            <a:chExt cx="960717" cy="904874"/>
          </a:xfrm>
        </p:grpSpPr>
        <p:grpSp>
          <p:nvGrpSpPr>
            <p:cNvPr id="106" name="Group 105"/>
            <p:cNvGrpSpPr/>
            <p:nvPr/>
          </p:nvGrpSpPr>
          <p:grpSpPr>
            <a:xfrm>
              <a:off x="349249" y="3076892"/>
              <a:ext cx="960717" cy="904874"/>
              <a:chOff x="6034088" y="3943350"/>
              <a:chExt cx="1338263" cy="1260475"/>
            </a:xfrm>
          </p:grpSpPr>
          <p:sp>
            <p:nvSpPr>
              <p:cNvPr id="107" name="Oval 123"/>
              <p:cNvSpPr>
                <a:spLocks noChangeArrowheads="1"/>
              </p:cNvSpPr>
              <p:nvPr/>
            </p:nvSpPr>
            <p:spPr bwMode="auto">
              <a:xfrm>
                <a:off x="6181725" y="4102100"/>
                <a:ext cx="285750" cy="285750"/>
              </a:xfrm>
              <a:prstGeom prst="ellipse">
                <a:avLst/>
              </a:prstGeom>
              <a:noFill/>
              <a:ln w="19050" cap="rnd">
                <a:solidFill>
                  <a:schemeClr val="accent6">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08" name="Freeform 124"/>
              <p:cNvSpPr>
                <a:spLocks/>
              </p:cNvSpPr>
              <p:nvPr/>
            </p:nvSpPr>
            <p:spPr bwMode="auto">
              <a:xfrm>
                <a:off x="6436519" y="4505325"/>
                <a:ext cx="533400" cy="698500"/>
              </a:xfrm>
              <a:custGeom>
                <a:avLst/>
                <a:gdLst>
                  <a:gd name="T0" fmla="*/ 160 w 168"/>
                  <a:gd name="T1" fmla="*/ 220 h 220"/>
                  <a:gd name="T2" fmla="*/ 168 w 168"/>
                  <a:gd name="T3" fmla="*/ 84 h 220"/>
                  <a:gd name="T4" fmla="*/ 84 w 168"/>
                  <a:gd name="T5" fmla="*/ 0 h 220"/>
                  <a:gd name="T6" fmla="*/ 12 w 168"/>
                  <a:gd name="T7" fmla="*/ 41 h 220"/>
                  <a:gd name="T8" fmla="*/ 8 w 168"/>
                  <a:gd name="T9" fmla="*/ 49 h 220"/>
                  <a:gd name="T10" fmla="*/ 6 w 168"/>
                  <a:gd name="T11" fmla="*/ 54 h 220"/>
                  <a:gd name="T12" fmla="*/ 0 w 168"/>
                  <a:gd name="T13" fmla="*/ 84 h 220"/>
                  <a:gd name="T14" fmla="*/ 6 w 168"/>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220">
                    <a:moveTo>
                      <a:pt x="160" y="220"/>
                    </a:moveTo>
                    <a:cubicBezTo>
                      <a:pt x="165" y="210"/>
                      <a:pt x="168" y="97"/>
                      <a:pt x="168" y="84"/>
                    </a:cubicBezTo>
                    <a:cubicBezTo>
                      <a:pt x="168" y="38"/>
                      <a:pt x="131" y="0"/>
                      <a:pt x="84" y="0"/>
                    </a:cubicBezTo>
                    <a:cubicBezTo>
                      <a:pt x="53" y="0"/>
                      <a:pt x="27" y="16"/>
                      <a:pt x="12" y="41"/>
                    </a:cubicBezTo>
                    <a:cubicBezTo>
                      <a:pt x="9" y="46"/>
                      <a:pt x="10" y="44"/>
                      <a:pt x="8" y="49"/>
                    </a:cubicBezTo>
                    <a:cubicBezTo>
                      <a:pt x="6" y="54"/>
                      <a:pt x="6" y="54"/>
                      <a:pt x="6" y="54"/>
                    </a:cubicBezTo>
                    <a:cubicBezTo>
                      <a:pt x="2" y="63"/>
                      <a:pt x="0" y="74"/>
                      <a:pt x="0" y="84"/>
                    </a:cubicBezTo>
                    <a:cubicBezTo>
                      <a:pt x="0" y="95"/>
                      <a:pt x="2" y="211"/>
                      <a:pt x="6" y="220"/>
                    </a:cubicBezTo>
                  </a:path>
                </a:pathLst>
              </a:custGeom>
              <a:noFill/>
              <a:ln w="19050" cap="rnd">
                <a:solidFill>
                  <a:schemeClr val="accent6">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09" name="Freeform 125"/>
              <p:cNvSpPr>
                <a:spLocks/>
              </p:cNvSpPr>
              <p:nvPr/>
            </p:nvSpPr>
            <p:spPr bwMode="auto">
              <a:xfrm>
                <a:off x="6034088" y="4305300"/>
                <a:ext cx="1338263" cy="701675"/>
              </a:xfrm>
              <a:custGeom>
                <a:avLst/>
                <a:gdLst>
                  <a:gd name="T0" fmla="*/ 76 w 421"/>
                  <a:gd name="T1" fmla="*/ 221 h 221"/>
                  <a:gd name="T2" fmla="*/ 50 w 421"/>
                  <a:gd name="T3" fmla="*/ 212 h 221"/>
                  <a:gd name="T4" fmla="*/ 54 w 421"/>
                  <a:gd name="T5" fmla="*/ 96 h 221"/>
                  <a:gd name="T6" fmla="*/ 36 w 421"/>
                  <a:gd name="T7" fmla="*/ 123 h 221"/>
                  <a:gd name="T8" fmla="*/ 27 w 421"/>
                  <a:gd name="T9" fmla="*/ 206 h 221"/>
                  <a:gd name="T10" fmla="*/ 0 w 421"/>
                  <a:gd name="T11" fmla="*/ 197 h 221"/>
                  <a:gd name="T12" fmla="*/ 9 w 421"/>
                  <a:gd name="T13" fmla="*/ 114 h 221"/>
                  <a:gd name="T14" fmla="*/ 63 w 421"/>
                  <a:gd name="T15" fmla="*/ 51 h 221"/>
                  <a:gd name="T16" fmla="*/ 125 w 421"/>
                  <a:gd name="T17" fmla="*/ 51 h 221"/>
                  <a:gd name="T18" fmla="*/ 174 w 421"/>
                  <a:gd name="T19" fmla="*/ 0 h 221"/>
                  <a:gd name="T20" fmla="*/ 246 w 421"/>
                  <a:gd name="T21" fmla="*/ 0 h 221"/>
                  <a:gd name="T22" fmla="*/ 296 w 421"/>
                  <a:gd name="T23" fmla="*/ 51 h 221"/>
                  <a:gd name="T24" fmla="*/ 358 w 421"/>
                  <a:gd name="T25" fmla="*/ 51 h 221"/>
                  <a:gd name="T26" fmla="*/ 412 w 421"/>
                  <a:gd name="T27" fmla="*/ 114 h 221"/>
                  <a:gd name="T28" fmla="*/ 421 w 421"/>
                  <a:gd name="T29" fmla="*/ 197 h 221"/>
                  <a:gd name="T30" fmla="*/ 394 w 421"/>
                  <a:gd name="T31" fmla="*/ 206 h 221"/>
                  <a:gd name="T32" fmla="*/ 385 w 421"/>
                  <a:gd name="T33" fmla="*/ 123 h 221"/>
                  <a:gd name="T34" fmla="*/ 367 w 421"/>
                  <a:gd name="T35" fmla="*/ 96 h 221"/>
                  <a:gd name="T36" fmla="*/ 371 w 421"/>
                  <a:gd name="T37" fmla="*/ 216 h 221"/>
                  <a:gd name="T38" fmla="*/ 356 w 421"/>
                  <a:gd name="T3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1" h="221">
                    <a:moveTo>
                      <a:pt x="76" y="221"/>
                    </a:moveTo>
                    <a:cubicBezTo>
                      <a:pt x="67" y="219"/>
                      <a:pt x="58" y="216"/>
                      <a:pt x="50" y="212"/>
                    </a:cubicBezTo>
                    <a:cubicBezTo>
                      <a:pt x="54" y="96"/>
                      <a:pt x="54" y="96"/>
                      <a:pt x="54" y="96"/>
                    </a:cubicBezTo>
                    <a:cubicBezTo>
                      <a:pt x="48" y="99"/>
                      <a:pt x="36" y="123"/>
                      <a:pt x="36" y="123"/>
                    </a:cubicBezTo>
                    <a:cubicBezTo>
                      <a:pt x="36" y="123"/>
                      <a:pt x="30" y="171"/>
                      <a:pt x="27" y="206"/>
                    </a:cubicBezTo>
                    <a:cubicBezTo>
                      <a:pt x="0" y="197"/>
                      <a:pt x="0" y="197"/>
                      <a:pt x="0" y="197"/>
                    </a:cubicBezTo>
                    <a:cubicBezTo>
                      <a:pt x="9" y="114"/>
                      <a:pt x="9" y="114"/>
                      <a:pt x="9" y="114"/>
                    </a:cubicBezTo>
                    <a:cubicBezTo>
                      <a:pt x="9" y="114"/>
                      <a:pt x="27" y="51"/>
                      <a:pt x="63" y="51"/>
                    </a:cubicBezTo>
                    <a:cubicBezTo>
                      <a:pt x="125" y="51"/>
                      <a:pt x="125" y="51"/>
                      <a:pt x="125" y="51"/>
                    </a:cubicBezTo>
                    <a:cubicBezTo>
                      <a:pt x="132" y="33"/>
                      <a:pt x="149" y="0"/>
                      <a:pt x="174" y="0"/>
                    </a:cubicBezTo>
                    <a:cubicBezTo>
                      <a:pt x="246" y="0"/>
                      <a:pt x="246" y="0"/>
                      <a:pt x="246" y="0"/>
                    </a:cubicBezTo>
                    <a:cubicBezTo>
                      <a:pt x="272" y="0"/>
                      <a:pt x="289" y="33"/>
                      <a:pt x="296" y="51"/>
                    </a:cubicBezTo>
                    <a:cubicBezTo>
                      <a:pt x="358" y="51"/>
                      <a:pt x="358" y="51"/>
                      <a:pt x="358" y="51"/>
                    </a:cubicBezTo>
                    <a:cubicBezTo>
                      <a:pt x="394" y="51"/>
                      <a:pt x="412" y="114"/>
                      <a:pt x="412" y="114"/>
                    </a:cubicBezTo>
                    <a:cubicBezTo>
                      <a:pt x="421" y="197"/>
                      <a:pt x="421" y="197"/>
                      <a:pt x="421" y="197"/>
                    </a:cubicBezTo>
                    <a:cubicBezTo>
                      <a:pt x="394" y="206"/>
                      <a:pt x="394" y="206"/>
                      <a:pt x="394" y="206"/>
                    </a:cubicBezTo>
                    <a:cubicBezTo>
                      <a:pt x="391" y="171"/>
                      <a:pt x="385" y="123"/>
                      <a:pt x="385" y="123"/>
                    </a:cubicBezTo>
                    <a:cubicBezTo>
                      <a:pt x="385" y="123"/>
                      <a:pt x="373" y="99"/>
                      <a:pt x="367" y="96"/>
                    </a:cubicBezTo>
                    <a:cubicBezTo>
                      <a:pt x="371" y="216"/>
                      <a:pt x="371" y="216"/>
                      <a:pt x="371" y="216"/>
                    </a:cubicBezTo>
                    <a:cubicBezTo>
                      <a:pt x="366" y="218"/>
                      <a:pt x="361" y="220"/>
                      <a:pt x="356" y="221"/>
                    </a:cubicBezTo>
                  </a:path>
                </a:pathLst>
              </a:custGeom>
              <a:noFill/>
              <a:ln w="19050" cap="rnd">
                <a:solidFill>
                  <a:schemeClr val="accent6">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10" name="Oval 126"/>
              <p:cNvSpPr>
                <a:spLocks noChangeArrowheads="1"/>
              </p:cNvSpPr>
              <p:nvPr/>
            </p:nvSpPr>
            <p:spPr bwMode="auto">
              <a:xfrm>
                <a:off x="6559550" y="3943350"/>
                <a:ext cx="285750" cy="285750"/>
              </a:xfrm>
              <a:prstGeom prst="ellipse">
                <a:avLst/>
              </a:prstGeom>
              <a:noFill/>
              <a:ln w="19050" cap="rnd">
                <a:solidFill>
                  <a:schemeClr val="accent6">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11" name="Oval 127"/>
              <p:cNvSpPr>
                <a:spLocks noChangeArrowheads="1"/>
              </p:cNvSpPr>
              <p:nvPr/>
            </p:nvSpPr>
            <p:spPr bwMode="auto">
              <a:xfrm>
                <a:off x="6940550" y="4102100"/>
                <a:ext cx="285750" cy="285750"/>
              </a:xfrm>
              <a:prstGeom prst="ellipse">
                <a:avLst/>
              </a:prstGeom>
              <a:noFill/>
              <a:ln w="19050" cap="rnd">
                <a:solidFill>
                  <a:schemeClr val="accent6">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18" name="Group 117"/>
            <p:cNvGrpSpPr/>
            <p:nvPr/>
          </p:nvGrpSpPr>
          <p:grpSpPr>
            <a:xfrm>
              <a:off x="679450" y="3643312"/>
              <a:ext cx="317469" cy="314325"/>
              <a:chOff x="5376863" y="2138363"/>
              <a:chExt cx="481013" cy="476250"/>
            </a:xfrm>
          </p:grpSpPr>
          <p:sp>
            <p:nvSpPr>
              <p:cNvPr id="119" name="Freeform 618"/>
              <p:cNvSpPr>
                <a:spLocks/>
              </p:cNvSpPr>
              <p:nvPr/>
            </p:nvSpPr>
            <p:spPr bwMode="auto">
              <a:xfrm>
                <a:off x="5376863" y="2138363"/>
                <a:ext cx="481013" cy="476250"/>
              </a:xfrm>
              <a:custGeom>
                <a:avLst/>
                <a:gdLst>
                  <a:gd name="T0" fmla="*/ 113 w 151"/>
                  <a:gd name="T1" fmla="*/ 70 h 150"/>
                  <a:gd name="T2" fmla="*/ 118 w 151"/>
                  <a:gd name="T3" fmla="*/ 69 h 150"/>
                  <a:gd name="T4" fmla="*/ 136 w 151"/>
                  <a:gd name="T5" fmla="*/ 76 h 150"/>
                  <a:gd name="T6" fmla="*/ 133 w 151"/>
                  <a:gd name="T7" fmla="*/ 57 h 150"/>
                  <a:gd name="T8" fmla="*/ 151 w 151"/>
                  <a:gd name="T9" fmla="*/ 51 h 150"/>
                  <a:gd name="T10" fmla="*/ 137 w 151"/>
                  <a:gd name="T11" fmla="*/ 39 h 150"/>
                  <a:gd name="T12" fmla="*/ 147 w 151"/>
                  <a:gd name="T13" fmla="*/ 23 h 150"/>
                  <a:gd name="T14" fmla="*/ 128 w 151"/>
                  <a:gd name="T15" fmla="*/ 22 h 150"/>
                  <a:gd name="T16" fmla="*/ 126 w 151"/>
                  <a:gd name="T17" fmla="*/ 3 h 150"/>
                  <a:gd name="T18" fmla="*/ 111 w 151"/>
                  <a:gd name="T19" fmla="*/ 15 h 150"/>
                  <a:gd name="T20" fmla="*/ 97 w 151"/>
                  <a:gd name="T21" fmla="*/ 2 h 150"/>
                  <a:gd name="T22" fmla="*/ 93 w 151"/>
                  <a:gd name="T23" fmla="*/ 21 h 150"/>
                  <a:gd name="T24" fmla="*/ 74 w 151"/>
                  <a:gd name="T25" fmla="*/ 20 h 150"/>
                  <a:gd name="T26" fmla="*/ 83 w 151"/>
                  <a:gd name="T27" fmla="*/ 36 h 150"/>
                  <a:gd name="T28" fmla="*/ 68 w 151"/>
                  <a:gd name="T29" fmla="*/ 48 h 150"/>
                  <a:gd name="T30" fmla="*/ 85 w 151"/>
                  <a:gd name="T31" fmla="*/ 55 h 150"/>
                  <a:gd name="T32" fmla="*/ 80 w 151"/>
                  <a:gd name="T33" fmla="*/ 73 h 150"/>
                  <a:gd name="T34" fmla="*/ 99 w 151"/>
                  <a:gd name="T35" fmla="*/ 75 h 150"/>
                  <a:gd name="T36" fmla="*/ 89 w 151"/>
                  <a:gd name="T37" fmla="*/ 91 h 150"/>
                  <a:gd name="T38" fmla="*/ 103 w 151"/>
                  <a:gd name="T39" fmla="*/ 102 h 150"/>
                  <a:gd name="T40" fmla="*/ 87 w 151"/>
                  <a:gd name="T41" fmla="*/ 110 h 150"/>
                  <a:gd name="T42" fmla="*/ 94 w 151"/>
                  <a:gd name="T43" fmla="*/ 127 h 150"/>
                  <a:gd name="T44" fmla="*/ 76 w 151"/>
                  <a:gd name="T45" fmla="*/ 126 h 150"/>
                  <a:gd name="T46" fmla="*/ 74 w 151"/>
                  <a:gd name="T47" fmla="*/ 145 h 150"/>
                  <a:gd name="T48" fmla="*/ 58 w 151"/>
                  <a:gd name="T49" fmla="*/ 135 h 150"/>
                  <a:gd name="T50" fmla="*/ 47 w 151"/>
                  <a:gd name="T51" fmla="*/ 150 h 150"/>
                  <a:gd name="T52" fmla="*/ 39 w 151"/>
                  <a:gd name="T53" fmla="*/ 133 h 150"/>
                  <a:gd name="T54" fmla="*/ 22 w 151"/>
                  <a:gd name="T55" fmla="*/ 141 h 150"/>
                  <a:gd name="T56" fmla="*/ 23 w 151"/>
                  <a:gd name="T57" fmla="*/ 122 h 150"/>
                  <a:gd name="T58" fmla="*/ 4 w 151"/>
                  <a:gd name="T59" fmla="*/ 120 h 150"/>
                  <a:gd name="T60" fmla="*/ 14 w 151"/>
                  <a:gd name="T61" fmla="*/ 105 h 150"/>
                  <a:gd name="T62" fmla="*/ 0 w 151"/>
                  <a:gd name="T63" fmla="*/ 93 h 150"/>
                  <a:gd name="T64" fmla="*/ 16 w 151"/>
                  <a:gd name="T65" fmla="*/ 85 h 150"/>
                  <a:gd name="T66" fmla="*/ 9 w 151"/>
                  <a:gd name="T67" fmla="*/ 68 h 150"/>
                  <a:gd name="T68" fmla="*/ 27 w 151"/>
                  <a:gd name="T69" fmla="*/ 69 h 150"/>
                  <a:gd name="T70" fmla="*/ 29 w 151"/>
                  <a:gd name="T71" fmla="*/ 51 h 150"/>
                  <a:gd name="T72" fmla="*/ 45 w 151"/>
                  <a:gd name="T73" fmla="*/ 61 h 150"/>
                  <a:gd name="T74" fmla="*/ 56 w 151"/>
                  <a:gd name="T75" fmla="*/ 46 h 150"/>
                  <a:gd name="T76" fmla="*/ 64 w 151"/>
                  <a:gd name="T77" fmla="*/ 6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1" h="150">
                    <a:moveTo>
                      <a:pt x="108" y="84"/>
                    </a:moveTo>
                    <a:cubicBezTo>
                      <a:pt x="113" y="70"/>
                      <a:pt x="113" y="70"/>
                      <a:pt x="113" y="70"/>
                    </a:cubicBezTo>
                    <a:cubicBezTo>
                      <a:pt x="114" y="69"/>
                      <a:pt x="115" y="69"/>
                      <a:pt x="115" y="69"/>
                    </a:cubicBezTo>
                    <a:cubicBezTo>
                      <a:pt x="116" y="69"/>
                      <a:pt x="117" y="69"/>
                      <a:pt x="118" y="69"/>
                    </a:cubicBezTo>
                    <a:cubicBezTo>
                      <a:pt x="128" y="80"/>
                      <a:pt x="128" y="80"/>
                      <a:pt x="128" y="80"/>
                    </a:cubicBezTo>
                    <a:cubicBezTo>
                      <a:pt x="136" y="76"/>
                      <a:pt x="136" y="76"/>
                      <a:pt x="136" y="76"/>
                    </a:cubicBezTo>
                    <a:cubicBezTo>
                      <a:pt x="130" y="61"/>
                      <a:pt x="130" y="61"/>
                      <a:pt x="130" y="61"/>
                    </a:cubicBezTo>
                    <a:cubicBezTo>
                      <a:pt x="131" y="60"/>
                      <a:pt x="132" y="59"/>
                      <a:pt x="133" y="57"/>
                    </a:cubicBezTo>
                    <a:cubicBezTo>
                      <a:pt x="148" y="59"/>
                      <a:pt x="148" y="59"/>
                      <a:pt x="148" y="59"/>
                    </a:cubicBezTo>
                    <a:cubicBezTo>
                      <a:pt x="151" y="51"/>
                      <a:pt x="151" y="51"/>
                      <a:pt x="151" y="51"/>
                    </a:cubicBezTo>
                    <a:cubicBezTo>
                      <a:pt x="137" y="44"/>
                      <a:pt x="137" y="44"/>
                      <a:pt x="137" y="44"/>
                    </a:cubicBezTo>
                    <a:cubicBezTo>
                      <a:pt x="137" y="42"/>
                      <a:pt x="137" y="41"/>
                      <a:pt x="137" y="39"/>
                    </a:cubicBezTo>
                    <a:cubicBezTo>
                      <a:pt x="150" y="30"/>
                      <a:pt x="150" y="30"/>
                      <a:pt x="150" y="30"/>
                    </a:cubicBezTo>
                    <a:cubicBezTo>
                      <a:pt x="147" y="23"/>
                      <a:pt x="147" y="23"/>
                      <a:pt x="147" y="23"/>
                    </a:cubicBezTo>
                    <a:cubicBezTo>
                      <a:pt x="132" y="26"/>
                      <a:pt x="132" y="26"/>
                      <a:pt x="132" y="26"/>
                    </a:cubicBezTo>
                    <a:cubicBezTo>
                      <a:pt x="131" y="25"/>
                      <a:pt x="129" y="23"/>
                      <a:pt x="128" y="22"/>
                    </a:cubicBezTo>
                    <a:cubicBezTo>
                      <a:pt x="133" y="7"/>
                      <a:pt x="133" y="7"/>
                      <a:pt x="133" y="7"/>
                    </a:cubicBezTo>
                    <a:cubicBezTo>
                      <a:pt x="126" y="3"/>
                      <a:pt x="126" y="3"/>
                      <a:pt x="126" y="3"/>
                    </a:cubicBezTo>
                    <a:cubicBezTo>
                      <a:pt x="116" y="16"/>
                      <a:pt x="116" y="16"/>
                      <a:pt x="116" y="16"/>
                    </a:cubicBezTo>
                    <a:cubicBezTo>
                      <a:pt x="114" y="15"/>
                      <a:pt x="113" y="15"/>
                      <a:pt x="111" y="15"/>
                    </a:cubicBezTo>
                    <a:cubicBezTo>
                      <a:pt x="105" y="0"/>
                      <a:pt x="105" y="0"/>
                      <a:pt x="105" y="0"/>
                    </a:cubicBezTo>
                    <a:cubicBezTo>
                      <a:pt x="97" y="2"/>
                      <a:pt x="97" y="2"/>
                      <a:pt x="97" y="2"/>
                    </a:cubicBezTo>
                    <a:cubicBezTo>
                      <a:pt x="97" y="18"/>
                      <a:pt x="97" y="18"/>
                      <a:pt x="97" y="18"/>
                    </a:cubicBezTo>
                    <a:cubicBezTo>
                      <a:pt x="96" y="19"/>
                      <a:pt x="94" y="20"/>
                      <a:pt x="93" y="21"/>
                    </a:cubicBezTo>
                    <a:cubicBezTo>
                      <a:pt x="79" y="13"/>
                      <a:pt x="79" y="13"/>
                      <a:pt x="79" y="13"/>
                    </a:cubicBezTo>
                    <a:cubicBezTo>
                      <a:pt x="74" y="20"/>
                      <a:pt x="74" y="20"/>
                      <a:pt x="74" y="20"/>
                    </a:cubicBezTo>
                    <a:cubicBezTo>
                      <a:pt x="84" y="32"/>
                      <a:pt x="84" y="32"/>
                      <a:pt x="84" y="32"/>
                    </a:cubicBezTo>
                    <a:cubicBezTo>
                      <a:pt x="84" y="33"/>
                      <a:pt x="83" y="35"/>
                      <a:pt x="83" y="36"/>
                    </a:cubicBezTo>
                    <a:cubicBezTo>
                      <a:pt x="68" y="40"/>
                      <a:pt x="68" y="40"/>
                      <a:pt x="68" y="40"/>
                    </a:cubicBezTo>
                    <a:cubicBezTo>
                      <a:pt x="68" y="48"/>
                      <a:pt x="68" y="48"/>
                      <a:pt x="68" y="48"/>
                    </a:cubicBezTo>
                    <a:cubicBezTo>
                      <a:pt x="83" y="50"/>
                      <a:pt x="83" y="50"/>
                      <a:pt x="83" y="50"/>
                    </a:cubicBezTo>
                    <a:cubicBezTo>
                      <a:pt x="84" y="52"/>
                      <a:pt x="85" y="54"/>
                      <a:pt x="85" y="55"/>
                    </a:cubicBezTo>
                    <a:cubicBezTo>
                      <a:pt x="77" y="68"/>
                      <a:pt x="77" y="68"/>
                      <a:pt x="77" y="68"/>
                    </a:cubicBezTo>
                    <a:cubicBezTo>
                      <a:pt x="80" y="73"/>
                      <a:pt x="80" y="73"/>
                      <a:pt x="80" y="73"/>
                    </a:cubicBezTo>
                    <a:cubicBezTo>
                      <a:pt x="94" y="68"/>
                      <a:pt x="94" y="68"/>
                      <a:pt x="94" y="68"/>
                    </a:cubicBezTo>
                    <a:cubicBezTo>
                      <a:pt x="99" y="75"/>
                      <a:pt x="99" y="75"/>
                      <a:pt x="99" y="75"/>
                    </a:cubicBezTo>
                    <a:cubicBezTo>
                      <a:pt x="87" y="85"/>
                      <a:pt x="87" y="85"/>
                      <a:pt x="87" y="85"/>
                    </a:cubicBezTo>
                    <a:cubicBezTo>
                      <a:pt x="88" y="87"/>
                      <a:pt x="88" y="89"/>
                      <a:pt x="89" y="91"/>
                    </a:cubicBezTo>
                    <a:cubicBezTo>
                      <a:pt x="103" y="93"/>
                      <a:pt x="103" y="93"/>
                      <a:pt x="103" y="93"/>
                    </a:cubicBezTo>
                    <a:cubicBezTo>
                      <a:pt x="103" y="102"/>
                      <a:pt x="103" y="102"/>
                      <a:pt x="103" y="102"/>
                    </a:cubicBezTo>
                    <a:cubicBezTo>
                      <a:pt x="89" y="105"/>
                      <a:pt x="89" y="105"/>
                      <a:pt x="89" y="105"/>
                    </a:cubicBezTo>
                    <a:cubicBezTo>
                      <a:pt x="88" y="107"/>
                      <a:pt x="88" y="108"/>
                      <a:pt x="87" y="110"/>
                    </a:cubicBezTo>
                    <a:cubicBezTo>
                      <a:pt x="99" y="120"/>
                      <a:pt x="99" y="120"/>
                      <a:pt x="99" y="120"/>
                    </a:cubicBezTo>
                    <a:cubicBezTo>
                      <a:pt x="94" y="127"/>
                      <a:pt x="94" y="127"/>
                      <a:pt x="94" y="127"/>
                    </a:cubicBezTo>
                    <a:cubicBezTo>
                      <a:pt x="80" y="122"/>
                      <a:pt x="80" y="122"/>
                      <a:pt x="80" y="122"/>
                    </a:cubicBezTo>
                    <a:cubicBezTo>
                      <a:pt x="79" y="124"/>
                      <a:pt x="78" y="125"/>
                      <a:pt x="76" y="126"/>
                    </a:cubicBezTo>
                    <a:cubicBezTo>
                      <a:pt x="81" y="141"/>
                      <a:pt x="81" y="141"/>
                      <a:pt x="81" y="141"/>
                    </a:cubicBezTo>
                    <a:cubicBezTo>
                      <a:pt x="74" y="145"/>
                      <a:pt x="74" y="145"/>
                      <a:pt x="74" y="145"/>
                    </a:cubicBezTo>
                    <a:cubicBezTo>
                      <a:pt x="64" y="133"/>
                      <a:pt x="64" y="133"/>
                      <a:pt x="64" y="133"/>
                    </a:cubicBezTo>
                    <a:cubicBezTo>
                      <a:pt x="62" y="134"/>
                      <a:pt x="60" y="134"/>
                      <a:pt x="58" y="135"/>
                    </a:cubicBezTo>
                    <a:cubicBezTo>
                      <a:pt x="56" y="150"/>
                      <a:pt x="56" y="150"/>
                      <a:pt x="56" y="150"/>
                    </a:cubicBezTo>
                    <a:cubicBezTo>
                      <a:pt x="47" y="150"/>
                      <a:pt x="47" y="150"/>
                      <a:pt x="47" y="150"/>
                    </a:cubicBezTo>
                    <a:cubicBezTo>
                      <a:pt x="45" y="135"/>
                      <a:pt x="45" y="135"/>
                      <a:pt x="45" y="135"/>
                    </a:cubicBezTo>
                    <a:cubicBezTo>
                      <a:pt x="43" y="134"/>
                      <a:pt x="41" y="134"/>
                      <a:pt x="39" y="133"/>
                    </a:cubicBezTo>
                    <a:cubicBezTo>
                      <a:pt x="29" y="145"/>
                      <a:pt x="29" y="145"/>
                      <a:pt x="29" y="145"/>
                    </a:cubicBezTo>
                    <a:cubicBezTo>
                      <a:pt x="22" y="141"/>
                      <a:pt x="22" y="141"/>
                      <a:pt x="22" y="141"/>
                    </a:cubicBezTo>
                    <a:cubicBezTo>
                      <a:pt x="27" y="126"/>
                      <a:pt x="27" y="126"/>
                      <a:pt x="27" y="126"/>
                    </a:cubicBezTo>
                    <a:cubicBezTo>
                      <a:pt x="26" y="125"/>
                      <a:pt x="24" y="124"/>
                      <a:pt x="23" y="122"/>
                    </a:cubicBezTo>
                    <a:cubicBezTo>
                      <a:pt x="9" y="127"/>
                      <a:pt x="9" y="127"/>
                      <a:pt x="9" y="127"/>
                    </a:cubicBezTo>
                    <a:cubicBezTo>
                      <a:pt x="4" y="120"/>
                      <a:pt x="4" y="120"/>
                      <a:pt x="4" y="120"/>
                    </a:cubicBezTo>
                    <a:cubicBezTo>
                      <a:pt x="16" y="110"/>
                      <a:pt x="16" y="110"/>
                      <a:pt x="16" y="110"/>
                    </a:cubicBezTo>
                    <a:cubicBezTo>
                      <a:pt x="15" y="108"/>
                      <a:pt x="15" y="107"/>
                      <a:pt x="14" y="105"/>
                    </a:cubicBezTo>
                    <a:cubicBezTo>
                      <a:pt x="0" y="102"/>
                      <a:pt x="0" y="102"/>
                      <a:pt x="0" y="102"/>
                    </a:cubicBezTo>
                    <a:cubicBezTo>
                      <a:pt x="0" y="93"/>
                      <a:pt x="0" y="93"/>
                      <a:pt x="0" y="93"/>
                    </a:cubicBezTo>
                    <a:cubicBezTo>
                      <a:pt x="14" y="91"/>
                      <a:pt x="14" y="91"/>
                      <a:pt x="14" y="91"/>
                    </a:cubicBezTo>
                    <a:cubicBezTo>
                      <a:pt x="15" y="89"/>
                      <a:pt x="15" y="87"/>
                      <a:pt x="16" y="85"/>
                    </a:cubicBezTo>
                    <a:cubicBezTo>
                      <a:pt x="4" y="75"/>
                      <a:pt x="4" y="75"/>
                      <a:pt x="4" y="75"/>
                    </a:cubicBezTo>
                    <a:cubicBezTo>
                      <a:pt x="9" y="68"/>
                      <a:pt x="9" y="68"/>
                      <a:pt x="9" y="68"/>
                    </a:cubicBezTo>
                    <a:cubicBezTo>
                      <a:pt x="23" y="73"/>
                      <a:pt x="23" y="73"/>
                      <a:pt x="23" y="73"/>
                    </a:cubicBezTo>
                    <a:cubicBezTo>
                      <a:pt x="24" y="72"/>
                      <a:pt x="26" y="70"/>
                      <a:pt x="27" y="69"/>
                    </a:cubicBezTo>
                    <a:cubicBezTo>
                      <a:pt x="22" y="55"/>
                      <a:pt x="22" y="55"/>
                      <a:pt x="22" y="55"/>
                    </a:cubicBezTo>
                    <a:cubicBezTo>
                      <a:pt x="29" y="51"/>
                      <a:pt x="29" y="51"/>
                      <a:pt x="29" y="51"/>
                    </a:cubicBezTo>
                    <a:cubicBezTo>
                      <a:pt x="39" y="62"/>
                      <a:pt x="39" y="62"/>
                      <a:pt x="39" y="62"/>
                    </a:cubicBezTo>
                    <a:cubicBezTo>
                      <a:pt x="41" y="61"/>
                      <a:pt x="43" y="61"/>
                      <a:pt x="45" y="61"/>
                    </a:cubicBezTo>
                    <a:cubicBezTo>
                      <a:pt x="47" y="46"/>
                      <a:pt x="47" y="46"/>
                      <a:pt x="47" y="46"/>
                    </a:cubicBezTo>
                    <a:cubicBezTo>
                      <a:pt x="56" y="46"/>
                      <a:pt x="56" y="46"/>
                      <a:pt x="56" y="46"/>
                    </a:cubicBezTo>
                    <a:cubicBezTo>
                      <a:pt x="58" y="61"/>
                      <a:pt x="58" y="61"/>
                      <a:pt x="58" y="61"/>
                    </a:cubicBezTo>
                    <a:cubicBezTo>
                      <a:pt x="60" y="61"/>
                      <a:pt x="62" y="61"/>
                      <a:pt x="64" y="62"/>
                    </a:cubicBezTo>
                  </a:path>
                </a:pathLst>
              </a:custGeom>
              <a:noFill/>
              <a:ln w="19050" cap="rnd">
                <a:solidFill>
                  <a:schemeClr val="accent6">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800" dirty="0">
                  <a:latin typeface="Arial" pitchFamily="34" charset="0"/>
                  <a:cs typeface="Arial" pitchFamily="34" charset="0"/>
                </a:endParaRPr>
              </a:p>
            </p:txBody>
          </p:sp>
          <p:sp>
            <p:nvSpPr>
              <p:cNvPr id="120" name="Oval 619"/>
              <p:cNvSpPr>
                <a:spLocks noChangeArrowheads="1"/>
              </p:cNvSpPr>
              <p:nvPr/>
            </p:nvSpPr>
            <p:spPr bwMode="auto">
              <a:xfrm>
                <a:off x="5494338" y="2401888"/>
                <a:ext cx="92075" cy="95250"/>
              </a:xfrm>
              <a:prstGeom prst="ellipse">
                <a:avLst/>
              </a:prstGeom>
              <a:noFill/>
              <a:ln w="19050" cap="rnd">
                <a:solidFill>
                  <a:schemeClr val="accent6">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800" dirty="0">
                  <a:latin typeface="Arial" pitchFamily="34" charset="0"/>
                  <a:cs typeface="Arial" pitchFamily="34" charset="0"/>
                </a:endParaRPr>
              </a:p>
            </p:txBody>
          </p:sp>
          <p:sp>
            <p:nvSpPr>
              <p:cNvPr id="121" name="Oval 620"/>
              <p:cNvSpPr>
                <a:spLocks noChangeArrowheads="1"/>
              </p:cNvSpPr>
              <p:nvPr/>
            </p:nvSpPr>
            <p:spPr bwMode="auto">
              <a:xfrm>
                <a:off x="5681663" y="2230438"/>
                <a:ext cx="85725" cy="85725"/>
              </a:xfrm>
              <a:prstGeom prst="ellipse">
                <a:avLst/>
              </a:prstGeom>
              <a:noFill/>
              <a:ln w="19050" cap="rnd">
                <a:solidFill>
                  <a:schemeClr val="accent6">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sz="800" dirty="0">
                  <a:latin typeface="Arial" pitchFamily="34" charset="0"/>
                  <a:cs typeface="Arial" pitchFamily="34" charset="0"/>
                </a:endParaRPr>
              </a:p>
            </p:txBody>
          </p:sp>
        </p:grpSp>
      </p:grpSp>
      <p:grpSp>
        <p:nvGrpSpPr>
          <p:cNvPr id="4" name="Group 3"/>
          <p:cNvGrpSpPr/>
          <p:nvPr/>
        </p:nvGrpSpPr>
        <p:grpSpPr>
          <a:xfrm>
            <a:off x="656830" y="4830631"/>
            <a:ext cx="960717" cy="904874"/>
            <a:chOff x="1492251" y="4925060"/>
            <a:chExt cx="960717" cy="904874"/>
          </a:xfrm>
        </p:grpSpPr>
        <p:grpSp>
          <p:nvGrpSpPr>
            <p:cNvPr id="123" name="Group 122"/>
            <p:cNvGrpSpPr/>
            <p:nvPr/>
          </p:nvGrpSpPr>
          <p:grpSpPr>
            <a:xfrm>
              <a:off x="1492251" y="4925060"/>
              <a:ext cx="960717" cy="904874"/>
              <a:chOff x="6034088" y="3943350"/>
              <a:chExt cx="1338263" cy="1260475"/>
            </a:xfrm>
          </p:grpSpPr>
          <p:sp>
            <p:nvSpPr>
              <p:cNvPr id="128" name="Oval 123"/>
              <p:cNvSpPr>
                <a:spLocks noChangeArrowheads="1"/>
              </p:cNvSpPr>
              <p:nvPr/>
            </p:nvSpPr>
            <p:spPr bwMode="auto">
              <a:xfrm>
                <a:off x="6181725" y="4102100"/>
                <a:ext cx="285750" cy="285750"/>
              </a:xfrm>
              <a:prstGeom prst="ellipse">
                <a:avLst/>
              </a:prstGeom>
              <a:noFill/>
              <a:ln w="1905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29" name="Freeform 124"/>
              <p:cNvSpPr>
                <a:spLocks/>
              </p:cNvSpPr>
              <p:nvPr/>
            </p:nvSpPr>
            <p:spPr bwMode="auto">
              <a:xfrm>
                <a:off x="6436519" y="4505325"/>
                <a:ext cx="533400" cy="698500"/>
              </a:xfrm>
              <a:custGeom>
                <a:avLst/>
                <a:gdLst>
                  <a:gd name="T0" fmla="*/ 160 w 168"/>
                  <a:gd name="T1" fmla="*/ 220 h 220"/>
                  <a:gd name="T2" fmla="*/ 168 w 168"/>
                  <a:gd name="T3" fmla="*/ 84 h 220"/>
                  <a:gd name="T4" fmla="*/ 84 w 168"/>
                  <a:gd name="T5" fmla="*/ 0 h 220"/>
                  <a:gd name="T6" fmla="*/ 12 w 168"/>
                  <a:gd name="T7" fmla="*/ 41 h 220"/>
                  <a:gd name="T8" fmla="*/ 8 w 168"/>
                  <a:gd name="T9" fmla="*/ 49 h 220"/>
                  <a:gd name="T10" fmla="*/ 6 w 168"/>
                  <a:gd name="T11" fmla="*/ 54 h 220"/>
                  <a:gd name="T12" fmla="*/ 0 w 168"/>
                  <a:gd name="T13" fmla="*/ 84 h 220"/>
                  <a:gd name="T14" fmla="*/ 6 w 168"/>
                  <a:gd name="T15" fmla="*/ 22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220">
                    <a:moveTo>
                      <a:pt x="160" y="220"/>
                    </a:moveTo>
                    <a:cubicBezTo>
                      <a:pt x="165" y="210"/>
                      <a:pt x="168" y="97"/>
                      <a:pt x="168" y="84"/>
                    </a:cubicBezTo>
                    <a:cubicBezTo>
                      <a:pt x="168" y="38"/>
                      <a:pt x="131" y="0"/>
                      <a:pt x="84" y="0"/>
                    </a:cubicBezTo>
                    <a:cubicBezTo>
                      <a:pt x="53" y="0"/>
                      <a:pt x="27" y="16"/>
                      <a:pt x="12" y="41"/>
                    </a:cubicBezTo>
                    <a:cubicBezTo>
                      <a:pt x="9" y="46"/>
                      <a:pt x="10" y="44"/>
                      <a:pt x="8" y="49"/>
                    </a:cubicBezTo>
                    <a:cubicBezTo>
                      <a:pt x="6" y="54"/>
                      <a:pt x="6" y="54"/>
                      <a:pt x="6" y="54"/>
                    </a:cubicBezTo>
                    <a:cubicBezTo>
                      <a:pt x="2" y="63"/>
                      <a:pt x="0" y="74"/>
                      <a:pt x="0" y="84"/>
                    </a:cubicBezTo>
                    <a:cubicBezTo>
                      <a:pt x="0" y="95"/>
                      <a:pt x="2" y="211"/>
                      <a:pt x="6" y="220"/>
                    </a:cubicBezTo>
                  </a:path>
                </a:pathLst>
              </a:custGeom>
              <a:noFill/>
              <a:ln w="1905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30" name="Freeform 125"/>
              <p:cNvSpPr>
                <a:spLocks/>
              </p:cNvSpPr>
              <p:nvPr/>
            </p:nvSpPr>
            <p:spPr bwMode="auto">
              <a:xfrm>
                <a:off x="6034088" y="4305300"/>
                <a:ext cx="1338263" cy="701675"/>
              </a:xfrm>
              <a:custGeom>
                <a:avLst/>
                <a:gdLst>
                  <a:gd name="T0" fmla="*/ 76 w 421"/>
                  <a:gd name="T1" fmla="*/ 221 h 221"/>
                  <a:gd name="T2" fmla="*/ 50 w 421"/>
                  <a:gd name="T3" fmla="*/ 212 h 221"/>
                  <a:gd name="T4" fmla="*/ 54 w 421"/>
                  <a:gd name="T5" fmla="*/ 96 h 221"/>
                  <a:gd name="T6" fmla="*/ 36 w 421"/>
                  <a:gd name="T7" fmla="*/ 123 h 221"/>
                  <a:gd name="T8" fmla="*/ 27 w 421"/>
                  <a:gd name="T9" fmla="*/ 206 h 221"/>
                  <a:gd name="T10" fmla="*/ 0 w 421"/>
                  <a:gd name="T11" fmla="*/ 197 h 221"/>
                  <a:gd name="T12" fmla="*/ 9 w 421"/>
                  <a:gd name="T13" fmla="*/ 114 h 221"/>
                  <a:gd name="T14" fmla="*/ 63 w 421"/>
                  <a:gd name="T15" fmla="*/ 51 h 221"/>
                  <a:gd name="T16" fmla="*/ 125 w 421"/>
                  <a:gd name="T17" fmla="*/ 51 h 221"/>
                  <a:gd name="T18" fmla="*/ 174 w 421"/>
                  <a:gd name="T19" fmla="*/ 0 h 221"/>
                  <a:gd name="T20" fmla="*/ 246 w 421"/>
                  <a:gd name="T21" fmla="*/ 0 h 221"/>
                  <a:gd name="T22" fmla="*/ 296 w 421"/>
                  <a:gd name="T23" fmla="*/ 51 h 221"/>
                  <a:gd name="T24" fmla="*/ 358 w 421"/>
                  <a:gd name="T25" fmla="*/ 51 h 221"/>
                  <a:gd name="T26" fmla="*/ 412 w 421"/>
                  <a:gd name="T27" fmla="*/ 114 h 221"/>
                  <a:gd name="T28" fmla="*/ 421 w 421"/>
                  <a:gd name="T29" fmla="*/ 197 h 221"/>
                  <a:gd name="T30" fmla="*/ 394 w 421"/>
                  <a:gd name="T31" fmla="*/ 206 h 221"/>
                  <a:gd name="T32" fmla="*/ 385 w 421"/>
                  <a:gd name="T33" fmla="*/ 123 h 221"/>
                  <a:gd name="T34" fmla="*/ 367 w 421"/>
                  <a:gd name="T35" fmla="*/ 96 h 221"/>
                  <a:gd name="T36" fmla="*/ 371 w 421"/>
                  <a:gd name="T37" fmla="*/ 216 h 221"/>
                  <a:gd name="T38" fmla="*/ 356 w 421"/>
                  <a:gd name="T3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1" h="221">
                    <a:moveTo>
                      <a:pt x="76" y="221"/>
                    </a:moveTo>
                    <a:cubicBezTo>
                      <a:pt x="67" y="219"/>
                      <a:pt x="58" y="216"/>
                      <a:pt x="50" y="212"/>
                    </a:cubicBezTo>
                    <a:cubicBezTo>
                      <a:pt x="54" y="96"/>
                      <a:pt x="54" y="96"/>
                      <a:pt x="54" y="96"/>
                    </a:cubicBezTo>
                    <a:cubicBezTo>
                      <a:pt x="48" y="99"/>
                      <a:pt x="36" y="123"/>
                      <a:pt x="36" y="123"/>
                    </a:cubicBezTo>
                    <a:cubicBezTo>
                      <a:pt x="36" y="123"/>
                      <a:pt x="30" y="171"/>
                      <a:pt x="27" y="206"/>
                    </a:cubicBezTo>
                    <a:cubicBezTo>
                      <a:pt x="0" y="197"/>
                      <a:pt x="0" y="197"/>
                      <a:pt x="0" y="197"/>
                    </a:cubicBezTo>
                    <a:cubicBezTo>
                      <a:pt x="9" y="114"/>
                      <a:pt x="9" y="114"/>
                      <a:pt x="9" y="114"/>
                    </a:cubicBezTo>
                    <a:cubicBezTo>
                      <a:pt x="9" y="114"/>
                      <a:pt x="27" y="51"/>
                      <a:pt x="63" y="51"/>
                    </a:cubicBezTo>
                    <a:cubicBezTo>
                      <a:pt x="125" y="51"/>
                      <a:pt x="125" y="51"/>
                      <a:pt x="125" y="51"/>
                    </a:cubicBezTo>
                    <a:cubicBezTo>
                      <a:pt x="132" y="33"/>
                      <a:pt x="149" y="0"/>
                      <a:pt x="174" y="0"/>
                    </a:cubicBezTo>
                    <a:cubicBezTo>
                      <a:pt x="246" y="0"/>
                      <a:pt x="246" y="0"/>
                      <a:pt x="246" y="0"/>
                    </a:cubicBezTo>
                    <a:cubicBezTo>
                      <a:pt x="272" y="0"/>
                      <a:pt x="289" y="33"/>
                      <a:pt x="296" y="51"/>
                    </a:cubicBezTo>
                    <a:cubicBezTo>
                      <a:pt x="358" y="51"/>
                      <a:pt x="358" y="51"/>
                      <a:pt x="358" y="51"/>
                    </a:cubicBezTo>
                    <a:cubicBezTo>
                      <a:pt x="394" y="51"/>
                      <a:pt x="412" y="114"/>
                      <a:pt x="412" y="114"/>
                    </a:cubicBezTo>
                    <a:cubicBezTo>
                      <a:pt x="421" y="197"/>
                      <a:pt x="421" y="197"/>
                      <a:pt x="421" y="197"/>
                    </a:cubicBezTo>
                    <a:cubicBezTo>
                      <a:pt x="394" y="206"/>
                      <a:pt x="394" y="206"/>
                      <a:pt x="394" y="206"/>
                    </a:cubicBezTo>
                    <a:cubicBezTo>
                      <a:pt x="391" y="171"/>
                      <a:pt x="385" y="123"/>
                      <a:pt x="385" y="123"/>
                    </a:cubicBezTo>
                    <a:cubicBezTo>
                      <a:pt x="385" y="123"/>
                      <a:pt x="373" y="99"/>
                      <a:pt x="367" y="96"/>
                    </a:cubicBezTo>
                    <a:cubicBezTo>
                      <a:pt x="371" y="216"/>
                      <a:pt x="371" y="216"/>
                      <a:pt x="371" y="216"/>
                    </a:cubicBezTo>
                    <a:cubicBezTo>
                      <a:pt x="366" y="218"/>
                      <a:pt x="361" y="220"/>
                      <a:pt x="356" y="221"/>
                    </a:cubicBezTo>
                  </a:path>
                </a:pathLst>
              </a:custGeom>
              <a:noFill/>
              <a:ln w="1905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31" name="Oval 126"/>
              <p:cNvSpPr>
                <a:spLocks noChangeArrowheads="1"/>
              </p:cNvSpPr>
              <p:nvPr/>
            </p:nvSpPr>
            <p:spPr bwMode="auto">
              <a:xfrm>
                <a:off x="6559550" y="3943350"/>
                <a:ext cx="285750" cy="285750"/>
              </a:xfrm>
              <a:prstGeom prst="ellipse">
                <a:avLst/>
              </a:prstGeom>
              <a:noFill/>
              <a:ln w="1905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32" name="Oval 127"/>
              <p:cNvSpPr>
                <a:spLocks noChangeArrowheads="1"/>
              </p:cNvSpPr>
              <p:nvPr/>
            </p:nvSpPr>
            <p:spPr bwMode="auto">
              <a:xfrm>
                <a:off x="6940550" y="4102100"/>
                <a:ext cx="285750" cy="285750"/>
              </a:xfrm>
              <a:prstGeom prst="ellipse">
                <a:avLst/>
              </a:prstGeom>
              <a:noFill/>
              <a:ln w="1905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37" name="Group 136"/>
            <p:cNvGrpSpPr/>
            <p:nvPr/>
          </p:nvGrpSpPr>
          <p:grpSpPr>
            <a:xfrm>
              <a:off x="1802995" y="5395686"/>
              <a:ext cx="331286" cy="234950"/>
              <a:chOff x="8151813" y="4718050"/>
              <a:chExt cx="758825" cy="538163"/>
            </a:xfrm>
          </p:grpSpPr>
          <p:sp>
            <p:nvSpPr>
              <p:cNvPr id="138" name="Freeform 1047"/>
              <p:cNvSpPr>
                <a:spLocks/>
              </p:cNvSpPr>
              <p:nvPr/>
            </p:nvSpPr>
            <p:spPr bwMode="auto">
              <a:xfrm>
                <a:off x="8297863" y="4768850"/>
                <a:ext cx="511175" cy="182563"/>
              </a:xfrm>
              <a:custGeom>
                <a:avLst/>
                <a:gdLst>
                  <a:gd name="T0" fmla="*/ 0 w 161"/>
                  <a:gd name="T1" fmla="*/ 57 h 57"/>
                  <a:gd name="T2" fmla="*/ 133 w 161"/>
                  <a:gd name="T3" fmla="*/ 29 h 57"/>
                  <a:gd name="T4" fmla="*/ 161 w 161"/>
                  <a:gd name="T5" fmla="*/ 57 h 57"/>
                </a:gdLst>
                <a:ahLst/>
                <a:cxnLst>
                  <a:cxn ang="0">
                    <a:pos x="T0" y="T1"/>
                  </a:cxn>
                  <a:cxn ang="0">
                    <a:pos x="T2" y="T3"/>
                  </a:cxn>
                  <a:cxn ang="0">
                    <a:pos x="T4" y="T5"/>
                  </a:cxn>
                </a:cxnLst>
                <a:rect l="0" t="0" r="r" b="b"/>
                <a:pathLst>
                  <a:path w="161" h="57">
                    <a:moveTo>
                      <a:pt x="0" y="57"/>
                    </a:moveTo>
                    <a:cubicBezTo>
                      <a:pt x="29" y="12"/>
                      <a:pt x="88" y="0"/>
                      <a:pt x="133" y="29"/>
                    </a:cubicBezTo>
                    <a:cubicBezTo>
                      <a:pt x="144" y="36"/>
                      <a:pt x="154" y="46"/>
                      <a:pt x="161" y="57"/>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39" name="Freeform 1048"/>
              <p:cNvSpPr>
                <a:spLocks/>
              </p:cNvSpPr>
              <p:nvPr/>
            </p:nvSpPr>
            <p:spPr bwMode="auto">
              <a:xfrm>
                <a:off x="8202613" y="4737100"/>
                <a:ext cx="695325" cy="322263"/>
              </a:xfrm>
              <a:custGeom>
                <a:avLst/>
                <a:gdLst>
                  <a:gd name="T0" fmla="*/ 0 w 219"/>
                  <a:gd name="T1" fmla="*/ 101 h 101"/>
                  <a:gd name="T2" fmla="*/ 129 w 219"/>
                  <a:gd name="T3" fmla="*/ 11 h 101"/>
                  <a:gd name="T4" fmla="*/ 219 w 219"/>
                  <a:gd name="T5" fmla="*/ 101 h 101"/>
                </a:gdLst>
                <a:ahLst/>
                <a:cxnLst>
                  <a:cxn ang="0">
                    <a:pos x="T0" y="T1"/>
                  </a:cxn>
                  <a:cxn ang="0">
                    <a:pos x="T2" y="T3"/>
                  </a:cxn>
                  <a:cxn ang="0">
                    <a:pos x="T4" y="T5"/>
                  </a:cxn>
                </a:cxnLst>
                <a:rect l="0" t="0" r="r" b="b"/>
                <a:pathLst>
                  <a:path w="219" h="101">
                    <a:moveTo>
                      <a:pt x="0" y="101"/>
                    </a:moveTo>
                    <a:cubicBezTo>
                      <a:pt x="11" y="40"/>
                      <a:pt x="69" y="0"/>
                      <a:pt x="129" y="11"/>
                    </a:cubicBezTo>
                    <a:cubicBezTo>
                      <a:pt x="175" y="19"/>
                      <a:pt x="211" y="55"/>
                      <a:pt x="219" y="101"/>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40" name="Freeform 1049"/>
              <p:cNvSpPr>
                <a:spLocks/>
              </p:cNvSpPr>
              <p:nvPr/>
            </p:nvSpPr>
            <p:spPr bwMode="auto">
              <a:xfrm>
                <a:off x="8151813" y="4718050"/>
                <a:ext cx="758825" cy="538163"/>
              </a:xfrm>
              <a:custGeom>
                <a:avLst/>
                <a:gdLst>
                  <a:gd name="T0" fmla="*/ 23 w 239"/>
                  <a:gd name="T1" fmla="*/ 168 h 169"/>
                  <a:gd name="T2" fmla="*/ 84 w 239"/>
                  <a:gd name="T3" fmla="*/ 23 h 169"/>
                  <a:gd name="T4" fmla="*/ 228 w 239"/>
                  <a:gd name="T5" fmla="*/ 84 h 169"/>
                  <a:gd name="T6" fmla="*/ 228 w 239"/>
                  <a:gd name="T7" fmla="*/ 169 h 169"/>
                </a:gdLst>
                <a:ahLst/>
                <a:cxnLst>
                  <a:cxn ang="0">
                    <a:pos x="T0" y="T1"/>
                  </a:cxn>
                  <a:cxn ang="0">
                    <a:pos x="T2" y="T3"/>
                  </a:cxn>
                  <a:cxn ang="0">
                    <a:pos x="T4" y="T5"/>
                  </a:cxn>
                  <a:cxn ang="0">
                    <a:pos x="T6" y="T7"/>
                  </a:cxn>
                </a:cxnLst>
                <a:rect l="0" t="0" r="r" b="b"/>
                <a:pathLst>
                  <a:path w="239" h="169">
                    <a:moveTo>
                      <a:pt x="23" y="168"/>
                    </a:moveTo>
                    <a:cubicBezTo>
                      <a:pt x="0" y="111"/>
                      <a:pt x="27" y="47"/>
                      <a:pt x="84" y="23"/>
                    </a:cubicBezTo>
                    <a:cubicBezTo>
                      <a:pt x="141" y="0"/>
                      <a:pt x="205" y="28"/>
                      <a:pt x="228" y="84"/>
                    </a:cubicBezTo>
                    <a:cubicBezTo>
                      <a:pt x="239" y="111"/>
                      <a:pt x="239" y="142"/>
                      <a:pt x="228" y="169"/>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41" name="Line 1050"/>
              <p:cNvSpPr>
                <a:spLocks noChangeShapeType="1"/>
              </p:cNvSpPr>
              <p:nvPr/>
            </p:nvSpPr>
            <p:spPr bwMode="auto">
              <a:xfrm>
                <a:off x="8551863" y="4810125"/>
                <a:ext cx="0" cy="31750"/>
              </a:xfrm>
              <a:prstGeom prst="line">
                <a:avLst/>
              </a:prstGeom>
              <a:noFill/>
              <a:ln w="190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42" name="Line 1051"/>
              <p:cNvSpPr>
                <a:spLocks noChangeShapeType="1"/>
              </p:cNvSpPr>
              <p:nvPr/>
            </p:nvSpPr>
            <p:spPr bwMode="auto">
              <a:xfrm>
                <a:off x="8294688" y="4948238"/>
                <a:ext cx="31750" cy="0"/>
              </a:xfrm>
              <a:prstGeom prst="line">
                <a:avLst/>
              </a:prstGeom>
              <a:noFill/>
              <a:ln w="190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43" name="Line 1052"/>
              <p:cNvSpPr>
                <a:spLocks noChangeShapeType="1"/>
              </p:cNvSpPr>
              <p:nvPr/>
            </p:nvSpPr>
            <p:spPr bwMode="auto">
              <a:xfrm>
                <a:off x="8777288" y="4948238"/>
                <a:ext cx="28575" cy="0"/>
              </a:xfrm>
              <a:prstGeom prst="line">
                <a:avLst/>
              </a:prstGeom>
              <a:noFill/>
              <a:ln w="190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44" name="Line 1053"/>
              <p:cNvSpPr>
                <a:spLocks noChangeShapeType="1"/>
              </p:cNvSpPr>
              <p:nvPr/>
            </p:nvSpPr>
            <p:spPr bwMode="auto">
              <a:xfrm>
                <a:off x="8402638" y="4851400"/>
                <a:ext cx="15875" cy="22225"/>
              </a:xfrm>
              <a:prstGeom prst="line">
                <a:avLst/>
              </a:prstGeom>
              <a:noFill/>
              <a:ln w="190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45" name="Line 1054"/>
              <p:cNvSpPr>
                <a:spLocks noChangeShapeType="1"/>
              </p:cNvSpPr>
              <p:nvPr/>
            </p:nvSpPr>
            <p:spPr bwMode="auto">
              <a:xfrm flipH="1">
                <a:off x="8682038" y="4851400"/>
                <a:ext cx="15875" cy="22225"/>
              </a:xfrm>
              <a:prstGeom prst="line">
                <a:avLst/>
              </a:prstGeom>
              <a:noFill/>
              <a:ln w="190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46" name="Freeform 1055"/>
              <p:cNvSpPr>
                <a:spLocks/>
              </p:cNvSpPr>
              <p:nvPr/>
            </p:nvSpPr>
            <p:spPr bwMode="auto">
              <a:xfrm>
                <a:off x="8555038" y="4886325"/>
                <a:ext cx="139700" cy="160338"/>
              </a:xfrm>
              <a:custGeom>
                <a:avLst/>
                <a:gdLst>
                  <a:gd name="T0" fmla="*/ 0 w 44"/>
                  <a:gd name="T1" fmla="*/ 48 h 50"/>
                  <a:gd name="T2" fmla="*/ 40 w 44"/>
                  <a:gd name="T3" fmla="*/ 0 h 50"/>
                  <a:gd name="T4" fmla="*/ 44 w 44"/>
                  <a:gd name="T5" fmla="*/ 2 h 50"/>
                  <a:gd name="T6" fmla="*/ 4 w 44"/>
                  <a:gd name="T7" fmla="*/ 50 h 50"/>
                </a:gdLst>
                <a:ahLst/>
                <a:cxnLst>
                  <a:cxn ang="0">
                    <a:pos x="T0" y="T1"/>
                  </a:cxn>
                  <a:cxn ang="0">
                    <a:pos x="T2" y="T3"/>
                  </a:cxn>
                  <a:cxn ang="0">
                    <a:pos x="T4" y="T5"/>
                  </a:cxn>
                  <a:cxn ang="0">
                    <a:pos x="T6" y="T7"/>
                  </a:cxn>
                </a:cxnLst>
                <a:rect l="0" t="0" r="r" b="b"/>
                <a:pathLst>
                  <a:path w="44" h="50">
                    <a:moveTo>
                      <a:pt x="0" y="48"/>
                    </a:moveTo>
                    <a:cubicBezTo>
                      <a:pt x="40" y="0"/>
                      <a:pt x="40" y="0"/>
                      <a:pt x="40" y="0"/>
                    </a:cubicBezTo>
                    <a:cubicBezTo>
                      <a:pt x="44" y="2"/>
                      <a:pt x="44" y="2"/>
                      <a:pt x="44" y="2"/>
                    </a:cubicBezTo>
                    <a:cubicBezTo>
                      <a:pt x="27" y="22"/>
                      <a:pt x="20" y="31"/>
                      <a:pt x="4" y="50"/>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47" name="Freeform 1056"/>
              <p:cNvSpPr>
                <a:spLocks/>
              </p:cNvSpPr>
              <p:nvPr/>
            </p:nvSpPr>
            <p:spPr bwMode="auto">
              <a:xfrm>
                <a:off x="8535988" y="5053013"/>
                <a:ext cx="38100" cy="25400"/>
              </a:xfrm>
              <a:custGeom>
                <a:avLst/>
                <a:gdLst>
                  <a:gd name="T0" fmla="*/ 10 w 12"/>
                  <a:gd name="T1" fmla="*/ 0 h 8"/>
                  <a:gd name="T2" fmla="*/ 8 w 12"/>
                  <a:gd name="T3" fmla="*/ 7 h 8"/>
                  <a:gd name="T4" fmla="*/ 1 w 12"/>
                  <a:gd name="T5" fmla="*/ 4 h 8"/>
                  <a:gd name="T6" fmla="*/ 0 w 12"/>
                  <a:gd name="T7" fmla="*/ 2 h 8"/>
                </a:gdLst>
                <a:ahLst/>
                <a:cxnLst>
                  <a:cxn ang="0">
                    <a:pos x="T0" y="T1"/>
                  </a:cxn>
                  <a:cxn ang="0">
                    <a:pos x="T2" y="T3"/>
                  </a:cxn>
                  <a:cxn ang="0">
                    <a:pos x="T4" y="T5"/>
                  </a:cxn>
                  <a:cxn ang="0">
                    <a:pos x="T6" y="T7"/>
                  </a:cxn>
                </a:cxnLst>
                <a:rect l="0" t="0" r="r" b="b"/>
                <a:pathLst>
                  <a:path w="12" h="8">
                    <a:moveTo>
                      <a:pt x="10" y="0"/>
                    </a:moveTo>
                    <a:cubicBezTo>
                      <a:pt x="12" y="2"/>
                      <a:pt x="10" y="6"/>
                      <a:pt x="8" y="7"/>
                    </a:cubicBezTo>
                    <a:cubicBezTo>
                      <a:pt x="5" y="8"/>
                      <a:pt x="2" y="7"/>
                      <a:pt x="1" y="4"/>
                    </a:cubicBezTo>
                    <a:cubicBezTo>
                      <a:pt x="0" y="4"/>
                      <a:pt x="0" y="3"/>
                      <a:pt x="0" y="2"/>
                    </a:cubicBezTo>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48" name="Line 1057"/>
              <p:cNvSpPr>
                <a:spLocks noChangeShapeType="1"/>
              </p:cNvSpPr>
              <p:nvPr/>
            </p:nvSpPr>
            <p:spPr bwMode="auto">
              <a:xfrm>
                <a:off x="8208963" y="5062538"/>
                <a:ext cx="327025" cy="0"/>
              </a:xfrm>
              <a:prstGeom prst="line">
                <a:avLst/>
              </a:prstGeom>
              <a:noFill/>
              <a:ln w="190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49" name="Line 1058"/>
              <p:cNvSpPr>
                <a:spLocks noChangeShapeType="1"/>
              </p:cNvSpPr>
              <p:nvPr/>
            </p:nvSpPr>
            <p:spPr bwMode="auto">
              <a:xfrm>
                <a:off x="8659813" y="5062538"/>
                <a:ext cx="241300" cy="0"/>
              </a:xfrm>
              <a:prstGeom prst="line">
                <a:avLst/>
              </a:prstGeom>
              <a:noFill/>
              <a:ln w="190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50" name="Line 1059"/>
              <p:cNvSpPr>
                <a:spLocks noChangeShapeType="1"/>
              </p:cNvSpPr>
              <p:nvPr/>
            </p:nvSpPr>
            <p:spPr bwMode="auto">
              <a:xfrm>
                <a:off x="8228013" y="5253038"/>
                <a:ext cx="603250" cy="0"/>
              </a:xfrm>
              <a:prstGeom prst="line">
                <a:avLst/>
              </a:prstGeom>
              <a:noFill/>
              <a:ln w="19050" cap="rnd">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151" name="Freeform 1060"/>
              <p:cNvSpPr>
                <a:spLocks/>
              </p:cNvSpPr>
              <p:nvPr/>
            </p:nvSpPr>
            <p:spPr bwMode="auto">
              <a:xfrm>
                <a:off x="8339138" y="5170488"/>
                <a:ext cx="425450" cy="82550"/>
              </a:xfrm>
              <a:custGeom>
                <a:avLst/>
                <a:gdLst>
                  <a:gd name="T0" fmla="*/ 0 w 268"/>
                  <a:gd name="T1" fmla="*/ 0 h 52"/>
                  <a:gd name="T2" fmla="*/ 268 w 268"/>
                  <a:gd name="T3" fmla="*/ 0 h 52"/>
                  <a:gd name="T4" fmla="*/ 268 w 268"/>
                  <a:gd name="T5" fmla="*/ 52 h 52"/>
                  <a:gd name="T6" fmla="*/ 0 w 268"/>
                  <a:gd name="T7" fmla="*/ 52 h 52"/>
                  <a:gd name="T8" fmla="*/ 0 w 268"/>
                  <a:gd name="T9" fmla="*/ 0 h 52"/>
                  <a:gd name="T10" fmla="*/ 0 w 268"/>
                  <a:gd name="T11" fmla="*/ 0 h 52"/>
                </a:gdLst>
                <a:ahLst/>
                <a:cxnLst>
                  <a:cxn ang="0">
                    <a:pos x="T0" y="T1"/>
                  </a:cxn>
                  <a:cxn ang="0">
                    <a:pos x="T2" y="T3"/>
                  </a:cxn>
                  <a:cxn ang="0">
                    <a:pos x="T4" y="T5"/>
                  </a:cxn>
                  <a:cxn ang="0">
                    <a:pos x="T6" y="T7"/>
                  </a:cxn>
                  <a:cxn ang="0">
                    <a:pos x="T8" y="T9"/>
                  </a:cxn>
                  <a:cxn ang="0">
                    <a:pos x="T10" y="T11"/>
                  </a:cxn>
                </a:cxnLst>
                <a:rect l="0" t="0" r="r" b="b"/>
                <a:pathLst>
                  <a:path w="268" h="52">
                    <a:moveTo>
                      <a:pt x="0" y="0"/>
                    </a:moveTo>
                    <a:lnTo>
                      <a:pt x="268" y="0"/>
                    </a:lnTo>
                    <a:lnTo>
                      <a:pt x="268" y="52"/>
                    </a:lnTo>
                    <a:lnTo>
                      <a:pt x="0" y="52"/>
                    </a:lnTo>
                    <a:lnTo>
                      <a:pt x="0" y="0"/>
                    </a:lnTo>
                    <a:lnTo>
                      <a:pt x="0" y="0"/>
                    </a:lnTo>
                    <a:close/>
                  </a:path>
                </a:pathLst>
              </a:custGeom>
              <a:noFill/>
              <a:ln w="19050"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grpSp>
      </p:grpSp>
      <p:grpSp>
        <p:nvGrpSpPr>
          <p:cNvPr id="198" name="Group 197"/>
          <p:cNvGrpSpPr/>
          <p:nvPr/>
        </p:nvGrpSpPr>
        <p:grpSpPr>
          <a:xfrm>
            <a:off x="10785082" y="1268414"/>
            <a:ext cx="1123075" cy="837506"/>
            <a:chOff x="6254751" y="3522663"/>
            <a:chExt cx="1030288" cy="619125"/>
          </a:xfrm>
        </p:grpSpPr>
        <p:sp>
          <p:nvSpPr>
            <p:cNvPr id="199" name="Freeform 486"/>
            <p:cNvSpPr>
              <a:spLocks/>
            </p:cNvSpPr>
            <p:nvPr/>
          </p:nvSpPr>
          <p:spPr bwMode="auto">
            <a:xfrm>
              <a:off x="6254751" y="3668713"/>
              <a:ext cx="146050" cy="473075"/>
            </a:xfrm>
            <a:custGeom>
              <a:avLst/>
              <a:gdLst>
                <a:gd name="T0" fmla="*/ 46 w 46"/>
                <a:gd name="T1" fmla="*/ 149 h 149"/>
                <a:gd name="T2" fmla="*/ 46 w 46"/>
                <a:gd name="T3" fmla="*/ 75 h 149"/>
                <a:gd name="T4" fmla="*/ 34 w 46"/>
                <a:gd name="T5" fmla="*/ 63 h 149"/>
                <a:gd name="T6" fmla="*/ 34 w 46"/>
                <a:gd name="T7" fmla="*/ 6 h 149"/>
                <a:gd name="T8" fmla="*/ 36 w 46"/>
                <a:gd name="T9" fmla="*/ 0 h 149"/>
                <a:gd name="T10" fmla="*/ 12 w 46"/>
                <a:gd name="T11" fmla="*/ 0 h 149"/>
                <a:gd name="T12" fmla="*/ 0 w 46"/>
                <a:gd name="T13" fmla="*/ 12 h 149"/>
                <a:gd name="T14" fmla="*/ 0 w 46"/>
                <a:gd name="T15" fmla="*/ 52 h 149"/>
                <a:gd name="T16" fmla="*/ 12 w 46"/>
                <a:gd name="T17" fmla="*/ 63 h 149"/>
                <a:gd name="T18" fmla="*/ 12 w 46"/>
                <a:gd name="T1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49">
                  <a:moveTo>
                    <a:pt x="46" y="149"/>
                  </a:moveTo>
                  <a:cubicBezTo>
                    <a:pt x="46" y="75"/>
                    <a:pt x="46" y="75"/>
                    <a:pt x="46" y="75"/>
                  </a:cubicBezTo>
                  <a:cubicBezTo>
                    <a:pt x="46" y="75"/>
                    <a:pt x="34" y="75"/>
                    <a:pt x="34" y="63"/>
                  </a:cubicBezTo>
                  <a:cubicBezTo>
                    <a:pt x="34" y="52"/>
                    <a:pt x="34" y="6"/>
                    <a:pt x="34" y="6"/>
                  </a:cubicBezTo>
                  <a:cubicBezTo>
                    <a:pt x="34" y="6"/>
                    <a:pt x="34" y="3"/>
                    <a:pt x="36" y="0"/>
                  </a:cubicBezTo>
                  <a:cubicBezTo>
                    <a:pt x="24" y="0"/>
                    <a:pt x="12" y="0"/>
                    <a:pt x="12" y="0"/>
                  </a:cubicBezTo>
                  <a:cubicBezTo>
                    <a:pt x="12" y="0"/>
                    <a:pt x="0" y="0"/>
                    <a:pt x="0" y="12"/>
                  </a:cubicBezTo>
                  <a:cubicBezTo>
                    <a:pt x="0" y="52"/>
                    <a:pt x="0" y="52"/>
                    <a:pt x="0" y="52"/>
                  </a:cubicBezTo>
                  <a:cubicBezTo>
                    <a:pt x="0" y="63"/>
                    <a:pt x="12" y="63"/>
                    <a:pt x="12" y="63"/>
                  </a:cubicBezTo>
                  <a:cubicBezTo>
                    <a:pt x="12" y="149"/>
                    <a:pt x="12" y="149"/>
                    <a:pt x="12" y="14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0" name="Freeform 487"/>
            <p:cNvSpPr>
              <a:spLocks/>
            </p:cNvSpPr>
            <p:nvPr/>
          </p:nvSpPr>
          <p:spPr bwMode="auto">
            <a:xfrm>
              <a:off x="6308726" y="3522663"/>
              <a:ext cx="111125" cy="111125"/>
            </a:xfrm>
            <a:custGeom>
              <a:avLst/>
              <a:gdLst>
                <a:gd name="T0" fmla="*/ 17 w 35"/>
                <a:gd name="T1" fmla="*/ 35 h 35"/>
                <a:gd name="T2" fmla="*/ 26 w 35"/>
                <a:gd name="T3" fmla="*/ 33 h 35"/>
                <a:gd name="T4" fmla="*/ 27 w 35"/>
                <a:gd name="T5" fmla="*/ 32 h 35"/>
                <a:gd name="T6" fmla="*/ 35 w 35"/>
                <a:gd name="T7" fmla="*/ 18 h 35"/>
                <a:gd name="T8" fmla="*/ 17 w 35"/>
                <a:gd name="T9" fmla="*/ 0 h 35"/>
                <a:gd name="T10" fmla="*/ 0 w 35"/>
                <a:gd name="T11" fmla="*/ 18 h 35"/>
                <a:gd name="T12" fmla="*/ 17 w 35"/>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5" h="35">
                  <a:moveTo>
                    <a:pt x="17" y="35"/>
                  </a:moveTo>
                  <a:cubicBezTo>
                    <a:pt x="20" y="35"/>
                    <a:pt x="23" y="34"/>
                    <a:pt x="26" y="33"/>
                  </a:cubicBezTo>
                  <a:cubicBezTo>
                    <a:pt x="26" y="32"/>
                    <a:pt x="26" y="32"/>
                    <a:pt x="27" y="32"/>
                  </a:cubicBezTo>
                  <a:cubicBezTo>
                    <a:pt x="31" y="29"/>
                    <a:pt x="35" y="24"/>
                    <a:pt x="35" y="18"/>
                  </a:cubicBezTo>
                  <a:cubicBezTo>
                    <a:pt x="35" y="8"/>
                    <a:pt x="27" y="0"/>
                    <a:pt x="17" y="0"/>
                  </a:cubicBezTo>
                  <a:cubicBezTo>
                    <a:pt x="8" y="0"/>
                    <a:pt x="0" y="8"/>
                    <a:pt x="0" y="18"/>
                  </a:cubicBezTo>
                  <a:cubicBezTo>
                    <a:pt x="0" y="27"/>
                    <a:pt x="8" y="35"/>
                    <a:pt x="17" y="35"/>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1" name="Freeform 488"/>
            <p:cNvSpPr>
              <a:spLocks/>
            </p:cNvSpPr>
            <p:nvPr/>
          </p:nvSpPr>
          <p:spPr bwMode="auto">
            <a:xfrm>
              <a:off x="6619876" y="3668713"/>
              <a:ext cx="142875" cy="473075"/>
            </a:xfrm>
            <a:custGeom>
              <a:avLst/>
              <a:gdLst>
                <a:gd name="T0" fmla="*/ 34 w 45"/>
                <a:gd name="T1" fmla="*/ 149 h 149"/>
                <a:gd name="T2" fmla="*/ 34 w 45"/>
                <a:gd name="T3" fmla="*/ 63 h 149"/>
                <a:gd name="T4" fmla="*/ 45 w 45"/>
                <a:gd name="T5" fmla="*/ 52 h 149"/>
                <a:gd name="T6" fmla="*/ 45 w 45"/>
                <a:gd name="T7" fmla="*/ 12 h 149"/>
                <a:gd name="T8" fmla="*/ 34 w 45"/>
                <a:gd name="T9" fmla="*/ 0 h 149"/>
                <a:gd name="T10" fmla="*/ 10 w 45"/>
                <a:gd name="T11" fmla="*/ 0 h 149"/>
                <a:gd name="T12" fmla="*/ 11 w 45"/>
                <a:gd name="T13" fmla="*/ 6 h 149"/>
                <a:gd name="T14" fmla="*/ 11 w 45"/>
                <a:gd name="T15" fmla="*/ 63 h 149"/>
                <a:gd name="T16" fmla="*/ 0 w 45"/>
                <a:gd name="T17" fmla="*/ 75 h 149"/>
                <a:gd name="T18" fmla="*/ 0 w 45"/>
                <a:gd name="T1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149">
                  <a:moveTo>
                    <a:pt x="34" y="149"/>
                  </a:moveTo>
                  <a:cubicBezTo>
                    <a:pt x="34" y="63"/>
                    <a:pt x="34" y="63"/>
                    <a:pt x="34" y="63"/>
                  </a:cubicBezTo>
                  <a:cubicBezTo>
                    <a:pt x="34" y="63"/>
                    <a:pt x="45" y="63"/>
                    <a:pt x="45" y="52"/>
                  </a:cubicBezTo>
                  <a:cubicBezTo>
                    <a:pt x="45" y="40"/>
                    <a:pt x="45" y="12"/>
                    <a:pt x="45" y="12"/>
                  </a:cubicBezTo>
                  <a:cubicBezTo>
                    <a:pt x="45" y="12"/>
                    <a:pt x="45" y="0"/>
                    <a:pt x="34" y="0"/>
                  </a:cubicBezTo>
                  <a:cubicBezTo>
                    <a:pt x="10" y="0"/>
                    <a:pt x="10" y="0"/>
                    <a:pt x="10" y="0"/>
                  </a:cubicBezTo>
                  <a:cubicBezTo>
                    <a:pt x="11" y="3"/>
                    <a:pt x="11" y="6"/>
                    <a:pt x="11" y="6"/>
                  </a:cubicBezTo>
                  <a:cubicBezTo>
                    <a:pt x="11" y="6"/>
                    <a:pt x="11" y="52"/>
                    <a:pt x="11" y="63"/>
                  </a:cubicBezTo>
                  <a:cubicBezTo>
                    <a:pt x="11" y="75"/>
                    <a:pt x="0" y="75"/>
                    <a:pt x="0" y="75"/>
                  </a:cubicBezTo>
                  <a:cubicBezTo>
                    <a:pt x="0" y="149"/>
                    <a:pt x="0" y="149"/>
                    <a:pt x="0" y="14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2" name="Freeform 489"/>
            <p:cNvSpPr>
              <a:spLocks/>
            </p:cNvSpPr>
            <p:nvPr/>
          </p:nvSpPr>
          <p:spPr bwMode="auto">
            <a:xfrm>
              <a:off x="6600826" y="3522663"/>
              <a:ext cx="107950" cy="111125"/>
            </a:xfrm>
            <a:custGeom>
              <a:avLst/>
              <a:gdLst>
                <a:gd name="T0" fmla="*/ 8 w 34"/>
                <a:gd name="T1" fmla="*/ 32 h 35"/>
                <a:gd name="T2" fmla="*/ 9 w 34"/>
                <a:gd name="T3" fmla="*/ 33 h 35"/>
                <a:gd name="T4" fmla="*/ 17 w 34"/>
                <a:gd name="T5" fmla="*/ 35 h 35"/>
                <a:gd name="T6" fmla="*/ 34 w 34"/>
                <a:gd name="T7" fmla="*/ 18 h 35"/>
                <a:gd name="T8" fmla="*/ 17 w 34"/>
                <a:gd name="T9" fmla="*/ 0 h 35"/>
                <a:gd name="T10" fmla="*/ 0 w 34"/>
                <a:gd name="T11" fmla="*/ 18 h 35"/>
                <a:gd name="T12" fmla="*/ 8 w 34"/>
                <a:gd name="T13" fmla="*/ 32 h 35"/>
              </a:gdLst>
              <a:ahLst/>
              <a:cxnLst>
                <a:cxn ang="0">
                  <a:pos x="T0" y="T1"/>
                </a:cxn>
                <a:cxn ang="0">
                  <a:pos x="T2" y="T3"/>
                </a:cxn>
                <a:cxn ang="0">
                  <a:pos x="T4" y="T5"/>
                </a:cxn>
                <a:cxn ang="0">
                  <a:pos x="T6" y="T7"/>
                </a:cxn>
                <a:cxn ang="0">
                  <a:pos x="T8" y="T9"/>
                </a:cxn>
                <a:cxn ang="0">
                  <a:pos x="T10" y="T11"/>
                </a:cxn>
                <a:cxn ang="0">
                  <a:pos x="T12" y="T13"/>
                </a:cxn>
              </a:cxnLst>
              <a:rect l="0" t="0" r="r" b="b"/>
              <a:pathLst>
                <a:path w="34" h="35">
                  <a:moveTo>
                    <a:pt x="8" y="32"/>
                  </a:moveTo>
                  <a:cubicBezTo>
                    <a:pt x="8" y="32"/>
                    <a:pt x="9" y="32"/>
                    <a:pt x="9" y="33"/>
                  </a:cubicBezTo>
                  <a:cubicBezTo>
                    <a:pt x="11" y="34"/>
                    <a:pt x="14" y="35"/>
                    <a:pt x="17" y="35"/>
                  </a:cubicBezTo>
                  <a:cubicBezTo>
                    <a:pt x="27" y="35"/>
                    <a:pt x="34" y="27"/>
                    <a:pt x="34" y="18"/>
                  </a:cubicBezTo>
                  <a:cubicBezTo>
                    <a:pt x="34" y="8"/>
                    <a:pt x="27" y="0"/>
                    <a:pt x="17" y="0"/>
                  </a:cubicBezTo>
                  <a:cubicBezTo>
                    <a:pt x="8" y="0"/>
                    <a:pt x="0" y="8"/>
                    <a:pt x="0" y="18"/>
                  </a:cubicBezTo>
                  <a:cubicBezTo>
                    <a:pt x="0" y="24"/>
                    <a:pt x="3" y="29"/>
                    <a:pt x="8" y="3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3" name="Oval 490"/>
            <p:cNvSpPr>
              <a:spLocks noChangeArrowheads="1"/>
            </p:cNvSpPr>
            <p:nvPr/>
          </p:nvSpPr>
          <p:spPr bwMode="auto">
            <a:xfrm>
              <a:off x="6454776" y="3522663"/>
              <a:ext cx="107950" cy="1111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4" name="Freeform 491"/>
            <p:cNvSpPr>
              <a:spLocks/>
            </p:cNvSpPr>
            <p:nvPr/>
          </p:nvSpPr>
          <p:spPr bwMode="auto">
            <a:xfrm>
              <a:off x="6400801" y="3668713"/>
              <a:ext cx="219075" cy="473075"/>
            </a:xfrm>
            <a:custGeom>
              <a:avLst/>
              <a:gdLst>
                <a:gd name="T0" fmla="*/ 57 w 69"/>
                <a:gd name="T1" fmla="*/ 149 h 149"/>
                <a:gd name="T2" fmla="*/ 57 w 69"/>
                <a:gd name="T3" fmla="*/ 63 h 149"/>
                <a:gd name="T4" fmla="*/ 69 w 69"/>
                <a:gd name="T5" fmla="*/ 52 h 149"/>
                <a:gd name="T6" fmla="*/ 69 w 69"/>
                <a:gd name="T7" fmla="*/ 12 h 149"/>
                <a:gd name="T8" fmla="*/ 57 w 69"/>
                <a:gd name="T9" fmla="*/ 0 h 149"/>
                <a:gd name="T10" fmla="*/ 11 w 69"/>
                <a:gd name="T11" fmla="*/ 0 h 149"/>
                <a:gd name="T12" fmla="*/ 0 w 69"/>
                <a:gd name="T13" fmla="*/ 12 h 149"/>
                <a:gd name="T14" fmla="*/ 0 w 69"/>
                <a:gd name="T15" fmla="*/ 52 h 149"/>
                <a:gd name="T16" fmla="*/ 11 w 69"/>
                <a:gd name="T17" fmla="*/ 63 h 149"/>
                <a:gd name="T18" fmla="*/ 11 w 69"/>
                <a:gd name="T1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49">
                  <a:moveTo>
                    <a:pt x="57" y="149"/>
                  </a:moveTo>
                  <a:cubicBezTo>
                    <a:pt x="57" y="63"/>
                    <a:pt x="57" y="63"/>
                    <a:pt x="57" y="63"/>
                  </a:cubicBezTo>
                  <a:cubicBezTo>
                    <a:pt x="57" y="63"/>
                    <a:pt x="69" y="63"/>
                    <a:pt x="69" y="52"/>
                  </a:cubicBezTo>
                  <a:cubicBezTo>
                    <a:pt x="69" y="40"/>
                    <a:pt x="69" y="12"/>
                    <a:pt x="69" y="12"/>
                  </a:cubicBezTo>
                  <a:cubicBezTo>
                    <a:pt x="69" y="12"/>
                    <a:pt x="69" y="0"/>
                    <a:pt x="57" y="0"/>
                  </a:cubicBezTo>
                  <a:cubicBezTo>
                    <a:pt x="54" y="0"/>
                    <a:pt x="11" y="0"/>
                    <a:pt x="11" y="0"/>
                  </a:cubicBezTo>
                  <a:cubicBezTo>
                    <a:pt x="11" y="0"/>
                    <a:pt x="0" y="0"/>
                    <a:pt x="0" y="12"/>
                  </a:cubicBezTo>
                  <a:cubicBezTo>
                    <a:pt x="0" y="52"/>
                    <a:pt x="0" y="52"/>
                    <a:pt x="0" y="52"/>
                  </a:cubicBezTo>
                  <a:cubicBezTo>
                    <a:pt x="0" y="63"/>
                    <a:pt x="11" y="63"/>
                    <a:pt x="11" y="63"/>
                  </a:cubicBezTo>
                  <a:cubicBezTo>
                    <a:pt x="11" y="149"/>
                    <a:pt x="11" y="149"/>
                    <a:pt x="11" y="14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5" name="Line 492"/>
            <p:cNvSpPr>
              <a:spLocks noChangeShapeType="1"/>
            </p:cNvSpPr>
            <p:nvPr/>
          </p:nvSpPr>
          <p:spPr bwMode="auto">
            <a:xfrm>
              <a:off x="6581776" y="4141788"/>
              <a:ext cx="3810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6" name="Line 493"/>
            <p:cNvSpPr>
              <a:spLocks noChangeShapeType="1"/>
            </p:cNvSpPr>
            <p:nvPr/>
          </p:nvSpPr>
          <p:spPr bwMode="auto">
            <a:xfrm flipH="1">
              <a:off x="6400801" y="4141788"/>
              <a:ext cx="3492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7" name="Freeform 494"/>
            <p:cNvSpPr>
              <a:spLocks/>
            </p:cNvSpPr>
            <p:nvPr/>
          </p:nvSpPr>
          <p:spPr bwMode="auto">
            <a:xfrm>
              <a:off x="7250113" y="3595688"/>
              <a:ext cx="34925" cy="542925"/>
            </a:xfrm>
            <a:custGeom>
              <a:avLst/>
              <a:gdLst>
                <a:gd name="T0" fmla="*/ 0 w 22"/>
                <a:gd name="T1" fmla="*/ 342 h 342"/>
                <a:gd name="T2" fmla="*/ 22 w 22"/>
                <a:gd name="T3" fmla="*/ 342 h 342"/>
                <a:gd name="T4" fmla="*/ 22 w 22"/>
                <a:gd name="T5" fmla="*/ 0 h 342"/>
              </a:gdLst>
              <a:ahLst/>
              <a:cxnLst>
                <a:cxn ang="0">
                  <a:pos x="T0" y="T1"/>
                </a:cxn>
                <a:cxn ang="0">
                  <a:pos x="T2" y="T3"/>
                </a:cxn>
                <a:cxn ang="0">
                  <a:pos x="T4" y="T5"/>
                </a:cxn>
              </a:cxnLst>
              <a:rect l="0" t="0" r="r" b="b"/>
              <a:pathLst>
                <a:path w="22" h="342">
                  <a:moveTo>
                    <a:pt x="0" y="342"/>
                  </a:moveTo>
                  <a:lnTo>
                    <a:pt x="22" y="342"/>
                  </a:lnTo>
                  <a:lnTo>
                    <a:pt x="22"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8" name="Freeform 495"/>
            <p:cNvSpPr>
              <a:spLocks/>
            </p:cNvSpPr>
            <p:nvPr/>
          </p:nvSpPr>
          <p:spPr bwMode="auto">
            <a:xfrm>
              <a:off x="6877051" y="3595688"/>
              <a:ext cx="298450" cy="542925"/>
            </a:xfrm>
            <a:custGeom>
              <a:avLst/>
              <a:gdLst>
                <a:gd name="T0" fmla="*/ 0 w 188"/>
                <a:gd name="T1" fmla="*/ 0 h 342"/>
                <a:gd name="T2" fmla="*/ 0 w 188"/>
                <a:gd name="T3" fmla="*/ 342 h 342"/>
                <a:gd name="T4" fmla="*/ 188 w 188"/>
                <a:gd name="T5" fmla="*/ 342 h 342"/>
              </a:gdLst>
              <a:ahLst/>
              <a:cxnLst>
                <a:cxn ang="0">
                  <a:pos x="T0" y="T1"/>
                </a:cxn>
                <a:cxn ang="0">
                  <a:pos x="T2" y="T3"/>
                </a:cxn>
                <a:cxn ang="0">
                  <a:pos x="T4" y="T5"/>
                </a:cxn>
              </a:cxnLst>
              <a:rect l="0" t="0" r="r" b="b"/>
              <a:pathLst>
                <a:path w="188" h="342">
                  <a:moveTo>
                    <a:pt x="0" y="0"/>
                  </a:moveTo>
                  <a:lnTo>
                    <a:pt x="0" y="342"/>
                  </a:lnTo>
                  <a:lnTo>
                    <a:pt x="188" y="342"/>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09" name="Freeform 496"/>
            <p:cNvSpPr>
              <a:spLocks/>
            </p:cNvSpPr>
            <p:nvPr/>
          </p:nvSpPr>
          <p:spPr bwMode="auto">
            <a:xfrm>
              <a:off x="6959601" y="3557588"/>
              <a:ext cx="244475" cy="161925"/>
            </a:xfrm>
            <a:custGeom>
              <a:avLst/>
              <a:gdLst>
                <a:gd name="T0" fmla="*/ 64 w 77"/>
                <a:gd name="T1" fmla="*/ 51 h 51"/>
                <a:gd name="T2" fmla="*/ 13 w 77"/>
                <a:gd name="T3" fmla="*/ 51 h 51"/>
                <a:gd name="T4" fmla="*/ 0 w 77"/>
                <a:gd name="T5" fmla="*/ 38 h 51"/>
                <a:gd name="T6" fmla="*/ 0 w 77"/>
                <a:gd name="T7" fmla="*/ 12 h 51"/>
                <a:gd name="T8" fmla="*/ 0 w 77"/>
                <a:gd name="T9" fmla="*/ 12 h 51"/>
                <a:gd name="T10" fmla="*/ 26 w 77"/>
                <a:gd name="T11" fmla="*/ 12 h 51"/>
                <a:gd name="T12" fmla="*/ 26 w 77"/>
                <a:gd name="T13" fmla="*/ 0 h 51"/>
                <a:gd name="T14" fmla="*/ 51 w 77"/>
                <a:gd name="T15" fmla="*/ 0 h 51"/>
                <a:gd name="T16" fmla="*/ 51 w 77"/>
                <a:gd name="T17" fmla="*/ 12 h 51"/>
                <a:gd name="T18" fmla="*/ 77 w 77"/>
                <a:gd name="T19" fmla="*/ 12 h 51"/>
                <a:gd name="T20" fmla="*/ 77 w 77"/>
                <a:gd name="T21" fmla="*/ 12 h 51"/>
                <a:gd name="T22" fmla="*/ 77 w 77"/>
                <a:gd name="T23" fmla="*/ 38 h 51"/>
                <a:gd name="T24" fmla="*/ 64 w 77"/>
                <a:gd name="T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51">
                  <a:moveTo>
                    <a:pt x="64" y="51"/>
                  </a:moveTo>
                  <a:cubicBezTo>
                    <a:pt x="13" y="51"/>
                    <a:pt x="13" y="51"/>
                    <a:pt x="13" y="51"/>
                  </a:cubicBezTo>
                  <a:cubicBezTo>
                    <a:pt x="6" y="51"/>
                    <a:pt x="0" y="45"/>
                    <a:pt x="0" y="38"/>
                  </a:cubicBezTo>
                  <a:cubicBezTo>
                    <a:pt x="0" y="12"/>
                    <a:pt x="0" y="12"/>
                    <a:pt x="0" y="12"/>
                  </a:cubicBezTo>
                  <a:cubicBezTo>
                    <a:pt x="0" y="12"/>
                    <a:pt x="0" y="12"/>
                    <a:pt x="0" y="12"/>
                  </a:cubicBezTo>
                  <a:cubicBezTo>
                    <a:pt x="26" y="12"/>
                    <a:pt x="26" y="12"/>
                    <a:pt x="26" y="12"/>
                  </a:cubicBezTo>
                  <a:cubicBezTo>
                    <a:pt x="26" y="0"/>
                    <a:pt x="26" y="0"/>
                    <a:pt x="26" y="0"/>
                  </a:cubicBezTo>
                  <a:cubicBezTo>
                    <a:pt x="51" y="0"/>
                    <a:pt x="51" y="0"/>
                    <a:pt x="51" y="0"/>
                  </a:cubicBezTo>
                  <a:cubicBezTo>
                    <a:pt x="51" y="12"/>
                    <a:pt x="51" y="12"/>
                    <a:pt x="51" y="12"/>
                  </a:cubicBezTo>
                  <a:cubicBezTo>
                    <a:pt x="77" y="12"/>
                    <a:pt x="77" y="12"/>
                    <a:pt x="77" y="12"/>
                  </a:cubicBezTo>
                  <a:cubicBezTo>
                    <a:pt x="77" y="12"/>
                    <a:pt x="77" y="12"/>
                    <a:pt x="77" y="12"/>
                  </a:cubicBezTo>
                  <a:cubicBezTo>
                    <a:pt x="77" y="38"/>
                    <a:pt x="77" y="38"/>
                    <a:pt x="77" y="38"/>
                  </a:cubicBezTo>
                  <a:cubicBezTo>
                    <a:pt x="77" y="45"/>
                    <a:pt x="71" y="51"/>
                    <a:pt x="64" y="5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10" name="Rectangle 497"/>
            <p:cNvSpPr>
              <a:spLocks noChangeArrowheads="1"/>
            </p:cNvSpPr>
            <p:nvPr/>
          </p:nvSpPr>
          <p:spPr bwMode="auto">
            <a:xfrm>
              <a:off x="7042151" y="3636963"/>
              <a:ext cx="79375" cy="41275"/>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11" name="Line 498"/>
            <p:cNvSpPr>
              <a:spLocks noChangeShapeType="1"/>
            </p:cNvSpPr>
            <p:nvPr/>
          </p:nvSpPr>
          <p:spPr bwMode="auto">
            <a:xfrm>
              <a:off x="7064376" y="3827463"/>
              <a:ext cx="17938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12" name="Line 499"/>
            <p:cNvSpPr>
              <a:spLocks noChangeShapeType="1"/>
            </p:cNvSpPr>
            <p:nvPr/>
          </p:nvSpPr>
          <p:spPr bwMode="auto">
            <a:xfrm>
              <a:off x="7064376" y="3938588"/>
              <a:ext cx="17938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13" name="Line 500"/>
            <p:cNvSpPr>
              <a:spLocks noChangeShapeType="1"/>
            </p:cNvSpPr>
            <p:nvPr/>
          </p:nvSpPr>
          <p:spPr bwMode="auto">
            <a:xfrm>
              <a:off x="7064376" y="4040188"/>
              <a:ext cx="17938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14" name="Freeform 501"/>
            <p:cNvSpPr>
              <a:spLocks/>
            </p:cNvSpPr>
            <p:nvPr/>
          </p:nvSpPr>
          <p:spPr bwMode="auto">
            <a:xfrm>
              <a:off x="6924676" y="3786188"/>
              <a:ext cx="136525" cy="79375"/>
            </a:xfrm>
            <a:custGeom>
              <a:avLst/>
              <a:gdLst>
                <a:gd name="T0" fmla="*/ 20 w 43"/>
                <a:gd name="T1" fmla="*/ 16 h 25"/>
                <a:gd name="T2" fmla="*/ 43 w 43"/>
                <a:gd name="T3" fmla="*/ 0 h 25"/>
                <a:gd name="T4" fmla="*/ 9 w 43"/>
                <a:gd name="T5" fmla="*/ 18 h 25"/>
                <a:gd name="T6" fmla="*/ 2 w 43"/>
                <a:gd name="T7" fmla="*/ 9 h 25"/>
                <a:gd name="T8" fmla="*/ 0 w 43"/>
                <a:gd name="T9" fmla="*/ 16 h 25"/>
                <a:gd name="T10" fmla="*/ 7 w 43"/>
                <a:gd name="T11" fmla="*/ 25 h 25"/>
                <a:gd name="T12" fmla="*/ 11 w 43"/>
                <a:gd name="T13" fmla="*/ 25 h 25"/>
                <a:gd name="T14" fmla="*/ 17 w 43"/>
                <a:gd name="T15" fmla="*/ 19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20" y="16"/>
                  </a:moveTo>
                  <a:cubicBezTo>
                    <a:pt x="29" y="7"/>
                    <a:pt x="34" y="5"/>
                    <a:pt x="43" y="0"/>
                  </a:cubicBezTo>
                  <a:cubicBezTo>
                    <a:pt x="24" y="5"/>
                    <a:pt x="15" y="12"/>
                    <a:pt x="9" y="18"/>
                  </a:cubicBezTo>
                  <a:cubicBezTo>
                    <a:pt x="8" y="15"/>
                    <a:pt x="6" y="13"/>
                    <a:pt x="2" y="9"/>
                  </a:cubicBezTo>
                  <a:cubicBezTo>
                    <a:pt x="0" y="16"/>
                    <a:pt x="0" y="16"/>
                    <a:pt x="0" y="16"/>
                  </a:cubicBezTo>
                  <a:cubicBezTo>
                    <a:pt x="4" y="19"/>
                    <a:pt x="5" y="21"/>
                    <a:pt x="7" y="25"/>
                  </a:cubicBezTo>
                  <a:cubicBezTo>
                    <a:pt x="11" y="25"/>
                    <a:pt x="11" y="25"/>
                    <a:pt x="11" y="25"/>
                  </a:cubicBezTo>
                  <a:cubicBezTo>
                    <a:pt x="13" y="23"/>
                    <a:pt x="14" y="22"/>
                    <a:pt x="17" y="1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15" name="Freeform 502"/>
            <p:cNvSpPr>
              <a:spLocks/>
            </p:cNvSpPr>
            <p:nvPr/>
          </p:nvSpPr>
          <p:spPr bwMode="auto">
            <a:xfrm>
              <a:off x="6924676" y="3897313"/>
              <a:ext cx="136525" cy="79375"/>
            </a:xfrm>
            <a:custGeom>
              <a:avLst/>
              <a:gdLst>
                <a:gd name="T0" fmla="*/ 20 w 43"/>
                <a:gd name="T1" fmla="*/ 16 h 25"/>
                <a:gd name="T2" fmla="*/ 43 w 43"/>
                <a:gd name="T3" fmla="*/ 0 h 25"/>
                <a:gd name="T4" fmla="*/ 9 w 43"/>
                <a:gd name="T5" fmla="*/ 18 h 25"/>
                <a:gd name="T6" fmla="*/ 2 w 43"/>
                <a:gd name="T7" fmla="*/ 9 h 25"/>
                <a:gd name="T8" fmla="*/ 0 w 43"/>
                <a:gd name="T9" fmla="*/ 16 h 25"/>
                <a:gd name="T10" fmla="*/ 7 w 43"/>
                <a:gd name="T11" fmla="*/ 25 h 25"/>
                <a:gd name="T12" fmla="*/ 11 w 43"/>
                <a:gd name="T13" fmla="*/ 25 h 25"/>
                <a:gd name="T14" fmla="*/ 17 w 43"/>
                <a:gd name="T15" fmla="*/ 19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20" y="16"/>
                  </a:moveTo>
                  <a:cubicBezTo>
                    <a:pt x="29" y="7"/>
                    <a:pt x="34" y="4"/>
                    <a:pt x="43" y="0"/>
                  </a:cubicBezTo>
                  <a:cubicBezTo>
                    <a:pt x="24" y="5"/>
                    <a:pt x="15" y="12"/>
                    <a:pt x="9" y="18"/>
                  </a:cubicBezTo>
                  <a:cubicBezTo>
                    <a:pt x="8" y="14"/>
                    <a:pt x="6" y="12"/>
                    <a:pt x="2" y="9"/>
                  </a:cubicBezTo>
                  <a:cubicBezTo>
                    <a:pt x="0" y="16"/>
                    <a:pt x="0" y="16"/>
                    <a:pt x="0" y="16"/>
                  </a:cubicBezTo>
                  <a:cubicBezTo>
                    <a:pt x="4" y="18"/>
                    <a:pt x="5" y="20"/>
                    <a:pt x="7" y="25"/>
                  </a:cubicBezTo>
                  <a:cubicBezTo>
                    <a:pt x="11" y="25"/>
                    <a:pt x="11" y="25"/>
                    <a:pt x="11" y="25"/>
                  </a:cubicBezTo>
                  <a:cubicBezTo>
                    <a:pt x="13" y="22"/>
                    <a:pt x="14" y="21"/>
                    <a:pt x="17" y="1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16" name="Freeform 503"/>
            <p:cNvSpPr>
              <a:spLocks/>
            </p:cNvSpPr>
            <p:nvPr/>
          </p:nvSpPr>
          <p:spPr bwMode="auto">
            <a:xfrm>
              <a:off x="6924676" y="3998913"/>
              <a:ext cx="136525" cy="79375"/>
            </a:xfrm>
            <a:custGeom>
              <a:avLst/>
              <a:gdLst>
                <a:gd name="T0" fmla="*/ 20 w 43"/>
                <a:gd name="T1" fmla="*/ 16 h 25"/>
                <a:gd name="T2" fmla="*/ 43 w 43"/>
                <a:gd name="T3" fmla="*/ 0 h 25"/>
                <a:gd name="T4" fmla="*/ 9 w 43"/>
                <a:gd name="T5" fmla="*/ 18 h 25"/>
                <a:gd name="T6" fmla="*/ 2 w 43"/>
                <a:gd name="T7" fmla="*/ 9 h 25"/>
                <a:gd name="T8" fmla="*/ 0 w 43"/>
                <a:gd name="T9" fmla="*/ 16 h 25"/>
                <a:gd name="T10" fmla="*/ 7 w 43"/>
                <a:gd name="T11" fmla="*/ 25 h 25"/>
                <a:gd name="T12" fmla="*/ 11 w 43"/>
                <a:gd name="T13" fmla="*/ 25 h 25"/>
                <a:gd name="T14" fmla="*/ 17 w 43"/>
                <a:gd name="T15" fmla="*/ 19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20" y="16"/>
                  </a:moveTo>
                  <a:cubicBezTo>
                    <a:pt x="29" y="7"/>
                    <a:pt x="34" y="5"/>
                    <a:pt x="43" y="0"/>
                  </a:cubicBezTo>
                  <a:cubicBezTo>
                    <a:pt x="24" y="5"/>
                    <a:pt x="15" y="12"/>
                    <a:pt x="9" y="18"/>
                  </a:cubicBezTo>
                  <a:cubicBezTo>
                    <a:pt x="8" y="15"/>
                    <a:pt x="6" y="13"/>
                    <a:pt x="2" y="9"/>
                  </a:cubicBezTo>
                  <a:cubicBezTo>
                    <a:pt x="0" y="16"/>
                    <a:pt x="0" y="16"/>
                    <a:pt x="0" y="16"/>
                  </a:cubicBezTo>
                  <a:cubicBezTo>
                    <a:pt x="4" y="19"/>
                    <a:pt x="5" y="21"/>
                    <a:pt x="7" y="25"/>
                  </a:cubicBezTo>
                  <a:cubicBezTo>
                    <a:pt x="11" y="25"/>
                    <a:pt x="11" y="25"/>
                    <a:pt x="11" y="25"/>
                  </a:cubicBezTo>
                  <a:cubicBezTo>
                    <a:pt x="13" y="23"/>
                    <a:pt x="14" y="22"/>
                    <a:pt x="17" y="19"/>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17" name="Line 504"/>
            <p:cNvSpPr>
              <a:spLocks noChangeShapeType="1"/>
            </p:cNvSpPr>
            <p:nvPr/>
          </p:nvSpPr>
          <p:spPr bwMode="auto">
            <a:xfrm>
              <a:off x="7204076" y="3595688"/>
              <a:ext cx="809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18" name="Line 505"/>
            <p:cNvSpPr>
              <a:spLocks noChangeShapeType="1"/>
            </p:cNvSpPr>
            <p:nvPr/>
          </p:nvSpPr>
          <p:spPr bwMode="auto">
            <a:xfrm>
              <a:off x="6877051" y="3595688"/>
              <a:ext cx="82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Rectangle 1"/>
          <p:cNvSpPr/>
          <p:nvPr/>
        </p:nvSpPr>
        <p:spPr>
          <a:xfrm>
            <a:off x="823109" y="6334342"/>
            <a:ext cx="10364395" cy="36933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i="1" dirty="0"/>
              <a:t>Please see your EM/Staffing Partner if you can not locate the appropriate NBT code</a:t>
            </a:r>
            <a:endParaRPr lang="en-US" dirty="0"/>
          </a:p>
        </p:txBody>
      </p:sp>
    </p:spTree>
    <p:extLst>
      <p:ext uri="{BB962C8B-B14F-4D97-AF65-F5344CB8AC3E}">
        <p14:creationId xmlns:p14="http://schemas.microsoft.com/office/powerpoint/2010/main" val="1187380123"/>
      </p:ext>
    </p:extLst>
  </p:cSld>
  <p:clrMapOvr>
    <a:masterClrMapping/>
  </p:clrMapOvr>
  <p:transition spd="slow">
    <p:wheel spokes="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Contribution Margin Improvement (CMI) </a:t>
            </a:r>
            <a:br>
              <a:rPr lang="en-GB" dirty="0"/>
            </a:br>
            <a:r>
              <a:rPr lang="en-GB" dirty="0"/>
              <a:t>Incentive Bonus Program</a:t>
            </a:r>
          </a:p>
        </p:txBody>
      </p:sp>
      <p:graphicFrame>
        <p:nvGraphicFramePr>
          <p:cNvPr id="3" name="Diagram 2"/>
          <p:cNvGraphicFramePr/>
          <p:nvPr>
            <p:extLst>
              <p:ext uri="{D42A27DB-BD31-4B8C-83A1-F6EECF244321}">
                <p14:modId xmlns:p14="http://schemas.microsoft.com/office/powerpoint/2010/main" val="1885815002"/>
              </p:ext>
            </p:extLst>
          </p:nvPr>
        </p:nvGraphicFramePr>
        <p:xfrm>
          <a:off x="1847410" y="1340713"/>
          <a:ext cx="8641200" cy="4690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739979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895600" y="5715000"/>
            <a:ext cx="7543800" cy="828697"/>
          </a:xfrm>
        </p:spPr>
        <p:txBody>
          <a:bodyPr>
            <a:normAutofit/>
          </a:bodyPr>
          <a:lstStyle/>
          <a:p>
            <a:r>
              <a:rPr lang="en-US" dirty="0">
                <a:solidFill>
                  <a:schemeClr val="bg1"/>
                </a:solidFill>
              </a:rPr>
              <a:t>Engagement Management Learning Journey</a:t>
            </a:r>
          </a:p>
        </p:txBody>
      </p:sp>
    </p:spTree>
    <p:extLst>
      <p:ext uri="{BB962C8B-B14F-4D97-AF65-F5344CB8AC3E}">
        <p14:creationId xmlns:p14="http://schemas.microsoft.com/office/powerpoint/2010/main" val="358784531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 Practitioners Course</a:t>
            </a:r>
            <a:endParaRPr lang="en-GB" dirty="0"/>
          </a:p>
        </p:txBody>
      </p:sp>
      <p:grpSp>
        <p:nvGrpSpPr>
          <p:cNvPr id="3" name="Group 2"/>
          <p:cNvGrpSpPr/>
          <p:nvPr/>
        </p:nvGrpSpPr>
        <p:grpSpPr>
          <a:xfrm>
            <a:off x="1371600" y="914400"/>
            <a:ext cx="9067800" cy="5350066"/>
            <a:chOff x="2218733" y="1292416"/>
            <a:chExt cx="7200902" cy="4972050"/>
          </a:xfrm>
        </p:grpSpPr>
        <p:sp>
          <p:nvSpPr>
            <p:cNvPr id="4" name="Rectangle 4"/>
            <p:cNvSpPr>
              <a:spLocks noChangeArrowheads="1"/>
            </p:cNvSpPr>
            <p:nvPr/>
          </p:nvSpPr>
          <p:spPr bwMode="auto">
            <a:xfrm>
              <a:off x="5371511" y="1292416"/>
              <a:ext cx="1296987" cy="279400"/>
            </a:xfrm>
            <a:prstGeom prst="rect">
              <a:avLst/>
            </a:prstGeom>
            <a:solidFill>
              <a:srgbClr val="002060"/>
            </a:solidFill>
            <a:ln w="9525">
              <a:solidFill>
                <a:schemeClr val="tx1"/>
              </a:solidFill>
              <a:miter lim="800000"/>
              <a:headEnd/>
              <a:tailEnd/>
            </a:ln>
            <a:scene3d>
              <a:camera prst="orthographicFront"/>
              <a:lightRig rig="threePt" dir="t"/>
            </a:scene3d>
            <a:sp3d>
              <a:bevelT/>
            </a:sp3d>
          </p:spPr>
          <p:txBody>
            <a:bodyPr wrap="none" anchor="ctr"/>
            <a:lstStyle/>
            <a:p>
              <a:pPr algn="ctr">
                <a:defRPr/>
              </a:pPr>
              <a:r>
                <a:rPr lang="en-GB" sz="1200" b="1" dirty="0">
                  <a:solidFill>
                    <a:srgbClr val="FFFFFF"/>
                  </a:solidFill>
                  <a:latin typeface="Arial" pitchFamily="34" charset="0"/>
                  <a:cs typeface="Arial" pitchFamily="34" charset="0"/>
                </a:rPr>
                <a:t>Day 3</a:t>
              </a:r>
              <a:endParaRPr lang="en-US" sz="1200" b="1" dirty="0">
                <a:solidFill>
                  <a:srgbClr val="FFFFFF"/>
                </a:solidFill>
                <a:latin typeface="Arial" pitchFamily="34" charset="0"/>
                <a:cs typeface="Arial" pitchFamily="34" charset="0"/>
              </a:endParaRPr>
            </a:p>
          </p:txBody>
        </p:sp>
        <p:cxnSp>
          <p:nvCxnSpPr>
            <p:cNvPr id="5" name="AutoShape 52"/>
            <p:cNvCxnSpPr>
              <a:cxnSpLocks noChangeShapeType="1"/>
            </p:cNvCxnSpPr>
            <p:nvPr/>
          </p:nvCxnSpPr>
          <p:spPr bwMode="auto">
            <a:xfrm rot="5400000" flipH="1" flipV="1">
              <a:off x="4084839" y="2510825"/>
              <a:ext cx="3646488" cy="1927225"/>
            </a:xfrm>
            <a:prstGeom prst="bentConnector3">
              <a:avLst>
                <a:gd name="adj1" fmla="val 50000"/>
              </a:avLst>
            </a:prstGeom>
            <a:noFill/>
            <a:ln w="28575">
              <a:noFill/>
              <a:prstDash val="lgDashDot"/>
              <a:miter lim="800000"/>
              <a:headEnd/>
              <a:tailEnd type="triangle" w="lg" len="lg"/>
            </a:ln>
            <a:scene3d>
              <a:camera prst="orthographicFront"/>
              <a:lightRig rig="threePt" dir="t"/>
            </a:scene3d>
            <a:sp3d>
              <a:bevelT/>
            </a:sp3d>
          </p:spPr>
        </p:cxnSp>
        <p:sp>
          <p:nvSpPr>
            <p:cNvPr id="6" name="Rectangle 5"/>
            <p:cNvSpPr>
              <a:spLocks noChangeArrowheads="1"/>
            </p:cNvSpPr>
            <p:nvPr/>
          </p:nvSpPr>
          <p:spPr bwMode="auto">
            <a:xfrm>
              <a:off x="5374683" y="1697232"/>
              <a:ext cx="1319212" cy="877887"/>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Day to Day management </a:t>
              </a:r>
            </a:p>
          </p:txBody>
        </p:sp>
        <p:sp>
          <p:nvSpPr>
            <p:cNvPr id="7" name="Rectangle 6"/>
            <p:cNvSpPr>
              <a:spLocks noChangeArrowheads="1"/>
            </p:cNvSpPr>
            <p:nvPr/>
          </p:nvSpPr>
          <p:spPr bwMode="auto">
            <a:xfrm>
              <a:off x="5374683" y="2637029"/>
              <a:ext cx="1319212" cy="608012"/>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Managing change </a:t>
              </a:r>
            </a:p>
          </p:txBody>
        </p:sp>
        <p:sp>
          <p:nvSpPr>
            <p:cNvPr id="8" name="Rectangle 4"/>
            <p:cNvSpPr>
              <a:spLocks noChangeArrowheads="1"/>
            </p:cNvSpPr>
            <p:nvPr/>
          </p:nvSpPr>
          <p:spPr bwMode="auto">
            <a:xfrm>
              <a:off x="4011022" y="1292416"/>
              <a:ext cx="1298575" cy="279400"/>
            </a:xfrm>
            <a:prstGeom prst="rect">
              <a:avLst/>
            </a:prstGeom>
            <a:solidFill>
              <a:srgbClr val="002060"/>
            </a:solidFill>
            <a:ln w="9525">
              <a:solidFill>
                <a:schemeClr val="tx1"/>
              </a:solidFill>
              <a:miter lim="800000"/>
              <a:headEnd/>
              <a:tailEnd/>
            </a:ln>
            <a:scene3d>
              <a:camera prst="orthographicFront"/>
              <a:lightRig rig="threePt" dir="t"/>
            </a:scene3d>
            <a:sp3d>
              <a:bevelT/>
            </a:sp3d>
          </p:spPr>
          <p:txBody>
            <a:bodyPr wrap="none" anchor="ctr"/>
            <a:lstStyle/>
            <a:p>
              <a:pPr algn="ctr">
                <a:defRPr/>
              </a:pPr>
              <a:r>
                <a:rPr lang="en-GB" sz="1200" b="1" dirty="0">
                  <a:solidFill>
                    <a:srgbClr val="FFFFFF"/>
                  </a:solidFill>
                  <a:latin typeface="Arial" pitchFamily="34" charset="0"/>
                  <a:cs typeface="Arial" pitchFamily="34" charset="0"/>
                </a:rPr>
                <a:t>Day 2</a:t>
              </a:r>
              <a:endParaRPr lang="en-US" sz="1200" b="1" dirty="0">
                <a:solidFill>
                  <a:srgbClr val="FFFFFF"/>
                </a:solidFill>
                <a:latin typeface="Arial" pitchFamily="34" charset="0"/>
                <a:cs typeface="Arial" pitchFamily="34" charset="0"/>
              </a:endParaRPr>
            </a:p>
          </p:txBody>
        </p:sp>
        <p:cxnSp>
          <p:nvCxnSpPr>
            <p:cNvPr id="9" name="AutoShape 52"/>
            <p:cNvCxnSpPr>
              <a:cxnSpLocks noChangeShapeType="1"/>
            </p:cNvCxnSpPr>
            <p:nvPr/>
          </p:nvCxnSpPr>
          <p:spPr bwMode="auto">
            <a:xfrm rot="5400000" flipH="1" flipV="1">
              <a:off x="2692604" y="2506063"/>
              <a:ext cx="3646487" cy="1927225"/>
            </a:xfrm>
            <a:prstGeom prst="bentConnector3">
              <a:avLst>
                <a:gd name="adj1" fmla="val 50000"/>
              </a:avLst>
            </a:prstGeom>
            <a:noFill/>
            <a:ln w="28575">
              <a:noFill/>
              <a:prstDash val="lgDashDot"/>
              <a:miter lim="800000"/>
              <a:headEnd/>
              <a:tailEnd type="triangle" w="lg" len="lg"/>
            </a:ln>
            <a:scene3d>
              <a:camera prst="orthographicFront"/>
              <a:lightRig rig="threePt" dir="t"/>
            </a:scene3d>
            <a:sp3d>
              <a:bevelT/>
            </a:sp3d>
          </p:spPr>
        </p:cxnSp>
        <p:sp>
          <p:nvSpPr>
            <p:cNvPr id="10" name="Rectangle 9"/>
            <p:cNvSpPr>
              <a:spLocks noChangeArrowheads="1"/>
            </p:cNvSpPr>
            <p:nvPr/>
          </p:nvSpPr>
          <p:spPr bwMode="auto">
            <a:xfrm>
              <a:off x="2587237" y="4396186"/>
              <a:ext cx="1319212" cy="606425"/>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Determining the project organisation</a:t>
              </a:r>
            </a:p>
          </p:txBody>
        </p:sp>
        <p:sp>
          <p:nvSpPr>
            <p:cNvPr id="11" name="Rectangle 10"/>
            <p:cNvSpPr>
              <a:spLocks noChangeArrowheads="1"/>
            </p:cNvSpPr>
            <p:nvPr/>
          </p:nvSpPr>
          <p:spPr bwMode="auto">
            <a:xfrm>
              <a:off x="4003083" y="2521677"/>
              <a:ext cx="1319212" cy="606425"/>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Legal considerations</a:t>
              </a:r>
            </a:p>
          </p:txBody>
        </p:sp>
        <p:sp>
          <p:nvSpPr>
            <p:cNvPr id="12" name="Rectangle 4"/>
            <p:cNvSpPr>
              <a:spLocks noChangeArrowheads="1"/>
            </p:cNvSpPr>
            <p:nvPr/>
          </p:nvSpPr>
          <p:spPr bwMode="auto">
            <a:xfrm>
              <a:off x="2658472" y="1292416"/>
              <a:ext cx="1298575" cy="279400"/>
            </a:xfrm>
            <a:prstGeom prst="rect">
              <a:avLst/>
            </a:prstGeom>
            <a:solidFill>
              <a:srgbClr val="002060"/>
            </a:solidFill>
            <a:ln w="9525">
              <a:solidFill>
                <a:schemeClr val="tx1"/>
              </a:solidFill>
              <a:miter lim="800000"/>
              <a:headEnd/>
              <a:tailEnd/>
            </a:ln>
            <a:scene3d>
              <a:camera prst="orthographicFront"/>
              <a:lightRig rig="threePt" dir="t"/>
            </a:scene3d>
            <a:sp3d>
              <a:bevelT/>
            </a:sp3d>
          </p:spPr>
          <p:txBody>
            <a:bodyPr wrap="none" anchor="ctr"/>
            <a:lstStyle/>
            <a:p>
              <a:pPr algn="ctr">
                <a:defRPr/>
              </a:pPr>
              <a:r>
                <a:rPr lang="en-GB" sz="1200" b="1" dirty="0">
                  <a:solidFill>
                    <a:srgbClr val="FFFFFF"/>
                  </a:solidFill>
                  <a:latin typeface="Arial" pitchFamily="34" charset="0"/>
                  <a:cs typeface="Arial" pitchFamily="34" charset="0"/>
                </a:rPr>
                <a:t>Day 1</a:t>
              </a:r>
              <a:endParaRPr lang="en-US" sz="1200" b="1" dirty="0">
                <a:solidFill>
                  <a:srgbClr val="FFFFFF"/>
                </a:solidFill>
                <a:latin typeface="Arial" pitchFamily="34" charset="0"/>
                <a:cs typeface="Arial" pitchFamily="34" charset="0"/>
              </a:endParaRPr>
            </a:p>
          </p:txBody>
        </p:sp>
        <p:cxnSp>
          <p:nvCxnSpPr>
            <p:cNvPr id="13" name="AutoShape 52"/>
            <p:cNvCxnSpPr>
              <a:cxnSpLocks noChangeShapeType="1"/>
            </p:cNvCxnSpPr>
            <p:nvPr/>
          </p:nvCxnSpPr>
          <p:spPr bwMode="auto">
            <a:xfrm rot="5400000" flipH="1" flipV="1">
              <a:off x="1359102" y="2523523"/>
              <a:ext cx="3646488" cy="1927225"/>
            </a:xfrm>
            <a:prstGeom prst="bentConnector3">
              <a:avLst>
                <a:gd name="adj1" fmla="val 50000"/>
              </a:avLst>
            </a:prstGeom>
            <a:noFill/>
            <a:ln w="28575">
              <a:noFill/>
              <a:prstDash val="lgDashDot"/>
              <a:miter lim="800000"/>
              <a:headEnd/>
              <a:tailEnd type="triangle" w="lg" len="lg"/>
            </a:ln>
            <a:scene3d>
              <a:camera prst="orthographicFront"/>
              <a:lightRig rig="threePt" dir="t"/>
            </a:scene3d>
            <a:sp3d>
              <a:bevelT/>
            </a:sp3d>
          </p:spPr>
        </p:cxnSp>
        <p:sp>
          <p:nvSpPr>
            <p:cNvPr id="14" name="Rectangle 13"/>
            <p:cNvSpPr>
              <a:spLocks noChangeArrowheads="1"/>
            </p:cNvSpPr>
            <p:nvPr/>
          </p:nvSpPr>
          <p:spPr bwMode="auto">
            <a:xfrm>
              <a:off x="2621497" y="1590539"/>
              <a:ext cx="1320800" cy="527050"/>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Introduction</a:t>
              </a:r>
            </a:p>
          </p:txBody>
        </p:sp>
        <p:sp>
          <p:nvSpPr>
            <p:cNvPr id="15" name="Rectangle 15"/>
            <p:cNvSpPr>
              <a:spLocks noChangeArrowheads="1"/>
            </p:cNvSpPr>
            <p:nvPr/>
          </p:nvSpPr>
          <p:spPr bwMode="auto">
            <a:xfrm>
              <a:off x="2621497" y="3055801"/>
              <a:ext cx="1320800" cy="1308100"/>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Defining the approach </a:t>
              </a:r>
            </a:p>
          </p:txBody>
        </p:sp>
        <p:sp>
          <p:nvSpPr>
            <p:cNvPr id="16" name="Rectangle 15"/>
            <p:cNvSpPr>
              <a:spLocks noChangeArrowheads="1"/>
            </p:cNvSpPr>
            <p:nvPr/>
          </p:nvSpPr>
          <p:spPr bwMode="auto">
            <a:xfrm>
              <a:off x="2621497" y="2171564"/>
              <a:ext cx="1320800" cy="830262"/>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Sales to Delivery transition</a:t>
              </a:r>
            </a:p>
          </p:txBody>
        </p:sp>
        <p:sp>
          <p:nvSpPr>
            <p:cNvPr id="17" name="Rectangle 4"/>
            <p:cNvSpPr>
              <a:spLocks noChangeArrowheads="1"/>
            </p:cNvSpPr>
            <p:nvPr/>
          </p:nvSpPr>
          <p:spPr bwMode="auto">
            <a:xfrm>
              <a:off x="6720885" y="1292416"/>
              <a:ext cx="1296987" cy="279400"/>
            </a:xfrm>
            <a:prstGeom prst="rect">
              <a:avLst/>
            </a:prstGeom>
            <a:solidFill>
              <a:srgbClr val="002060"/>
            </a:solidFill>
            <a:ln w="9525">
              <a:solidFill>
                <a:schemeClr val="tx1"/>
              </a:solidFill>
              <a:miter lim="800000"/>
              <a:headEnd/>
              <a:tailEnd/>
            </a:ln>
            <a:scene3d>
              <a:camera prst="orthographicFront"/>
              <a:lightRig rig="threePt" dir="t"/>
            </a:scene3d>
            <a:sp3d>
              <a:bevelT/>
            </a:sp3d>
          </p:spPr>
          <p:txBody>
            <a:bodyPr wrap="none" anchor="ctr"/>
            <a:lstStyle/>
            <a:p>
              <a:pPr algn="ctr">
                <a:defRPr/>
              </a:pPr>
              <a:r>
                <a:rPr lang="en-GB" sz="1200" b="1" dirty="0">
                  <a:solidFill>
                    <a:srgbClr val="FFFFFF"/>
                  </a:solidFill>
                  <a:latin typeface="Arial" pitchFamily="34" charset="0"/>
                  <a:cs typeface="Arial" pitchFamily="34" charset="0"/>
                </a:rPr>
                <a:t>Day 4</a:t>
              </a:r>
              <a:endParaRPr lang="en-US" sz="1200" b="1" dirty="0">
                <a:solidFill>
                  <a:srgbClr val="FFFFFF"/>
                </a:solidFill>
                <a:latin typeface="Arial" pitchFamily="34" charset="0"/>
                <a:cs typeface="Arial" pitchFamily="34" charset="0"/>
              </a:endParaRPr>
            </a:p>
          </p:txBody>
        </p:sp>
        <p:cxnSp>
          <p:nvCxnSpPr>
            <p:cNvPr id="18" name="AutoShape 52"/>
            <p:cNvCxnSpPr>
              <a:cxnSpLocks noChangeShapeType="1"/>
            </p:cNvCxnSpPr>
            <p:nvPr/>
          </p:nvCxnSpPr>
          <p:spPr bwMode="auto">
            <a:xfrm rot="5400000" flipH="1" flipV="1">
              <a:off x="5518352" y="2523523"/>
              <a:ext cx="3646488" cy="1927225"/>
            </a:xfrm>
            <a:prstGeom prst="bentConnector3">
              <a:avLst>
                <a:gd name="adj1" fmla="val 50000"/>
              </a:avLst>
            </a:prstGeom>
            <a:noFill/>
            <a:ln w="28575">
              <a:noFill/>
              <a:prstDash val="lgDashDot"/>
              <a:miter lim="800000"/>
              <a:headEnd/>
              <a:tailEnd type="triangle" w="lg" len="lg"/>
            </a:ln>
            <a:scene3d>
              <a:camera prst="orthographicFront"/>
              <a:lightRig rig="threePt" dir="t"/>
            </a:scene3d>
            <a:sp3d>
              <a:bevelT/>
            </a:sp3d>
          </p:spPr>
        </p:cxnSp>
        <p:sp>
          <p:nvSpPr>
            <p:cNvPr id="19" name="Rectangle 4"/>
            <p:cNvSpPr>
              <a:spLocks noChangeArrowheads="1"/>
            </p:cNvSpPr>
            <p:nvPr/>
          </p:nvSpPr>
          <p:spPr bwMode="auto">
            <a:xfrm>
              <a:off x="8103597" y="1292416"/>
              <a:ext cx="1298575" cy="279400"/>
            </a:xfrm>
            <a:prstGeom prst="rect">
              <a:avLst/>
            </a:prstGeom>
            <a:solidFill>
              <a:srgbClr val="002060"/>
            </a:solidFill>
            <a:ln w="9525">
              <a:solidFill>
                <a:schemeClr val="tx1"/>
              </a:solidFill>
              <a:miter lim="800000"/>
              <a:headEnd/>
              <a:tailEnd/>
            </a:ln>
            <a:scene3d>
              <a:camera prst="orthographicFront"/>
              <a:lightRig rig="threePt" dir="t"/>
            </a:scene3d>
            <a:sp3d>
              <a:bevelT/>
            </a:sp3d>
          </p:spPr>
          <p:txBody>
            <a:bodyPr wrap="none" anchor="ctr"/>
            <a:lstStyle/>
            <a:p>
              <a:pPr algn="ctr">
                <a:defRPr/>
              </a:pPr>
              <a:r>
                <a:rPr lang="en-GB" sz="1200" b="1" dirty="0">
                  <a:solidFill>
                    <a:srgbClr val="FFFFFF"/>
                  </a:solidFill>
                  <a:latin typeface="Arial" pitchFamily="34" charset="0"/>
                  <a:cs typeface="Arial" pitchFamily="34" charset="0"/>
                </a:rPr>
                <a:t>Day 5</a:t>
              </a:r>
              <a:endParaRPr lang="en-US" sz="1200" b="1" dirty="0">
                <a:solidFill>
                  <a:srgbClr val="FFFFFF"/>
                </a:solidFill>
                <a:latin typeface="Arial" pitchFamily="34" charset="0"/>
                <a:cs typeface="Arial" pitchFamily="34" charset="0"/>
              </a:endParaRPr>
            </a:p>
          </p:txBody>
        </p:sp>
        <p:cxnSp>
          <p:nvCxnSpPr>
            <p:cNvPr id="20" name="AutoShape 52"/>
            <p:cNvCxnSpPr>
              <a:cxnSpLocks noChangeShapeType="1"/>
            </p:cNvCxnSpPr>
            <p:nvPr/>
          </p:nvCxnSpPr>
          <p:spPr bwMode="auto">
            <a:xfrm rot="5400000" flipH="1" flipV="1">
              <a:off x="6416877" y="2536225"/>
              <a:ext cx="3646488" cy="1927225"/>
            </a:xfrm>
            <a:prstGeom prst="bentConnector3">
              <a:avLst>
                <a:gd name="adj1" fmla="val 50000"/>
              </a:avLst>
            </a:prstGeom>
            <a:noFill/>
            <a:ln w="28575">
              <a:noFill/>
              <a:prstDash val="lgDashDot"/>
              <a:miter lim="800000"/>
              <a:headEnd/>
              <a:tailEnd type="triangle" w="lg" len="lg"/>
            </a:ln>
            <a:scene3d>
              <a:camera prst="orthographicFront"/>
              <a:lightRig rig="threePt" dir="t"/>
            </a:scene3d>
            <a:sp3d>
              <a:bevelT/>
            </a:sp3d>
          </p:spPr>
        </p:cxnSp>
        <p:sp>
          <p:nvSpPr>
            <p:cNvPr id="21" name="Rectangle 20"/>
            <p:cNvSpPr>
              <a:spLocks noChangeArrowheads="1"/>
            </p:cNvSpPr>
            <p:nvPr/>
          </p:nvSpPr>
          <p:spPr bwMode="auto">
            <a:xfrm>
              <a:off x="8100422" y="1697229"/>
              <a:ext cx="1319213" cy="538162"/>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Project Close Phase</a:t>
              </a:r>
            </a:p>
          </p:txBody>
        </p:sp>
        <p:sp>
          <p:nvSpPr>
            <p:cNvPr id="22" name="Rectangle 15"/>
            <p:cNvSpPr>
              <a:spLocks noChangeArrowheads="1"/>
            </p:cNvSpPr>
            <p:nvPr/>
          </p:nvSpPr>
          <p:spPr bwMode="auto">
            <a:xfrm>
              <a:off x="8100422" y="4508691"/>
              <a:ext cx="1319213" cy="649288"/>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Session wrap up and close</a:t>
              </a:r>
            </a:p>
          </p:txBody>
        </p:sp>
        <p:sp>
          <p:nvSpPr>
            <p:cNvPr id="23" name="Rectangle 22"/>
            <p:cNvSpPr>
              <a:spLocks noChangeArrowheads="1"/>
            </p:cNvSpPr>
            <p:nvPr/>
          </p:nvSpPr>
          <p:spPr bwMode="auto">
            <a:xfrm>
              <a:off x="8100422" y="2294132"/>
              <a:ext cx="1319213" cy="873125"/>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Client Relationship management </a:t>
              </a:r>
            </a:p>
          </p:txBody>
        </p:sp>
        <p:sp>
          <p:nvSpPr>
            <p:cNvPr id="24" name="Rectangle 23"/>
            <p:cNvSpPr>
              <a:spLocks noChangeArrowheads="1"/>
            </p:cNvSpPr>
            <p:nvPr/>
          </p:nvSpPr>
          <p:spPr bwMode="auto">
            <a:xfrm>
              <a:off x="4003083" y="3183665"/>
              <a:ext cx="1319212" cy="606425"/>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Project management processes</a:t>
              </a:r>
            </a:p>
          </p:txBody>
        </p:sp>
        <p:sp>
          <p:nvSpPr>
            <p:cNvPr id="25" name="Rectangle 24"/>
            <p:cNvSpPr>
              <a:spLocks noChangeArrowheads="1"/>
            </p:cNvSpPr>
            <p:nvPr/>
          </p:nvSpPr>
          <p:spPr bwMode="auto">
            <a:xfrm>
              <a:off x="4003083" y="3847237"/>
              <a:ext cx="1319212" cy="957262"/>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Client kick off and on-boarding</a:t>
              </a:r>
            </a:p>
          </p:txBody>
        </p:sp>
        <p:sp>
          <p:nvSpPr>
            <p:cNvPr id="26" name="Rectangle 25"/>
            <p:cNvSpPr>
              <a:spLocks noChangeArrowheads="1"/>
            </p:cNvSpPr>
            <p:nvPr/>
          </p:nvSpPr>
          <p:spPr bwMode="auto">
            <a:xfrm>
              <a:off x="4003083" y="4860065"/>
              <a:ext cx="1319212" cy="606425"/>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Other start up items and close our of the phase</a:t>
              </a:r>
            </a:p>
          </p:txBody>
        </p:sp>
        <p:sp>
          <p:nvSpPr>
            <p:cNvPr id="27" name="Rectangle 26"/>
            <p:cNvSpPr>
              <a:spLocks noChangeArrowheads="1"/>
            </p:cNvSpPr>
            <p:nvPr/>
          </p:nvSpPr>
          <p:spPr bwMode="auto">
            <a:xfrm>
              <a:off x="4003083" y="1562824"/>
              <a:ext cx="1319212" cy="901700"/>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Creating the plan </a:t>
              </a:r>
            </a:p>
          </p:txBody>
        </p:sp>
        <p:sp>
          <p:nvSpPr>
            <p:cNvPr id="28" name="Rectangle 27"/>
            <p:cNvSpPr>
              <a:spLocks noChangeArrowheads="1"/>
            </p:cNvSpPr>
            <p:nvPr/>
          </p:nvSpPr>
          <p:spPr bwMode="auto">
            <a:xfrm>
              <a:off x="5374683" y="3306954"/>
              <a:ext cx="1319212" cy="608012"/>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Client reporting</a:t>
              </a:r>
            </a:p>
          </p:txBody>
        </p:sp>
        <p:sp>
          <p:nvSpPr>
            <p:cNvPr id="29" name="Rectangle 28"/>
            <p:cNvSpPr>
              <a:spLocks noChangeArrowheads="1"/>
            </p:cNvSpPr>
            <p:nvPr/>
          </p:nvSpPr>
          <p:spPr bwMode="auto">
            <a:xfrm>
              <a:off x="5374683" y="3976879"/>
              <a:ext cx="1319212" cy="1001712"/>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Engagement financial overview </a:t>
              </a:r>
            </a:p>
          </p:txBody>
        </p:sp>
        <p:sp>
          <p:nvSpPr>
            <p:cNvPr id="30" name="Rectangle 29"/>
            <p:cNvSpPr>
              <a:spLocks noChangeArrowheads="1"/>
            </p:cNvSpPr>
            <p:nvPr/>
          </p:nvSpPr>
          <p:spPr bwMode="auto">
            <a:xfrm>
              <a:off x="5374683" y="5027804"/>
              <a:ext cx="1319212" cy="576262"/>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Monthly status reporting and steering board</a:t>
              </a:r>
            </a:p>
          </p:txBody>
        </p:sp>
        <p:sp>
          <p:nvSpPr>
            <p:cNvPr id="31" name="Rectangle 30"/>
            <p:cNvSpPr>
              <a:spLocks noChangeArrowheads="1"/>
            </p:cNvSpPr>
            <p:nvPr/>
          </p:nvSpPr>
          <p:spPr bwMode="auto">
            <a:xfrm>
              <a:off x="5374683" y="5656454"/>
              <a:ext cx="1319212" cy="608012"/>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Team preparation</a:t>
              </a:r>
            </a:p>
          </p:txBody>
        </p:sp>
        <p:cxnSp>
          <p:nvCxnSpPr>
            <p:cNvPr id="32" name="AutoShape 52"/>
            <p:cNvCxnSpPr>
              <a:cxnSpLocks noChangeShapeType="1"/>
            </p:cNvCxnSpPr>
            <p:nvPr/>
          </p:nvCxnSpPr>
          <p:spPr bwMode="auto">
            <a:xfrm rot="5400000" flipH="1" flipV="1">
              <a:off x="5475489" y="2510825"/>
              <a:ext cx="3646488" cy="1927225"/>
            </a:xfrm>
            <a:prstGeom prst="bentConnector3">
              <a:avLst>
                <a:gd name="adj1" fmla="val 50000"/>
              </a:avLst>
            </a:prstGeom>
            <a:noFill/>
            <a:ln w="28575">
              <a:noFill/>
              <a:prstDash val="lgDashDot"/>
              <a:miter lim="800000"/>
              <a:headEnd/>
              <a:tailEnd type="triangle" w="lg" len="lg"/>
            </a:ln>
            <a:scene3d>
              <a:camera prst="orthographicFront"/>
              <a:lightRig rig="threePt" dir="t"/>
            </a:scene3d>
            <a:sp3d>
              <a:bevelT/>
            </a:sp3d>
          </p:spPr>
        </p:cxnSp>
        <p:sp>
          <p:nvSpPr>
            <p:cNvPr id="33" name="Rectangle 32"/>
            <p:cNvSpPr>
              <a:spLocks noChangeArrowheads="1"/>
            </p:cNvSpPr>
            <p:nvPr/>
          </p:nvSpPr>
          <p:spPr bwMode="auto">
            <a:xfrm>
              <a:off x="6736758" y="1697229"/>
              <a:ext cx="1319212" cy="1077912"/>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Monthly status reporting</a:t>
              </a:r>
            </a:p>
          </p:txBody>
        </p:sp>
        <p:sp>
          <p:nvSpPr>
            <p:cNvPr id="34" name="Rectangle 33"/>
            <p:cNvSpPr>
              <a:spLocks noChangeArrowheads="1"/>
            </p:cNvSpPr>
            <p:nvPr/>
          </p:nvSpPr>
          <p:spPr bwMode="auto">
            <a:xfrm>
              <a:off x="6738345" y="2833879"/>
              <a:ext cx="1320800" cy="552450"/>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Steering Board</a:t>
              </a:r>
            </a:p>
          </p:txBody>
        </p:sp>
        <p:sp>
          <p:nvSpPr>
            <p:cNvPr id="35" name="Rectangle 34"/>
            <p:cNvSpPr>
              <a:spLocks noChangeArrowheads="1"/>
            </p:cNvSpPr>
            <p:nvPr/>
          </p:nvSpPr>
          <p:spPr bwMode="auto">
            <a:xfrm>
              <a:off x="6730408" y="3445067"/>
              <a:ext cx="1320800" cy="754063"/>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Conversations with the Executive delivery</a:t>
              </a:r>
            </a:p>
          </p:txBody>
        </p:sp>
        <p:sp>
          <p:nvSpPr>
            <p:cNvPr id="36" name="Rectangle 35"/>
            <p:cNvSpPr>
              <a:spLocks noChangeArrowheads="1"/>
            </p:cNvSpPr>
            <p:nvPr/>
          </p:nvSpPr>
          <p:spPr bwMode="auto">
            <a:xfrm>
              <a:off x="6736758" y="4259457"/>
              <a:ext cx="1319212" cy="2001837"/>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Soft skills</a:t>
              </a:r>
            </a:p>
          </p:txBody>
        </p:sp>
        <p:sp>
          <p:nvSpPr>
            <p:cNvPr id="37" name="Rectangle 36"/>
            <p:cNvSpPr>
              <a:spLocks noChangeArrowheads="1"/>
            </p:cNvSpPr>
            <p:nvPr/>
          </p:nvSpPr>
          <p:spPr bwMode="auto">
            <a:xfrm>
              <a:off x="8100422" y="3227582"/>
              <a:ext cx="1319213" cy="581025"/>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Cultural awareness </a:t>
              </a:r>
            </a:p>
          </p:txBody>
        </p:sp>
        <p:sp>
          <p:nvSpPr>
            <p:cNvPr id="38" name="Rectangle 37"/>
            <p:cNvSpPr>
              <a:spLocks noChangeArrowheads="1"/>
            </p:cNvSpPr>
            <p:nvPr/>
          </p:nvSpPr>
          <p:spPr bwMode="auto">
            <a:xfrm>
              <a:off x="8100422" y="3868931"/>
              <a:ext cx="1319213" cy="581025"/>
            </a:xfrm>
            <a:prstGeom prst="rect">
              <a:avLst/>
            </a:prstGeom>
            <a:solidFill>
              <a:srgbClr val="B8DEFF"/>
            </a:solidFill>
            <a:ln w="9525">
              <a:solidFill>
                <a:schemeClr val="accent1">
                  <a:lumMod val="75000"/>
                </a:schemeClr>
              </a:solidFill>
              <a:prstDash val="solid"/>
              <a:miter lim="800000"/>
              <a:headEnd/>
              <a:tailEnd/>
            </a:ln>
            <a:scene3d>
              <a:camera prst="orthographicFront"/>
              <a:lightRig rig="threePt" dir="t"/>
            </a:scene3d>
            <a:sp3d>
              <a:bevelT/>
            </a:sp3d>
          </p:spPr>
          <p:txBody>
            <a:bodyPr anchor="ctr"/>
            <a:lstStyle/>
            <a:p>
              <a:pPr algn="ctr">
                <a:defRPr/>
              </a:pPr>
              <a:r>
                <a:rPr lang="en-US" sz="1100" dirty="0">
                  <a:solidFill>
                    <a:srgbClr val="000000"/>
                  </a:solidFill>
                  <a:latin typeface="Arial" pitchFamily="34" charset="0"/>
                  <a:ea typeface="MS PGothic" charset="0"/>
                  <a:cs typeface="MS PGothic" charset="0"/>
                </a:rPr>
                <a:t>Finale</a:t>
              </a:r>
            </a:p>
          </p:txBody>
        </p:sp>
      </p:grpSp>
    </p:spTree>
    <p:extLst>
      <p:ext uri="{BB962C8B-B14F-4D97-AF65-F5344CB8AC3E}">
        <p14:creationId xmlns:p14="http://schemas.microsoft.com/office/powerpoint/2010/main" val="38864000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322520483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Same Side Corner Rectangle 6"/>
          <p:cNvSpPr/>
          <p:nvPr/>
        </p:nvSpPr>
        <p:spPr bwMode="auto">
          <a:xfrm>
            <a:off x="3796984" y="1687139"/>
            <a:ext cx="3904615" cy="274319"/>
          </a:xfrm>
          <a:prstGeom prst="round2SameRect">
            <a:avLst/>
          </a:prstGeom>
          <a:solidFill>
            <a:schemeClr val="accent6"/>
          </a:solidFill>
          <a:ln w="6350" cap="flat" cmpd="sng" algn="ctr">
            <a:noFill/>
            <a:prstDash val="solid"/>
            <a:round/>
            <a:headEnd type="none" w="med" len="med"/>
            <a:tailEnd type="none" w="med" len="med"/>
          </a:ln>
          <a:effectLst/>
        </p:spPr>
        <p:txBody>
          <a:bodyPr vert="horz" wrap="square" lIns="45720" tIns="45720" rIns="0" bIns="0" numCol="1" rtlCol="0" anchor="t" anchorCtr="0" compatLnSpc="1">
            <a:prstTxWarp prst="textNoShape">
              <a:avLst/>
            </a:prstTxWarp>
          </a:bodyPr>
          <a:lstStyle/>
          <a:p>
            <a:pPr eaLnBrk="0" fontAlgn="base" hangingPunct="0">
              <a:lnSpc>
                <a:spcPct val="85000"/>
              </a:lnSpc>
              <a:spcBef>
                <a:spcPct val="0"/>
              </a:spcBef>
              <a:spcAft>
                <a:spcPct val="0"/>
              </a:spcAft>
            </a:pPr>
            <a:r>
              <a:rPr lang="en-US" sz="1400" b="1" dirty="0">
                <a:solidFill>
                  <a:srgbClr val="FFFFFE"/>
                </a:solidFill>
                <a:cs typeface="Arial" charset="0"/>
              </a:rPr>
              <a:t>iQ</a:t>
            </a:r>
          </a:p>
        </p:txBody>
      </p:sp>
      <p:sp>
        <p:nvSpPr>
          <p:cNvPr id="8" name="Rectangle 7"/>
          <p:cNvSpPr/>
          <p:nvPr/>
        </p:nvSpPr>
        <p:spPr bwMode="auto">
          <a:xfrm>
            <a:off x="3774524" y="1970019"/>
            <a:ext cx="5445676" cy="923899"/>
          </a:xfrm>
          <a:prstGeom prst="rect">
            <a:avLst/>
          </a:prstGeom>
          <a:solidFill>
            <a:schemeClr val="bg1">
              <a:alpha val="62000"/>
            </a:schemeClr>
          </a:solidFill>
          <a:ln w="6350" cap="flat" cmpd="sng" algn="ctr">
            <a:noFill/>
            <a:prstDash val="solid"/>
            <a:round/>
            <a:headEnd type="none" w="med" len="med"/>
            <a:tailEnd type="none" w="med" len="med"/>
          </a:ln>
          <a:effectLst/>
        </p:spPr>
        <p:txBody>
          <a:bodyPr vert="horz" wrap="square" lIns="91440" tIns="137160" rIns="91440" bIns="45720" numCol="1" rtlCol="0" anchor="t" anchorCtr="0" compatLnSpc="1">
            <a:prstTxWarp prst="textNoShape">
              <a:avLst/>
            </a:prstTxWarp>
          </a:bodyPr>
          <a:lstStyle/>
          <a:p>
            <a:pPr marL="171450" indent="-171450" eaLnBrk="0" fontAlgn="base" hangingPunct="0">
              <a:lnSpc>
                <a:spcPct val="85000"/>
              </a:lnSpc>
              <a:spcBef>
                <a:spcPct val="0"/>
              </a:spcBef>
              <a:spcAft>
                <a:spcPct val="0"/>
              </a:spcAft>
              <a:buClr>
                <a:srgbClr val="00BDF2"/>
              </a:buClr>
              <a:buFont typeface="Wingdings" pitchFamily="2" charset="2"/>
              <a:buChar char="§"/>
            </a:pPr>
            <a:r>
              <a:rPr lang="en-US" sz="1400" b="1" dirty="0">
                <a:solidFill>
                  <a:srgbClr val="505150"/>
                </a:solidFill>
                <a:hlinkClick r:id="rId3"/>
              </a:rPr>
              <a:t>https://e-3d.capgemini.com/sites/SSC2/QMS2/SitePages/QMS.aspx</a:t>
            </a:r>
            <a:endParaRPr lang="en-US" sz="1400" b="1" dirty="0">
              <a:solidFill>
                <a:srgbClr val="505150"/>
              </a:solidFill>
            </a:endParaRPr>
          </a:p>
          <a:p>
            <a:pPr marL="171450" indent="-171450" eaLnBrk="0" fontAlgn="base" hangingPunct="0">
              <a:lnSpc>
                <a:spcPct val="85000"/>
              </a:lnSpc>
              <a:spcBef>
                <a:spcPct val="0"/>
              </a:spcBef>
              <a:spcAft>
                <a:spcPct val="0"/>
              </a:spcAft>
              <a:buClr>
                <a:srgbClr val="00BDF2"/>
              </a:buClr>
              <a:buFont typeface="Wingdings" pitchFamily="2" charset="2"/>
              <a:buChar char="§"/>
            </a:pPr>
            <a:endParaRPr lang="en-US" sz="1400" b="1" dirty="0">
              <a:solidFill>
                <a:srgbClr val="505150"/>
              </a:solidFill>
            </a:endParaRPr>
          </a:p>
        </p:txBody>
      </p:sp>
      <p:sp>
        <p:nvSpPr>
          <p:cNvPr id="9" name="Round Same Side Corner Rectangle 8"/>
          <p:cNvSpPr/>
          <p:nvPr/>
        </p:nvSpPr>
        <p:spPr bwMode="auto">
          <a:xfrm>
            <a:off x="1484315" y="3356991"/>
            <a:ext cx="3555047" cy="274322"/>
          </a:xfrm>
          <a:prstGeom prst="round2SameRect">
            <a:avLst/>
          </a:prstGeom>
          <a:solidFill>
            <a:schemeClr val="accent1">
              <a:lumMod val="75000"/>
            </a:schemeClr>
          </a:solidFill>
          <a:ln w="6350" cap="flat" cmpd="sng" algn="ctr">
            <a:noFill/>
            <a:prstDash val="solid"/>
            <a:round/>
            <a:headEnd type="none" w="med" len="med"/>
            <a:tailEnd type="none" w="med" len="med"/>
          </a:ln>
          <a:effectLst/>
        </p:spPr>
        <p:txBody>
          <a:bodyPr vert="horz" wrap="square" lIns="45720" tIns="45720" rIns="45720" bIns="0" numCol="1" rtlCol="0" anchor="t" anchorCtr="0" compatLnSpc="1">
            <a:prstTxWarp prst="textNoShape">
              <a:avLst/>
            </a:prstTxWarp>
          </a:bodyPr>
          <a:lstStyle/>
          <a:p>
            <a:pPr eaLnBrk="0" fontAlgn="base" hangingPunct="0">
              <a:lnSpc>
                <a:spcPct val="85000"/>
              </a:lnSpc>
              <a:spcBef>
                <a:spcPct val="0"/>
              </a:spcBef>
              <a:spcAft>
                <a:spcPct val="0"/>
              </a:spcAft>
            </a:pPr>
            <a:r>
              <a:rPr lang="en-US" sz="1400" b="1" dirty="0">
                <a:solidFill>
                  <a:srgbClr val="FFFFFE"/>
                </a:solidFill>
                <a:cs typeface="Arial" charset="0"/>
              </a:rPr>
              <a:t>KM3.0</a:t>
            </a:r>
          </a:p>
        </p:txBody>
      </p:sp>
      <p:sp>
        <p:nvSpPr>
          <p:cNvPr id="10" name="Rectangle 9"/>
          <p:cNvSpPr/>
          <p:nvPr/>
        </p:nvSpPr>
        <p:spPr bwMode="auto">
          <a:xfrm>
            <a:off x="1484313" y="3633560"/>
            <a:ext cx="4540250" cy="1595690"/>
          </a:xfrm>
          <a:prstGeom prst="rect">
            <a:avLst/>
          </a:prstGeom>
          <a:solidFill>
            <a:srgbClr val="FFF5D4">
              <a:alpha val="49804"/>
            </a:srgbClr>
          </a:solidFill>
          <a:ln w="6350" cap="flat" cmpd="sng" algn="ctr">
            <a:noFill/>
            <a:prstDash val="solid"/>
            <a:round/>
            <a:headEnd type="none" w="med" len="med"/>
            <a:tailEnd type="none" w="med" len="med"/>
          </a:ln>
          <a:effectLst/>
        </p:spPr>
        <p:txBody>
          <a:bodyPr vert="horz" wrap="square" lIns="91440" tIns="137160" rIns="91440" bIns="45720" numCol="1" rtlCol="0" anchor="t" anchorCtr="0" compatLnSpc="1">
            <a:prstTxWarp prst="textNoShape">
              <a:avLst/>
            </a:prstTxWarp>
          </a:bodyPr>
          <a:lstStyle/>
          <a:p>
            <a:pPr marL="171450" indent="-171450" eaLnBrk="0" fontAlgn="base" hangingPunct="0">
              <a:lnSpc>
                <a:spcPct val="85000"/>
              </a:lnSpc>
              <a:spcBef>
                <a:spcPct val="0"/>
              </a:spcBef>
              <a:spcAft>
                <a:spcPct val="0"/>
              </a:spcAft>
              <a:buClr>
                <a:srgbClr val="FCCC02">
                  <a:lumMod val="75000"/>
                </a:srgbClr>
              </a:buClr>
              <a:buFont typeface="Wingdings" pitchFamily="2" charset="2"/>
              <a:buChar char="§"/>
            </a:pPr>
            <a:r>
              <a:rPr lang="en-US" sz="1400" b="1" dirty="0">
                <a:solidFill>
                  <a:schemeClr val="accent1">
                    <a:lumMod val="75000"/>
                  </a:schemeClr>
                </a:solidFill>
                <a:cs typeface="Arial" charset="0"/>
              </a:rPr>
              <a:t>Delivery Excellence: </a:t>
            </a:r>
            <a:r>
              <a:rPr lang="en-US" sz="1400" b="1" dirty="0">
                <a:solidFill>
                  <a:schemeClr val="accent1">
                    <a:lumMod val="75000"/>
                  </a:schemeClr>
                </a:solidFill>
                <a:cs typeface="Arial" charset="0"/>
                <a:hlinkClick r:id="rId4"/>
              </a:rPr>
              <a:t>https://km3.capgemini.com/community/317108/home</a:t>
            </a:r>
            <a:endParaRPr lang="en-US" sz="1400" b="1" dirty="0">
              <a:solidFill>
                <a:schemeClr val="accent1">
                  <a:lumMod val="75000"/>
                </a:schemeClr>
              </a:solidFill>
              <a:cs typeface="Arial" charset="0"/>
            </a:endParaRPr>
          </a:p>
          <a:p>
            <a:pPr eaLnBrk="0" fontAlgn="base" hangingPunct="0">
              <a:lnSpc>
                <a:spcPct val="85000"/>
              </a:lnSpc>
              <a:spcBef>
                <a:spcPct val="0"/>
              </a:spcBef>
              <a:spcAft>
                <a:spcPct val="0"/>
              </a:spcAft>
              <a:buClr>
                <a:srgbClr val="FCCC02">
                  <a:lumMod val="75000"/>
                </a:srgbClr>
              </a:buClr>
            </a:pPr>
            <a:r>
              <a:rPr lang="en-US" sz="1400" b="1" dirty="0">
                <a:solidFill>
                  <a:schemeClr val="accent1">
                    <a:lumMod val="75000"/>
                  </a:schemeClr>
                </a:solidFill>
                <a:cs typeface="Arial" charset="0"/>
              </a:rPr>
              <a:t> </a:t>
            </a:r>
          </a:p>
          <a:p>
            <a:pPr marL="171450" indent="-171450" eaLnBrk="0" fontAlgn="base" hangingPunct="0">
              <a:lnSpc>
                <a:spcPct val="85000"/>
              </a:lnSpc>
              <a:spcBef>
                <a:spcPct val="0"/>
              </a:spcBef>
              <a:spcAft>
                <a:spcPct val="0"/>
              </a:spcAft>
              <a:buClr>
                <a:srgbClr val="FCCC02">
                  <a:lumMod val="75000"/>
                </a:srgbClr>
              </a:buClr>
              <a:buFont typeface="Wingdings" pitchFamily="2" charset="2"/>
              <a:buChar char="§"/>
            </a:pPr>
            <a:r>
              <a:rPr lang="en-US" sz="1400" b="1" dirty="0">
                <a:solidFill>
                  <a:schemeClr val="accent1">
                    <a:lumMod val="75000"/>
                  </a:schemeClr>
                </a:solidFill>
                <a:cs typeface="Arial" charset="0"/>
              </a:rPr>
              <a:t>EM community: </a:t>
            </a:r>
            <a:r>
              <a:rPr lang="en-US" sz="1400" b="1" dirty="0">
                <a:solidFill>
                  <a:schemeClr val="accent1">
                    <a:lumMod val="75000"/>
                  </a:schemeClr>
                </a:solidFill>
                <a:cs typeface="Arial" charset="0"/>
                <a:hlinkClick r:id="rId5"/>
              </a:rPr>
              <a:t>https://km3.capgemini.com/community/20102/home</a:t>
            </a:r>
            <a:r>
              <a:rPr lang="en-US" sz="1400" b="1" dirty="0">
                <a:solidFill>
                  <a:schemeClr val="accent1">
                    <a:lumMod val="75000"/>
                  </a:schemeClr>
                </a:solidFill>
                <a:cs typeface="Arial" charset="0"/>
              </a:rPr>
              <a:t> </a:t>
            </a:r>
          </a:p>
          <a:p>
            <a:pPr marL="171450" indent="-171450" eaLnBrk="0" fontAlgn="base" hangingPunct="0">
              <a:lnSpc>
                <a:spcPct val="85000"/>
              </a:lnSpc>
              <a:spcBef>
                <a:spcPct val="0"/>
              </a:spcBef>
              <a:spcAft>
                <a:spcPct val="0"/>
              </a:spcAft>
              <a:buClr>
                <a:srgbClr val="FCCC02">
                  <a:lumMod val="75000"/>
                </a:srgbClr>
              </a:buClr>
              <a:buFont typeface="Wingdings" pitchFamily="2" charset="2"/>
              <a:buChar char="§"/>
            </a:pPr>
            <a:endParaRPr lang="en-US" sz="1400" b="1" dirty="0">
              <a:solidFill>
                <a:schemeClr val="accent1">
                  <a:lumMod val="75000"/>
                </a:schemeClr>
              </a:solidFill>
            </a:endParaRPr>
          </a:p>
        </p:txBody>
      </p:sp>
      <p:cxnSp>
        <p:nvCxnSpPr>
          <p:cNvPr id="11" name="Straight Connector 10"/>
          <p:cNvCxnSpPr/>
          <p:nvPr/>
        </p:nvCxnSpPr>
        <p:spPr bwMode="auto">
          <a:xfrm>
            <a:off x="6219826" y="1865020"/>
            <a:ext cx="4069715" cy="0"/>
          </a:xfrm>
          <a:prstGeom prst="line">
            <a:avLst/>
          </a:prstGeom>
          <a:solidFill>
            <a:schemeClr val="tx2"/>
          </a:solidFill>
          <a:ln w="6350" cap="rnd" cmpd="sng" algn="ctr">
            <a:solidFill>
              <a:schemeClr val="accent6"/>
            </a:solidFill>
            <a:prstDash val="solid"/>
            <a:round/>
            <a:headEnd type="none" w="med" len="med"/>
            <a:tailEnd type="diamond" w="med" len="med"/>
          </a:ln>
          <a:effectLst/>
        </p:spPr>
      </p:cxnSp>
      <p:cxnSp>
        <p:nvCxnSpPr>
          <p:cNvPr id="13" name="Straight Connector 12"/>
          <p:cNvCxnSpPr/>
          <p:nvPr/>
        </p:nvCxnSpPr>
        <p:spPr bwMode="auto">
          <a:xfrm>
            <a:off x="1484321" y="3686127"/>
            <a:ext cx="3720146" cy="0"/>
          </a:xfrm>
          <a:prstGeom prst="line">
            <a:avLst/>
          </a:prstGeom>
          <a:solidFill>
            <a:schemeClr val="tx2"/>
          </a:solidFill>
          <a:ln w="6350" cap="rnd" cmpd="sng" algn="ctr">
            <a:solidFill>
              <a:schemeClr val="accent1">
                <a:lumMod val="75000"/>
              </a:schemeClr>
            </a:solidFill>
            <a:prstDash val="solid"/>
            <a:round/>
            <a:headEnd type="none" w="med" len="med"/>
            <a:tailEnd type="diamond" w="med" len="med"/>
          </a:ln>
          <a:effectLst/>
        </p:spPr>
      </p:cxnSp>
      <p:sp>
        <p:nvSpPr>
          <p:cNvPr id="14" name="Round Same Side Corner Rectangle 13"/>
          <p:cNvSpPr/>
          <p:nvPr/>
        </p:nvSpPr>
        <p:spPr bwMode="auto">
          <a:xfrm>
            <a:off x="6312034" y="3426752"/>
            <a:ext cx="3136766" cy="276568"/>
          </a:xfrm>
          <a:prstGeom prst="round2SameRect">
            <a:avLst/>
          </a:prstGeom>
          <a:solidFill>
            <a:schemeClr val="accent3"/>
          </a:solidFill>
          <a:ln w="6350" cap="flat" cmpd="sng" algn="ctr">
            <a:noFill/>
            <a:prstDash val="solid"/>
            <a:round/>
            <a:headEnd type="none" w="med" len="med"/>
            <a:tailEnd type="none" w="med" len="med"/>
          </a:ln>
          <a:effectLst/>
        </p:spPr>
        <p:txBody>
          <a:bodyPr vert="horz" wrap="square" lIns="45720" tIns="45720" rIns="45720" bIns="0" numCol="1" rtlCol="0" anchor="t" anchorCtr="0" compatLnSpc="1">
            <a:prstTxWarp prst="textNoShape">
              <a:avLst/>
            </a:prstTxWarp>
          </a:bodyPr>
          <a:lstStyle/>
          <a:p>
            <a:pPr eaLnBrk="0" fontAlgn="base" hangingPunct="0">
              <a:lnSpc>
                <a:spcPct val="85000"/>
              </a:lnSpc>
              <a:spcBef>
                <a:spcPct val="0"/>
              </a:spcBef>
              <a:spcAft>
                <a:spcPct val="0"/>
              </a:spcAft>
            </a:pPr>
            <a:r>
              <a:rPr lang="en-US" sz="1400" b="1" dirty="0">
                <a:solidFill>
                  <a:srgbClr val="FFFFFE"/>
                </a:solidFill>
                <a:cs typeface="Arial" charset="0"/>
              </a:rPr>
              <a:t>Pre-learning for EM Training</a:t>
            </a:r>
          </a:p>
        </p:txBody>
      </p:sp>
      <p:sp>
        <p:nvSpPr>
          <p:cNvPr id="15" name="Rectangle 14"/>
          <p:cNvSpPr/>
          <p:nvPr/>
        </p:nvSpPr>
        <p:spPr bwMode="auto">
          <a:xfrm>
            <a:off x="6312032" y="3698715"/>
            <a:ext cx="4448043" cy="1530535"/>
          </a:xfrm>
          <a:prstGeom prst="rect">
            <a:avLst/>
          </a:prstGeom>
          <a:solidFill>
            <a:schemeClr val="bg1">
              <a:alpha val="62000"/>
            </a:schemeClr>
          </a:solidFill>
          <a:ln w="6350" cap="flat" cmpd="sng" algn="ctr">
            <a:noFill/>
            <a:prstDash val="solid"/>
            <a:round/>
            <a:headEnd type="none" w="med" len="med"/>
            <a:tailEnd type="none" w="med" len="med"/>
          </a:ln>
          <a:effectLst/>
        </p:spPr>
        <p:txBody>
          <a:bodyPr vert="horz" wrap="square" lIns="91440" tIns="137160" rIns="91440" bIns="45720" numCol="1" rtlCol="0" anchor="t" anchorCtr="0" compatLnSpc="1">
            <a:prstTxWarp prst="textNoShape">
              <a:avLst/>
            </a:prstTxWarp>
          </a:bodyPr>
          <a:lstStyle/>
          <a:p>
            <a:pPr marL="171450" indent="-171450" eaLnBrk="0" fontAlgn="base" hangingPunct="0">
              <a:lnSpc>
                <a:spcPct val="85000"/>
              </a:lnSpc>
              <a:spcBef>
                <a:spcPct val="0"/>
              </a:spcBef>
              <a:spcAft>
                <a:spcPct val="0"/>
              </a:spcAft>
              <a:buClr>
                <a:srgbClr val="00BDF2"/>
              </a:buClr>
              <a:buFont typeface="Wingdings" pitchFamily="2" charset="2"/>
              <a:buChar char="§"/>
            </a:pPr>
            <a:r>
              <a:rPr lang="en-US" sz="1400" b="1" dirty="0">
                <a:solidFill>
                  <a:srgbClr val="505150"/>
                </a:solidFill>
                <a:hlinkClick r:id="rId6"/>
              </a:rPr>
              <a:t>https://km3.capgemini.com/book/338955</a:t>
            </a:r>
            <a:r>
              <a:rPr lang="en-US" sz="1400" b="1" dirty="0">
                <a:solidFill>
                  <a:srgbClr val="505150"/>
                </a:solidFill>
              </a:rPr>
              <a:t> </a:t>
            </a:r>
          </a:p>
          <a:p>
            <a:pPr marL="171450" indent="-171450" eaLnBrk="0" fontAlgn="base" hangingPunct="0">
              <a:lnSpc>
                <a:spcPct val="85000"/>
              </a:lnSpc>
              <a:spcBef>
                <a:spcPct val="0"/>
              </a:spcBef>
              <a:spcAft>
                <a:spcPct val="0"/>
              </a:spcAft>
              <a:buClr>
                <a:srgbClr val="00BDF2"/>
              </a:buClr>
              <a:buFont typeface="Wingdings" pitchFamily="2" charset="2"/>
              <a:buChar char="§"/>
            </a:pPr>
            <a:endParaRPr lang="en-US" sz="1400" b="1" dirty="0">
              <a:solidFill>
                <a:srgbClr val="505150"/>
              </a:solidFill>
            </a:endParaRPr>
          </a:p>
          <a:p>
            <a:pPr marL="171450" indent="-171450" eaLnBrk="0" fontAlgn="base" hangingPunct="0">
              <a:lnSpc>
                <a:spcPct val="85000"/>
              </a:lnSpc>
              <a:spcBef>
                <a:spcPct val="0"/>
              </a:spcBef>
              <a:spcAft>
                <a:spcPct val="0"/>
              </a:spcAft>
              <a:buClr>
                <a:srgbClr val="00BDF2"/>
              </a:buClr>
              <a:buFont typeface="Wingdings" pitchFamily="2" charset="2"/>
              <a:buChar char="§"/>
            </a:pPr>
            <a:r>
              <a:rPr lang="en-US" sz="1400" b="1" dirty="0">
                <a:solidFill>
                  <a:srgbClr val="505150"/>
                </a:solidFill>
              </a:rPr>
              <a:t>EM Calendar: </a:t>
            </a:r>
            <a:r>
              <a:rPr lang="en-US" sz="1400" b="1" dirty="0">
                <a:solidFill>
                  <a:srgbClr val="505150"/>
                </a:solidFill>
                <a:hlinkClick r:id="rId7"/>
              </a:rPr>
              <a:t>https://km3.capgemini.com/book/1071453</a:t>
            </a:r>
            <a:r>
              <a:rPr lang="en-US" sz="1400" b="1" dirty="0">
                <a:solidFill>
                  <a:srgbClr val="505150"/>
                </a:solidFill>
              </a:rPr>
              <a:t> </a:t>
            </a:r>
          </a:p>
        </p:txBody>
      </p:sp>
      <p:cxnSp>
        <p:nvCxnSpPr>
          <p:cNvPr id="16" name="Straight Connector 15"/>
          <p:cNvCxnSpPr/>
          <p:nvPr/>
        </p:nvCxnSpPr>
        <p:spPr bwMode="auto">
          <a:xfrm>
            <a:off x="6312032" y="3733800"/>
            <a:ext cx="2828503" cy="0"/>
          </a:xfrm>
          <a:prstGeom prst="line">
            <a:avLst/>
          </a:prstGeom>
          <a:solidFill>
            <a:schemeClr val="tx2"/>
          </a:solidFill>
          <a:ln w="6350" cap="rnd" cmpd="sng" algn="ctr">
            <a:solidFill>
              <a:schemeClr val="accent3"/>
            </a:solidFill>
            <a:prstDash val="solid"/>
            <a:round/>
            <a:headEnd type="none" w="med" len="med"/>
            <a:tailEnd type="diamond" w="med" len="med"/>
          </a:ln>
          <a:effectLst/>
        </p:spPr>
      </p:cxnSp>
      <p:sp>
        <p:nvSpPr>
          <p:cNvPr id="3" name="Title 2"/>
          <p:cNvSpPr>
            <a:spLocks noGrp="1"/>
          </p:cNvSpPr>
          <p:nvPr>
            <p:ph type="title"/>
          </p:nvPr>
        </p:nvSpPr>
        <p:spPr>
          <a:xfrm>
            <a:off x="1828800" y="622808"/>
            <a:ext cx="11376025" cy="855026"/>
          </a:xfrm>
        </p:spPr>
        <p:txBody>
          <a:bodyPr/>
          <a:lstStyle/>
          <a:p>
            <a:r>
              <a:rPr lang="en-US" dirty="0"/>
              <a:t>References</a:t>
            </a:r>
          </a:p>
        </p:txBody>
      </p:sp>
    </p:spTree>
    <p:extLst>
      <p:ext uri="{BB962C8B-B14F-4D97-AF65-F5344CB8AC3E}">
        <p14:creationId xmlns:p14="http://schemas.microsoft.com/office/powerpoint/2010/main" val="37587994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6386" name="Rectangle 2" hidden="1"/>
          <p:cNvGraphicFramePr>
            <a:graphicFrameLocks/>
          </p:cNvGraphicFramePr>
          <p:nvPr>
            <p:custDataLst>
              <p:tags r:id="rId2"/>
            </p:custDataLst>
          </p:nvPr>
        </p:nvGraphicFramePr>
        <p:xfrm>
          <a:off x="1143000" y="0"/>
          <a:ext cx="158750" cy="158750"/>
        </p:xfrm>
        <a:graphic>
          <a:graphicData uri="http://schemas.openxmlformats.org/presentationml/2006/ole">
            <mc:AlternateContent xmlns:mc="http://schemas.openxmlformats.org/markup-compatibility/2006">
              <mc:Choice xmlns:v="urn:schemas-microsoft-com:vml" Requires="v">
                <p:oleObj spid="_x0000_s97282" name="think-cell Slide" r:id="rId13" imgW="0" imgH="0" progId="">
                  <p:embed/>
                </p:oleObj>
              </mc:Choice>
              <mc:Fallback>
                <p:oleObj name="think-cell Slide" r:id="rId13" imgW="0" imgH="0" progId="">
                  <p:embed/>
                  <p:pic>
                    <p:nvPicPr>
                      <p:cNvPr id="656386" name="Rectangle 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14300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itre 31"/>
          <p:cNvSpPr>
            <a:spLocks noGrp="1"/>
          </p:cNvSpPr>
          <p:nvPr>
            <p:ph type="title"/>
          </p:nvPr>
        </p:nvSpPr>
        <p:spPr/>
        <p:txBody>
          <a:bodyPr/>
          <a:lstStyle/>
          <a:p>
            <a:r>
              <a:rPr lang="en-US" dirty="0"/>
              <a:t>What Do Our Clients Expect from Delivery?</a:t>
            </a:r>
          </a:p>
        </p:txBody>
      </p:sp>
      <p:grpSp>
        <p:nvGrpSpPr>
          <p:cNvPr id="7" name="Group 6"/>
          <p:cNvGrpSpPr/>
          <p:nvPr/>
        </p:nvGrpSpPr>
        <p:grpSpPr>
          <a:xfrm>
            <a:off x="1676400" y="1073600"/>
            <a:ext cx="9144000" cy="5221765"/>
            <a:chOff x="1812277" y="1451322"/>
            <a:chExt cx="9101788" cy="4844043"/>
          </a:xfrm>
        </p:grpSpPr>
        <p:sp>
          <p:nvSpPr>
            <p:cNvPr id="142" name="Retângulo de cantos arredondados 12"/>
            <p:cNvSpPr/>
            <p:nvPr>
              <p:custDataLst>
                <p:tags r:id="rId3"/>
              </p:custDataLst>
            </p:nvPr>
          </p:nvSpPr>
          <p:spPr bwMode="auto">
            <a:xfrm>
              <a:off x="6327047" y="1583800"/>
              <a:ext cx="4087554" cy="4441804"/>
            </a:xfrm>
            <a:prstGeom prst="roundRect">
              <a:avLst>
                <a:gd name="adj" fmla="val 3278"/>
              </a:avLst>
            </a:prstGeom>
            <a:solidFill>
              <a:schemeClr val="accent1"/>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tIns="252000"/>
            <a:lstStyle/>
            <a:p>
              <a:pPr marL="0" marR="0" lvl="0" indent="0" algn="ctr" defTabSz="957756" eaLnBrk="0" fontAlgn="auto" latinLnBrk="0" hangingPunct="0">
                <a:lnSpc>
                  <a:spcPct val="60000"/>
                </a:lnSpc>
                <a:spcBef>
                  <a:spcPts val="0"/>
                </a:spcBef>
                <a:spcAft>
                  <a:spcPts val="0"/>
                </a:spcAft>
                <a:buClrTx/>
                <a:buSzTx/>
                <a:buFontTx/>
                <a:buNone/>
                <a:tabLst/>
                <a:defRPr/>
              </a:pPr>
              <a:r>
                <a:rPr kumimoji="0" lang="en-US" sz="1900" b="1" i="0" u="none" strike="noStrike" kern="0" cap="none" spc="0" normalizeH="0" baseline="0" noProof="0" dirty="0">
                  <a:ln>
                    <a:noFill/>
                  </a:ln>
                  <a:solidFill>
                    <a:srgbClr val="FFFFFE"/>
                  </a:solidFill>
                  <a:effectLst>
                    <a:outerShdw blurRad="38100" dist="38100" dir="2700000" algn="tl">
                      <a:srgbClr val="000000">
                        <a:alpha val="43137"/>
                      </a:srgbClr>
                    </a:outerShdw>
                  </a:effectLst>
                  <a:uLnTx/>
                  <a:uFillTx/>
                  <a:latin typeface="Arial" pitchFamily="34" charset="0"/>
                  <a:cs typeface="Arial" pitchFamily="34" charset="0"/>
                </a:rPr>
                <a:t>Capgemini provides</a:t>
              </a:r>
              <a:endParaRPr kumimoji="0" lang="en-US" sz="1600" b="1" i="0" u="none" strike="noStrike" kern="0" cap="none" spc="0" normalizeH="0" baseline="0" noProof="0" dirty="0">
                <a:ln>
                  <a:noFill/>
                </a:ln>
                <a:solidFill>
                  <a:srgbClr val="FFFFFE"/>
                </a:solidFill>
                <a:effectLst/>
                <a:uLnTx/>
                <a:uFillTx/>
                <a:latin typeface="Arial" pitchFamily="34" charset="0"/>
                <a:cs typeface="Arial" pitchFamily="34" charset="0"/>
              </a:endParaRPr>
            </a:p>
            <a:p>
              <a:pPr marL="0" marR="0" lvl="0" indent="0" algn="ctr" defTabSz="957756" eaLnBrk="0" fontAlgn="auto" latinLnBrk="0" hangingPunct="0">
                <a:lnSpc>
                  <a:spcPct val="6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E"/>
                </a:solidFill>
                <a:effectLst/>
                <a:uLnTx/>
                <a:uFillTx/>
                <a:latin typeface="Arial" pitchFamily="34" charset="0"/>
                <a:cs typeface="Arial" pitchFamily="34" charset="0"/>
              </a:endParaRPr>
            </a:p>
            <a:p>
              <a:pPr marL="0" marR="0" lvl="0" indent="0" algn="ctr" defTabSz="957756" eaLnBrk="0" fontAlgn="auto" latinLnBrk="0" hangingPunct="0">
                <a:lnSpc>
                  <a:spcPct val="6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E"/>
                  </a:solidFill>
                  <a:effectLst/>
                  <a:uLnTx/>
                  <a:uFillTx/>
                  <a:latin typeface="Arial" pitchFamily="34" charset="0"/>
                  <a:cs typeface="Arial" pitchFamily="34" charset="0"/>
                </a:rPr>
                <a:t>Consistent methods, tools and enablers</a:t>
              </a:r>
            </a:p>
          </p:txBody>
        </p:sp>
        <p:grpSp>
          <p:nvGrpSpPr>
            <p:cNvPr id="2" name="Group 31"/>
            <p:cNvGrpSpPr>
              <a:grpSpLocks/>
            </p:cNvGrpSpPr>
            <p:nvPr/>
          </p:nvGrpSpPr>
          <p:grpSpPr bwMode="auto">
            <a:xfrm>
              <a:off x="6572250" y="2493963"/>
              <a:ext cx="3576638" cy="3225800"/>
              <a:chOff x="5691188" y="2493963"/>
              <a:chExt cx="3227387" cy="3225800"/>
            </a:xfrm>
          </p:grpSpPr>
          <p:sp>
            <p:nvSpPr>
              <p:cNvPr id="26" name="Rounded Rectangle 25"/>
              <p:cNvSpPr/>
              <p:nvPr/>
            </p:nvSpPr>
            <p:spPr bwMode="auto">
              <a:xfrm>
                <a:off x="5691188" y="2493963"/>
                <a:ext cx="3227387" cy="3225800"/>
              </a:xfrm>
              <a:prstGeom prst="roundRect">
                <a:avLst>
                  <a:gd name="adj" fmla="val 6334"/>
                </a:avLst>
              </a:prstGeom>
              <a:solidFill>
                <a:schemeClr val="bg1">
                  <a:lumMod val="95000"/>
                </a:schemeClr>
              </a:solidFill>
              <a:ln w="9525" cap="flat" cmpd="sng" algn="ctr">
                <a:noFill/>
                <a:prstDash val="solid"/>
                <a:round/>
                <a:headEnd type="none" w="med" len="med"/>
                <a:tailEnd type="none" w="med" len="med"/>
              </a:ln>
              <a:effectLst/>
            </p:spPr>
            <p:txBody>
              <a:bodyPr wrap="none" anchor="ctr"/>
              <a:lstStyle/>
              <a:p>
                <a:pPr algn="ctr" eaLnBrk="0" hangingPunct="0">
                  <a:lnSpc>
                    <a:spcPct val="85000"/>
                  </a:lnSpc>
                  <a:defRPr/>
                </a:pPr>
                <a:endParaRPr lang="en-US" dirty="0"/>
              </a:p>
            </p:txBody>
          </p:sp>
          <p:cxnSp>
            <p:nvCxnSpPr>
              <p:cNvPr id="656425" name="Straight Connector 27"/>
              <p:cNvCxnSpPr>
                <a:cxnSpLocks noChangeShapeType="1"/>
                <a:stCxn id="26" idx="0"/>
                <a:endCxn id="26" idx="2"/>
              </p:cNvCxnSpPr>
              <p:nvPr/>
            </p:nvCxnSpPr>
            <p:spPr bwMode="auto">
              <a:xfrm>
                <a:off x="7304882" y="2493963"/>
                <a:ext cx="0" cy="3225800"/>
              </a:xfrm>
              <a:prstGeom prst="line">
                <a:avLst/>
              </a:prstGeom>
              <a:noFill/>
              <a:ln w="19050" algn="ctr">
                <a:solidFill>
                  <a:schemeClr val="tx2"/>
                </a:solidFill>
                <a:round/>
                <a:headEnd/>
                <a:tailEnd/>
              </a:ln>
            </p:spPr>
          </p:cxnSp>
          <p:cxnSp>
            <p:nvCxnSpPr>
              <p:cNvPr id="656426" name="Straight Connector 31"/>
              <p:cNvCxnSpPr>
                <a:cxnSpLocks noChangeShapeType="1"/>
                <a:stCxn id="26" idx="1"/>
                <a:endCxn id="26" idx="3"/>
              </p:cNvCxnSpPr>
              <p:nvPr/>
            </p:nvCxnSpPr>
            <p:spPr bwMode="auto">
              <a:xfrm>
                <a:off x="5691188" y="4106863"/>
                <a:ext cx="3227387" cy="0"/>
              </a:xfrm>
              <a:prstGeom prst="line">
                <a:avLst/>
              </a:prstGeom>
              <a:noFill/>
              <a:ln w="19050" algn="ctr">
                <a:solidFill>
                  <a:schemeClr val="tx2"/>
                </a:solidFill>
                <a:round/>
                <a:headEnd/>
                <a:tailEnd/>
              </a:ln>
            </p:spPr>
          </p:cxnSp>
        </p:grpSp>
        <p:sp>
          <p:nvSpPr>
            <p:cNvPr id="8" name="Text Box 606"/>
            <p:cNvSpPr txBox="1">
              <a:spLocks noChangeArrowheads="1"/>
            </p:cNvSpPr>
            <p:nvPr>
              <p:custDataLst>
                <p:tags r:id="rId4"/>
              </p:custDataLst>
            </p:nvPr>
          </p:nvSpPr>
          <p:spPr bwMode="auto">
            <a:xfrm>
              <a:off x="6664326" y="2493963"/>
              <a:ext cx="1614488" cy="461962"/>
            </a:xfrm>
            <a:prstGeom prst="rect">
              <a:avLst/>
            </a:prstGeom>
            <a:noFill/>
            <a:ln w="28575">
              <a:noFill/>
              <a:miter lim="800000"/>
              <a:headEnd/>
              <a:tailEnd/>
            </a:ln>
            <a:effectLst/>
          </p:spPr>
          <p:txBody>
            <a:bodyPr lIns="0" rIns="0">
              <a:spAutoFit/>
            </a:bodyPr>
            <a:lstStyle/>
            <a:p>
              <a:pPr algn="ctr">
                <a:buClr>
                  <a:schemeClr val="accent2"/>
                </a:buClr>
                <a:buFont typeface="Wingdings" pitchFamily="2" charset="2"/>
                <a:buNone/>
                <a:defRPr/>
              </a:pPr>
              <a:r>
                <a:rPr lang="en-US" sz="1200" dirty="0">
                  <a:solidFill>
                    <a:schemeClr val="tx2">
                      <a:lumMod val="50000"/>
                    </a:schemeClr>
                  </a:solidFill>
                  <a:effectLst>
                    <a:outerShdw blurRad="38100" dist="38100" dir="2700000" algn="tl">
                      <a:srgbClr val="C0C0C0"/>
                    </a:outerShdw>
                  </a:effectLst>
                </a:rPr>
                <a:t>Our Consistent Methods: DELIVER</a:t>
              </a:r>
              <a:endParaRPr lang="en-US" sz="1200" baseline="30000" dirty="0">
                <a:solidFill>
                  <a:schemeClr val="tx2">
                    <a:lumMod val="50000"/>
                  </a:schemeClr>
                </a:solidFill>
                <a:effectLst>
                  <a:outerShdw blurRad="38100" dist="38100" dir="2700000" algn="tl">
                    <a:srgbClr val="C0C0C0"/>
                  </a:outerShdw>
                </a:effectLst>
              </a:endParaRPr>
            </a:p>
          </p:txBody>
        </p:sp>
        <p:sp>
          <p:nvSpPr>
            <p:cNvPr id="23" name="Text Box 606"/>
            <p:cNvSpPr txBox="1">
              <a:spLocks noChangeArrowheads="1"/>
            </p:cNvSpPr>
            <p:nvPr>
              <p:custDataLst>
                <p:tags r:id="rId5"/>
              </p:custDataLst>
            </p:nvPr>
          </p:nvSpPr>
          <p:spPr bwMode="auto">
            <a:xfrm>
              <a:off x="8386763" y="2493963"/>
              <a:ext cx="1733550" cy="461962"/>
            </a:xfrm>
            <a:prstGeom prst="rect">
              <a:avLst/>
            </a:prstGeom>
            <a:noFill/>
            <a:ln w="28575">
              <a:noFill/>
              <a:miter lim="800000"/>
              <a:headEnd/>
              <a:tailEnd/>
            </a:ln>
            <a:effectLst/>
          </p:spPr>
          <p:txBody>
            <a:bodyPr lIns="0" rIns="0">
              <a:spAutoFit/>
            </a:bodyPr>
            <a:lstStyle/>
            <a:p>
              <a:pPr algn="ctr">
                <a:buClr>
                  <a:schemeClr val="accent2"/>
                </a:buClr>
                <a:buFont typeface="Wingdings" pitchFamily="2" charset="2"/>
                <a:buNone/>
                <a:defRPr/>
              </a:pPr>
              <a:r>
                <a:rPr lang="en-US" sz="1200" dirty="0">
                  <a:solidFill>
                    <a:schemeClr val="accent3"/>
                  </a:solidFill>
                  <a:effectLst>
                    <a:outerShdw blurRad="38100" dist="38100" dir="2700000" algn="tl">
                      <a:srgbClr val="C0C0C0"/>
                    </a:outerShdw>
                  </a:effectLst>
                </a:rPr>
                <a:t>Our Project</a:t>
              </a:r>
            </a:p>
            <a:p>
              <a:pPr algn="ctr">
                <a:buClr>
                  <a:schemeClr val="accent2"/>
                </a:buClr>
                <a:buFont typeface="Wingdings" pitchFamily="2" charset="2"/>
                <a:buNone/>
                <a:defRPr/>
              </a:pPr>
              <a:r>
                <a:rPr lang="en-US" sz="1200" dirty="0">
                  <a:solidFill>
                    <a:schemeClr val="accent3"/>
                  </a:solidFill>
                  <a:effectLst>
                    <a:outerShdw blurRad="38100" dist="38100" dir="2700000" algn="tl">
                      <a:srgbClr val="C0C0C0"/>
                    </a:outerShdw>
                  </a:effectLst>
                </a:rPr>
                <a:t>Management Platform</a:t>
              </a:r>
              <a:endParaRPr lang="en-US" sz="1200" baseline="30000" dirty="0">
                <a:solidFill>
                  <a:schemeClr val="accent3"/>
                </a:solidFill>
                <a:effectLst>
                  <a:outerShdw blurRad="38100" dist="38100" dir="2700000" algn="tl">
                    <a:srgbClr val="C0C0C0"/>
                  </a:outerShdw>
                </a:effectLst>
              </a:endParaRPr>
            </a:p>
          </p:txBody>
        </p:sp>
        <p:sp>
          <p:nvSpPr>
            <p:cNvPr id="24" name="Text Box 606"/>
            <p:cNvSpPr txBox="1">
              <a:spLocks noChangeArrowheads="1"/>
            </p:cNvSpPr>
            <p:nvPr>
              <p:custDataLst>
                <p:tags r:id="rId6"/>
              </p:custDataLst>
            </p:nvPr>
          </p:nvSpPr>
          <p:spPr bwMode="auto">
            <a:xfrm>
              <a:off x="6600826" y="4156076"/>
              <a:ext cx="1741488" cy="461665"/>
            </a:xfrm>
            <a:prstGeom prst="rect">
              <a:avLst/>
            </a:prstGeom>
            <a:noFill/>
            <a:ln w="28575">
              <a:noFill/>
              <a:miter lim="800000"/>
              <a:headEnd/>
              <a:tailEnd/>
            </a:ln>
            <a:effectLst/>
          </p:spPr>
          <p:txBody>
            <a:bodyPr lIns="0" rIns="0">
              <a:spAutoFit/>
            </a:bodyPr>
            <a:lstStyle/>
            <a:p>
              <a:pPr algn="ctr">
                <a:buClr>
                  <a:schemeClr val="accent2"/>
                </a:buClr>
                <a:buFont typeface="Wingdings" pitchFamily="2" charset="2"/>
                <a:buNone/>
                <a:defRPr/>
              </a:pPr>
              <a:r>
                <a:rPr lang="en-US" sz="1200" dirty="0">
                  <a:solidFill>
                    <a:schemeClr val="accent2"/>
                  </a:solidFill>
                  <a:effectLst>
                    <a:outerShdw blurRad="38100" dist="38100" dir="2700000" algn="tl">
                      <a:srgbClr val="C0C0C0"/>
                    </a:outerShdw>
                  </a:effectLst>
                </a:rPr>
                <a:t>Our Rightshore® Model</a:t>
              </a:r>
            </a:p>
          </p:txBody>
        </p:sp>
        <p:sp>
          <p:nvSpPr>
            <p:cNvPr id="25" name="Text Box 606"/>
            <p:cNvSpPr txBox="1">
              <a:spLocks noChangeArrowheads="1"/>
            </p:cNvSpPr>
            <p:nvPr>
              <p:custDataLst>
                <p:tags r:id="rId7"/>
              </p:custDataLst>
            </p:nvPr>
          </p:nvSpPr>
          <p:spPr bwMode="auto">
            <a:xfrm>
              <a:off x="8447089" y="4156076"/>
              <a:ext cx="1612900" cy="277813"/>
            </a:xfrm>
            <a:prstGeom prst="rect">
              <a:avLst/>
            </a:prstGeom>
            <a:noFill/>
            <a:ln w="28575">
              <a:noFill/>
              <a:miter lim="800000"/>
              <a:headEnd/>
              <a:tailEnd/>
            </a:ln>
            <a:effectLst/>
          </p:spPr>
          <p:txBody>
            <a:bodyPr lIns="0" rIns="0">
              <a:spAutoFit/>
            </a:bodyPr>
            <a:lstStyle/>
            <a:p>
              <a:pPr algn="ctr">
                <a:buClr>
                  <a:schemeClr val="accent2"/>
                </a:buClr>
                <a:buFont typeface="Wingdings" pitchFamily="2" charset="2"/>
                <a:buNone/>
                <a:defRPr/>
              </a:pPr>
              <a:r>
                <a:rPr lang="en-US" sz="1200" dirty="0">
                  <a:solidFill>
                    <a:schemeClr val="accent4"/>
                  </a:solidFill>
                  <a:effectLst>
                    <a:outerShdw blurRad="38100" dist="38100" dir="2700000" algn="tl">
                      <a:srgbClr val="C0C0C0"/>
                    </a:outerShdw>
                  </a:effectLst>
                </a:rPr>
                <a:t>Our Delivery Centers</a:t>
              </a:r>
            </a:p>
          </p:txBody>
        </p:sp>
        <p:pic>
          <p:nvPicPr>
            <p:cNvPr id="10" name="Picture 46" descr="work-together"/>
            <p:cNvPicPr>
              <a:picLocks noChangeAspect="1" noChangeArrowheads="1"/>
            </p:cNvPicPr>
            <p:nvPr>
              <p:custDataLst>
                <p:tags r:id="rId8"/>
              </p:custDataLst>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567946" y="4505756"/>
              <a:ext cx="1371340" cy="1028767"/>
            </a:xfrm>
            <a:prstGeom prst="roundRect">
              <a:avLst>
                <a:gd name="adj" fmla="val 8594"/>
              </a:avLst>
            </a:prstGeom>
            <a:solidFill>
              <a:srgbClr val="FFFFFF">
                <a:shade val="85000"/>
              </a:srgbClr>
            </a:solidFill>
            <a:ln>
              <a:noFill/>
            </a:ln>
            <a:effectLst/>
          </p:spPr>
        </p:pic>
        <p:pic>
          <p:nvPicPr>
            <p:cNvPr id="656400" name="OFF-NEAR-ON1.jpg" descr="/Users/charlottedewar/Desktop/current work/Capgem rightshore/Rightshore sales doc/righshore slides images/diagrams/OFF-NEAR-ON1.jpg"/>
            <p:cNvPicPr>
              <a:picLocks noChangeAspect="1"/>
            </p:cNvPicPr>
            <p:nvPr>
              <p:custDataLst>
                <p:tags r:id="rId9"/>
              </p:custDataLst>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46900" y="4538666"/>
              <a:ext cx="1049338" cy="968375"/>
            </a:xfrm>
            <a:prstGeom prst="rect">
              <a:avLst/>
            </a:prstGeom>
            <a:noFill/>
            <a:ln w="9525">
              <a:noFill/>
              <a:miter lim="800000"/>
              <a:headEnd/>
              <a:tailEnd/>
            </a:ln>
          </p:spPr>
        </p:pic>
        <p:sp>
          <p:nvSpPr>
            <p:cNvPr id="27" name="Rectangle 7"/>
            <p:cNvSpPr/>
            <p:nvPr/>
          </p:nvSpPr>
          <p:spPr bwMode="auto">
            <a:xfrm rot="16200000" flipH="1">
              <a:off x="3677565" y="3653728"/>
              <a:ext cx="4647193" cy="24238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03171 w 10562411"/>
                <a:gd name="connsiteY7" fmla="*/ 105918 h 2958168"/>
                <a:gd name="connsiteX0" fmla="*/ 1331 w 10561157"/>
                <a:gd name="connsiteY0" fmla="*/ 0 h 2955377"/>
                <a:gd name="connsiteX1" fmla="*/ 10561157 w 10561157"/>
                <a:gd name="connsiteY1" fmla="*/ 1473547 h 2955377"/>
                <a:gd name="connsiteX2" fmla="*/ 9288594 w 10561157"/>
                <a:gd name="connsiteY2" fmla="*/ 2150312 h 2955377"/>
                <a:gd name="connsiteX3" fmla="*/ 2317558 w 10561157"/>
                <a:gd name="connsiteY3" fmla="*/ 2156721 h 2955377"/>
                <a:gd name="connsiteX4" fmla="*/ 1180889 w 10561157"/>
                <a:gd name="connsiteY4" fmla="*/ 2955377 h 2955377"/>
                <a:gd name="connsiteX5" fmla="*/ 0 w 10561157"/>
                <a:gd name="connsiteY5" fmla="*/ 2171274 h 2955377"/>
                <a:gd name="connsiteX6" fmla="*/ 103171 w 10561157"/>
                <a:gd name="connsiteY6" fmla="*/ 103127 h 2955377"/>
                <a:gd name="connsiteX0" fmla="*/ 10561157 w 10561157"/>
                <a:gd name="connsiteY0" fmla="*/ 1377965 h 2859795"/>
                <a:gd name="connsiteX1" fmla="*/ 9288594 w 10561157"/>
                <a:gd name="connsiteY1" fmla="*/ 2054730 h 2859795"/>
                <a:gd name="connsiteX2" fmla="*/ 2317558 w 10561157"/>
                <a:gd name="connsiteY2" fmla="*/ 2061139 h 2859795"/>
                <a:gd name="connsiteX3" fmla="*/ 1180889 w 10561157"/>
                <a:gd name="connsiteY3" fmla="*/ 2859795 h 2859795"/>
                <a:gd name="connsiteX4" fmla="*/ 0 w 10561157"/>
                <a:gd name="connsiteY4" fmla="*/ 2075692 h 2859795"/>
                <a:gd name="connsiteX5" fmla="*/ 103171 w 10561157"/>
                <a:gd name="connsiteY5" fmla="*/ 7545 h 2859795"/>
                <a:gd name="connsiteX0" fmla="*/ 10561157 w 10561157"/>
                <a:gd name="connsiteY0" fmla="*/ 1377965 h 2859795"/>
                <a:gd name="connsiteX1" fmla="*/ 9288594 w 10561157"/>
                <a:gd name="connsiteY1" fmla="*/ 2054730 h 2859795"/>
                <a:gd name="connsiteX2" fmla="*/ 2317558 w 10561157"/>
                <a:gd name="connsiteY2" fmla="*/ 2061139 h 2859795"/>
                <a:gd name="connsiteX3" fmla="*/ 1180889 w 10561157"/>
                <a:gd name="connsiteY3" fmla="*/ 2859795 h 2859795"/>
                <a:gd name="connsiteX4" fmla="*/ 0 w 10561157"/>
                <a:gd name="connsiteY4" fmla="*/ 2075692 h 2859795"/>
                <a:gd name="connsiteX5" fmla="*/ 103171 w 10561157"/>
                <a:gd name="connsiteY5" fmla="*/ 7545 h 2859795"/>
                <a:gd name="connsiteX0" fmla="*/ 12772973 w 12772973"/>
                <a:gd name="connsiteY0" fmla="*/ 0 h 1481830"/>
                <a:gd name="connsiteX1" fmla="*/ 11500410 w 12772973"/>
                <a:gd name="connsiteY1" fmla="*/ 676765 h 1481830"/>
                <a:gd name="connsiteX2" fmla="*/ 4529374 w 12772973"/>
                <a:gd name="connsiteY2" fmla="*/ 683174 h 1481830"/>
                <a:gd name="connsiteX3" fmla="*/ 3392705 w 12772973"/>
                <a:gd name="connsiteY3" fmla="*/ 1481830 h 1481830"/>
                <a:gd name="connsiteX4" fmla="*/ 2211816 w 12772973"/>
                <a:gd name="connsiteY4" fmla="*/ 697727 h 1481830"/>
                <a:gd name="connsiteX5" fmla="*/ 100568 w 12772973"/>
                <a:gd name="connsiteY5" fmla="*/ 692125 h 1481830"/>
                <a:gd name="connsiteX0" fmla="*/ 12772973 w 12772973"/>
                <a:gd name="connsiteY0" fmla="*/ 0 h 1481830"/>
                <a:gd name="connsiteX1" fmla="*/ 11500410 w 12772973"/>
                <a:gd name="connsiteY1" fmla="*/ 676765 h 1481830"/>
                <a:gd name="connsiteX2" fmla="*/ 4529374 w 12772973"/>
                <a:gd name="connsiteY2" fmla="*/ 683174 h 1481830"/>
                <a:gd name="connsiteX3" fmla="*/ 3392705 w 12772973"/>
                <a:gd name="connsiteY3" fmla="*/ 1481830 h 1481830"/>
                <a:gd name="connsiteX4" fmla="*/ 2211816 w 12772973"/>
                <a:gd name="connsiteY4" fmla="*/ 697727 h 1481830"/>
                <a:gd name="connsiteX5" fmla="*/ 100568 w 12772973"/>
                <a:gd name="connsiteY5" fmla="*/ 692125 h 1481830"/>
                <a:gd name="connsiteX0" fmla="*/ 12672405 w 12672405"/>
                <a:gd name="connsiteY0" fmla="*/ 0 h 1481830"/>
                <a:gd name="connsiteX1" fmla="*/ 11399842 w 12672405"/>
                <a:gd name="connsiteY1" fmla="*/ 676765 h 1481830"/>
                <a:gd name="connsiteX2" fmla="*/ 4428806 w 12672405"/>
                <a:gd name="connsiteY2" fmla="*/ 683174 h 1481830"/>
                <a:gd name="connsiteX3" fmla="*/ 3292137 w 12672405"/>
                <a:gd name="connsiteY3" fmla="*/ 1481830 h 1481830"/>
                <a:gd name="connsiteX4" fmla="*/ 2111248 w 12672405"/>
                <a:gd name="connsiteY4" fmla="*/ 697727 h 1481830"/>
                <a:gd name="connsiteX5" fmla="*/ 0 w 12672405"/>
                <a:gd name="connsiteY5" fmla="*/ 692125 h 1481830"/>
                <a:gd name="connsiteX0" fmla="*/ 12672405 w 12863758"/>
                <a:gd name="connsiteY0" fmla="*/ 308326 h 1790156"/>
                <a:gd name="connsiteX1" fmla="*/ 12651663 w 12863758"/>
                <a:gd name="connsiteY1" fmla="*/ 112793 h 1790156"/>
                <a:gd name="connsiteX2" fmla="*/ 11399842 w 12863758"/>
                <a:gd name="connsiteY2" fmla="*/ 985091 h 1790156"/>
                <a:gd name="connsiteX3" fmla="*/ 4428806 w 12863758"/>
                <a:gd name="connsiteY3" fmla="*/ 991500 h 1790156"/>
                <a:gd name="connsiteX4" fmla="*/ 3292137 w 12863758"/>
                <a:gd name="connsiteY4" fmla="*/ 1790156 h 1790156"/>
                <a:gd name="connsiteX5" fmla="*/ 2111248 w 12863758"/>
                <a:gd name="connsiteY5" fmla="*/ 1006053 h 1790156"/>
                <a:gd name="connsiteX6" fmla="*/ 0 w 12863758"/>
                <a:gd name="connsiteY6" fmla="*/ 1000451 h 1790156"/>
                <a:gd name="connsiteX0" fmla="*/ 12672405 w 12871059"/>
                <a:gd name="connsiteY0" fmla="*/ 2074827 h 3556657"/>
                <a:gd name="connsiteX1" fmla="*/ 12716230 w 12871059"/>
                <a:gd name="connsiteY1" fmla="*/ 32591 h 3556657"/>
                <a:gd name="connsiteX2" fmla="*/ 12651663 w 12871059"/>
                <a:gd name="connsiteY2" fmla="*/ 1879294 h 3556657"/>
                <a:gd name="connsiteX3" fmla="*/ 11399842 w 12871059"/>
                <a:gd name="connsiteY3" fmla="*/ 2751592 h 3556657"/>
                <a:gd name="connsiteX4" fmla="*/ 4428806 w 12871059"/>
                <a:gd name="connsiteY4" fmla="*/ 2758001 h 3556657"/>
                <a:gd name="connsiteX5" fmla="*/ 3292137 w 12871059"/>
                <a:gd name="connsiteY5" fmla="*/ 3556657 h 3556657"/>
                <a:gd name="connsiteX6" fmla="*/ 2111248 w 12871059"/>
                <a:gd name="connsiteY6" fmla="*/ 2772554 h 3556657"/>
                <a:gd name="connsiteX7" fmla="*/ 0 w 12871059"/>
                <a:gd name="connsiteY7" fmla="*/ 2766952 h 3556657"/>
                <a:gd name="connsiteX0" fmla="*/ 12672405 w 12863758"/>
                <a:gd name="connsiteY0" fmla="*/ 308326 h 1790156"/>
                <a:gd name="connsiteX1" fmla="*/ 12651663 w 12863758"/>
                <a:gd name="connsiteY1" fmla="*/ 112793 h 1790156"/>
                <a:gd name="connsiteX2" fmla="*/ 11399842 w 12863758"/>
                <a:gd name="connsiteY2" fmla="*/ 985091 h 1790156"/>
                <a:gd name="connsiteX3" fmla="*/ 4428806 w 12863758"/>
                <a:gd name="connsiteY3" fmla="*/ 991500 h 1790156"/>
                <a:gd name="connsiteX4" fmla="*/ 3292137 w 12863758"/>
                <a:gd name="connsiteY4" fmla="*/ 1790156 h 1790156"/>
                <a:gd name="connsiteX5" fmla="*/ 2111248 w 12863758"/>
                <a:gd name="connsiteY5" fmla="*/ 1006053 h 1790156"/>
                <a:gd name="connsiteX6" fmla="*/ 0 w 12863758"/>
                <a:gd name="connsiteY6" fmla="*/ 1000451 h 1790156"/>
                <a:gd name="connsiteX0" fmla="*/ 12655990 w 12863758"/>
                <a:gd name="connsiteY0" fmla="*/ 40736 h 4267088"/>
                <a:gd name="connsiteX1" fmla="*/ 12651663 w 12863758"/>
                <a:gd name="connsiteY1" fmla="*/ 2589725 h 4267088"/>
                <a:gd name="connsiteX2" fmla="*/ 11399842 w 12863758"/>
                <a:gd name="connsiteY2" fmla="*/ 3462023 h 4267088"/>
                <a:gd name="connsiteX3" fmla="*/ 4428806 w 12863758"/>
                <a:gd name="connsiteY3" fmla="*/ 3468432 h 4267088"/>
                <a:gd name="connsiteX4" fmla="*/ 3292137 w 12863758"/>
                <a:gd name="connsiteY4" fmla="*/ 4267088 h 4267088"/>
                <a:gd name="connsiteX5" fmla="*/ 2111248 w 12863758"/>
                <a:gd name="connsiteY5" fmla="*/ 3482985 h 4267088"/>
                <a:gd name="connsiteX6" fmla="*/ 0 w 12863758"/>
                <a:gd name="connsiteY6" fmla="*/ 3477383 h 4267088"/>
                <a:gd name="connsiteX0" fmla="*/ 12655990 w 12770318"/>
                <a:gd name="connsiteY0" fmla="*/ -2 h 4226350"/>
                <a:gd name="connsiteX1" fmla="*/ 12651663 w 12770318"/>
                <a:gd name="connsiteY1" fmla="*/ 2548987 h 4226350"/>
                <a:gd name="connsiteX2" fmla="*/ 11399842 w 12770318"/>
                <a:gd name="connsiteY2" fmla="*/ 3421285 h 4226350"/>
                <a:gd name="connsiteX3" fmla="*/ 4428806 w 12770318"/>
                <a:gd name="connsiteY3" fmla="*/ 3427694 h 4226350"/>
                <a:gd name="connsiteX4" fmla="*/ 3292137 w 12770318"/>
                <a:gd name="connsiteY4" fmla="*/ 4226350 h 4226350"/>
                <a:gd name="connsiteX5" fmla="*/ 2111248 w 12770318"/>
                <a:gd name="connsiteY5" fmla="*/ 3442247 h 4226350"/>
                <a:gd name="connsiteX6" fmla="*/ 0 w 12770318"/>
                <a:gd name="connsiteY6" fmla="*/ 3436645 h 4226350"/>
                <a:gd name="connsiteX0" fmla="*/ 12655990 w 12770318"/>
                <a:gd name="connsiteY0" fmla="*/ 1 h 4226353"/>
                <a:gd name="connsiteX1" fmla="*/ 12651663 w 12770318"/>
                <a:gd name="connsiteY1" fmla="*/ 2548990 h 4226353"/>
                <a:gd name="connsiteX2" fmla="*/ 11399842 w 12770318"/>
                <a:gd name="connsiteY2" fmla="*/ 3421288 h 4226353"/>
                <a:gd name="connsiteX3" fmla="*/ 4428806 w 12770318"/>
                <a:gd name="connsiteY3" fmla="*/ 3427697 h 4226353"/>
                <a:gd name="connsiteX4" fmla="*/ 3292137 w 12770318"/>
                <a:gd name="connsiteY4" fmla="*/ 4226353 h 4226353"/>
                <a:gd name="connsiteX5" fmla="*/ 2111248 w 12770318"/>
                <a:gd name="connsiteY5" fmla="*/ 3442250 h 4226353"/>
                <a:gd name="connsiteX6" fmla="*/ 0 w 12770318"/>
                <a:gd name="connsiteY6" fmla="*/ 3436648 h 4226353"/>
                <a:gd name="connsiteX0" fmla="*/ 12655990 w 12770318"/>
                <a:gd name="connsiteY0" fmla="*/ 1 h 4226353"/>
                <a:gd name="connsiteX1" fmla="*/ 12651663 w 12770318"/>
                <a:gd name="connsiteY1" fmla="*/ 2548990 h 4226353"/>
                <a:gd name="connsiteX2" fmla="*/ 11399842 w 12770318"/>
                <a:gd name="connsiteY2" fmla="*/ 3421288 h 4226353"/>
                <a:gd name="connsiteX3" fmla="*/ 4428806 w 12770318"/>
                <a:gd name="connsiteY3" fmla="*/ 3427697 h 4226353"/>
                <a:gd name="connsiteX4" fmla="*/ 3292137 w 12770318"/>
                <a:gd name="connsiteY4" fmla="*/ 4226353 h 4226353"/>
                <a:gd name="connsiteX5" fmla="*/ 2111248 w 12770318"/>
                <a:gd name="connsiteY5" fmla="*/ 3442250 h 4226353"/>
                <a:gd name="connsiteX6" fmla="*/ 0 w 12770318"/>
                <a:gd name="connsiteY6" fmla="*/ 3436648 h 4226353"/>
                <a:gd name="connsiteX0" fmla="*/ 12655990 w 12770318"/>
                <a:gd name="connsiteY0" fmla="*/ 1 h 4226353"/>
                <a:gd name="connsiteX1" fmla="*/ 12651663 w 12770318"/>
                <a:gd name="connsiteY1" fmla="*/ 2548990 h 4226353"/>
                <a:gd name="connsiteX2" fmla="*/ 11399842 w 12770318"/>
                <a:gd name="connsiteY2" fmla="*/ 3421288 h 4226353"/>
                <a:gd name="connsiteX3" fmla="*/ 4428806 w 12770318"/>
                <a:gd name="connsiteY3" fmla="*/ 3427697 h 4226353"/>
                <a:gd name="connsiteX4" fmla="*/ 3292137 w 12770318"/>
                <a:gd name="connsiteY4" fmla="*/ 4226353 h 4226353"/>
                <a:gd name="connsiteX5" fmla="*/ 2111248 w 12770318"/>
                <a:gd name="connsiteY5" fmla="*/ 3442250 h 4226353"/>
                <a:gd name="connsiteX6" fmla="*/ 0 w 12770318"/>
                <a:gd name="connsiteY6" fmla="*/ 3436648 h 4226353"/>
                <a:gd name="connsiteX0" fmla="*/ 12655990 w 12753897"/>
                <a:gd name="connsiteY0" fmla="*/ 1 h 4226353"/>
                <a:gd name="connsiteX1" fmla="*/ 12651663 w 12753897"/>
                <a:gd name="connsiteY1" fmla="*/ 2548990 h 4226353"/>
                <a:gd name="connsiteX2" fmla="*/ 11399842 w 12753897"/>
                <a:gd name="connsiteY2" fmla="*/ 3421288 h 4226353"/>
                <a:gd name="connsiteX3" fmla="*/ 4428806 w 12753897"/>
                <a:gd name="connsiteY3" fmla="*/ 3427697 h 4226353"/>
                <a:gd name="connsiteX4" fmla="*/ 3292137 w 12753897"/>
                <a:gd name="connsiteY4" fmla="*/ 4226353 h 4226353"/>
                <a:gd name="connsiteX5" fmla="*/ 2111248 w 12753897"/>
                <a:gd name="connsiteY5" fmla="*/ 3442250 h 4226353"/>
                <a:gd name="connsiteX6" fmla="*/ 0 w 12753897"/>
                <a:gd name="connsiteY6" fmla="*/ 3436648 h 4226353"/>
                <a:gd name="connsiteX0" fmla="*/ 12655990 w 12753897"/>
                <a:gd name="connsiteY0" fmla="*/ 1 h 4226353"/>
                <a:gd name="connsiteX1" fmla="*/ 12651663 w 12753897"/>
                <a:gd name="connsiteY1" fmla="*/ 2548990 h 4226353"/>
                <a:gd name="connsiteX2" fmla="*/ 11399842 w 12753897"/>
                <a:gd name="connsiteY2" fmla="*/ 3421288 h 4226353"/>
                <a:gd name="connsiteX3" fmla="*/ 4428806 w 12753897"/>
                <a:gd name="connsiteY3" fmla="*/ 3427697 h 4226353"/>
                <a:gd name="connsiteX4" fmla="*/ 3292137 w 12753897"/>
                <a:gd name="connsiteY4" fmla="*/ 4226353 h 4226353"/>
                <a:gd name="connsiteX5" fmla="*/ 2111248 w 12753897"/>
                <a:gd name="connsiteY5" fmla="*/ 3442250 h 4226353"/>
                <a:gd name="connsiteX6" fmla="*/ 0 w 12753897"/>
                <a:gd name="connsiteY6" fmla="*/ 3436648 h 4226353"/>
                <a:gd name="connsiteX0" fmla="*/ 12655990 w 12726326"/>
                <a:gd name="connsiteY0" fmla="*/ 1 h 4226353"/>
                <a:gd name="connsiteX1" fmla="*/ 12651663 w 12726326"/>
                <a:gd name="connsiteY1" fmla="*/ 2548990 h 4226353"/>
                <a:gd name="connsiteX2" fmla="*/ 12387708 w 12726326"/>
                <a:gd name="connsiteY2" fmla="*/ 3297114 h 4226353"/>
                <a:gd name="connsiteX3" fmla="*/ 11399842 w 12726326"/>
                <a:gd name="connsiteY3" fmla="*/ 3421288 h 4226353"/>
                <a:gd name="connsiteX4" fmla="*/ 4428806 w 12726326"/>
                <a:gd name="connsiteY4" fmla="*/ 3427697 h 4226353"/>
                <a:gd name="connsiteX5" fmla="*/ 3292137 w 12726326"/>
                <a:gd name="connsiteY5" fmla="*/ 4226353 h 4226353"/>
                <a:gd name="connsiteX6" fmla="*/ 2111248 w 12726326"/>
                <a:gd name="connsiteY6" fmla="*/ 3442250 h 4226353"/>
                <a:gd name="connsiteX7" fmla="*/ 0 w 12726326"/>
                <a:gd name="connsiteY7" fmla="*/ 3436648 h 4226353"/>
                <a:gd name="connsiteX0" fmla="*/ 12655990 w 12726326"/>
                <a:gd name="connsiteY0" fmla="*/ 1 h 4226353"/>
                <a:gd name="connsiteX1" fmla="*/ 12651663 w 12726326"/>
                <a:gd name="connsiteY1" fmla="*/ 2548990 h 4226353"/>
                <a:gd name="connsiteX2" fmla="*/ 12387708 w 12726326"/>
                <a:gd name="connsiteY2" fmla="*/ 3297114 h 4226353"/>
                <a:gd name="connsiteX3" fmla="*/ 11399842 w 12726326"/>
                <a:gd name="connsiteY3" fmla="*/ 3421288 h 4226353"/>
                <a:gd name="connsiteX4" fmla="*/ 4428806 w 12726326"/>
                <a:gd name="connsiteY4" fmla="*/ 3427697 h 4226353"/>
                <a:gd name="connsiteX5" fmla="*/ 3292137 w 12726326"/>
                <a:gd name="connsiteY5" fmla="*/ 4226353 h 4226353"/>
                <a:gd name="connsiteX6" fmla="*/ 2111248 w 12726326"/>
                <a:gd name="connsiteY6" fmla="*/ 3442250 h 4226353"/>
                <a:gd name="connsiteX7" fmla="*/ 0 w 12726326"/>
                <a:gd name="connsiteY7" fmla="*/ 3436648 h 4226353"/>
                <a:gd name="connsiteX0" fmla="*/ 12655990 w 12770318"/>
                <a:gd name="connsiteY0" fmla="*/ 1 h 4226353"/>
                <a:gd name="connsiteX1" fmla="*/ 12651663 w 12770318"/>
                <a:gd name="connsiteY1" fmla="*/ 2548990 h 4226353"/>
                <a:gd name="connsiteX2" fmla="*/ 11399842 w 12770318"/>
                <a:gd name="connsiteY2" fmla="*/ 3421288 h 4226353"/>
                <a:gd name="connsiteX3" fmla="*/ 4428806 w 12770318"/>
                <a:gd name="connsiteY3" fmla="*/ 3427697 h 4226353"/>
                <a:gd name="connsiteX4" fmla="*/ 3292137 w 12770318"/>
                <a:gd name="connsiteY4" fmla="*/ 4226353 h 4226353"/>
                <a:gd name="connsiteX5" fmla="*/ 2111248 w 12770318"/>
                <a:gd name="connsiteY5" fmla="*/ 3442250 h 4226353"/>
                <a:gd name="connsiteX6" fmla="*/ 0 w 12770318"/>
                <a:gd name="connsiteY6" fmla="*/ 3436648 h 4226353"/>
                <a:gd name="connsiteX0" fmla="*/ 12655990 w 12770318"/>
                <a:gd name="connsiteY0" fmla="*/ 1 h 4226353"/>
                <a:gd name="connsiteX1" fmla="*/ 12651663 w 12770318"/>
                <a:gd name="connsiteY1" fmla="*/ 2548990 h 4226353"/>
                <a:gd name="connsiteX2" fmla="*/ 11399842 w 12770318"/>
                <a:gd name="connsiteY2" fmla="*/ 3421288 h 4226353"/>
                <a:gd name="connsiteX3" fmla="*/ 4428806 w 12770318"/>
                <a:gd name="connsiteY3" fmla="*/ 3427697 h 4226353"/>
                <a:gd name="connsiteX4" fmla="*/ 3292137 w 12770318"/>
                <a:gd name="connsiteY4" fmla="*/ 4226353 h 4226353"/>
                <a:gd name="connsiteX5" fmla="*/ 2111248 w 12770318"/>
                <a:gd name="connsiteY5" fmla="*/ 3442250 h 4226353"/>
                <a:gd name="connsiteX6" fmla="*/ 0 w 12770318"/>
                <a:gd name="connsiteY6" fmla="*/ 3436648 h 4226353"/>
                <a:gd name="connsiteX0" fmla="*/ 12655990 w 12770318"/>
                <a:gd name="connsiteY0" fmla="*/ 1 h 4226353"/>
                <a:gd name="connsiteX1" fmla="*/ 12651663 w 12770318"/>
                <a:gd name="connsiteY1" fmla="*/ 2548990 h 4226353"/>
                <a:gd name="connsiteX2" fmla="*/ 11399842 w 12770318"/>
                <a:gd name="connsiteY2" fmla="*/ 3421288 h 4226353"/>
                <a:gd name="connsiteX3" fmla="*/ 4428806 w 12770318"/>
                <a:gd name="connsiteY3" fmla="*/ 3427697 h 4226353"/>
                <a:gd name="connsiteX4" fmla="*/ 3292137 w 12770318"/>
                <a:gd name="connsiteY4" fmla="*/ 4226353 h 4226353"/>
                <a:gd name="connsiteX5" fmla="*/ 2111248 w 12770318"/>
                <a:gd name="connsiteY5" fmla="*/ 3442250 h 4226353"/>
                <a:gd name="connsiteX6" fmla="*/ 0 w 12770318"/>
                <a:gd name="connsiteY6" fmla="*/ 3436648 h 4226353"/>
                <a:gd name="connsiteX0" fmla="*/ 12655990 w 12770318"/>
                <a:gd name="connsiteY0" fmla="*/ 1 h 4226353"/>
                <a:gd name="connsiteX1" fmla="*/ 12651663 w 12770318"/>
                <a:gd name="connsiteY1" fmla="*/ 2548990 h 4226353"/>
                <a:gd name="connsiteX2" fmla="*/ 11399842 w 12770318"/>
                <a:gd name="connsiteY2" fmla="*/ 3421288 h 4226353"/>
                <a:gd name="connsiteX3" fmla="*/ 4428806 w 12770318"/>
                <a:gd name="connsiteY3" fmla="*/ 3427697 h 4226353"/>
                <a:gd name="connsiteX4" fmla="*/ 3292137 w 12770318"/>
                <a:gd name="connsiteY4" fmla="*/ 4226353 h 4226353"/>
                <a:gd name="connsiteX5" fmla="*/ 2111248 w 12770318"/>
                <a:gd name="connsiteY5" fmla="*/ 3442250 h 4226353"/>
                <a:gd name="connsiteX6" fmla="*/ 0 w 12770318"/>
                <a:gd name="connsiteY6" fmla="*/ 3436648 h 4226353"/>
                <a:gd name="connsiteX0" fmla="*/ 12655990 w 12655991"/>
                <a:gd name="connsiteY0" fmla="*/ 1 h 4226353"/>
                <a:gd name="connsiteX1" fmla="*/ 12651663 w 12655991"/>
                <a:gd name="connsiteY1" fmla="*/ 2548990 h 4226353"/>
                <a:gd name="connsiteX2" fmla="*/ 11399842 w 12655991"/>
                <a:gd name="connsiteY2" fmla="*/ 3421288 h 4226353"/>
                <a:gd name="connsiteX3" fmla="*/ 4428806 w 12655991"/>
                <a:gd name="connsiteY3" fmla="*/ 3427697 h 4226353"/>
                <a:gd name="connsiteX4" fmla="*/ 3292137 w 12655991"/>
                <a:gd name="connsiteY4" fmla="*/ 4226353 h 4226353"/>
                <a:gd name="connsiteX5" fmla="*/ 2111248 w 12655991"/>
                <a:gd name="connsiteY5" fmla="*/ 3442250 h 4226353"/>
                <a:gd name="connsiteX6" fmla="*/ 0 w 12655991"/>
                <a:gd name="connsiteY6" fmla="*/ 3436648 h 4226353"/>
                <a:gd name="connsiteX0" fmla="*/ 12655990 w 12770318"/>
                <a:gd name="connsiteY0" fmla="*/ 1 h 4226353"/>
                <a:gd name="connsiteX1" fmla="*/ 12651663 w 12770318"/>
                <a:gd name="connsiteY1" fmla="*/ 2548990 h 4226353"/>
                <a:gd name="connsiteX2" fmla="*/ 11399842 w 12770318"/>
                <a:gd name="connsiteY2" fmla="*/ 3421288 h 4226353"/>
                <a:gd name="connsiteX3" fmla="*/ 4428806 w 12770318"/>
                <a:gd name="connsiteY3" fmla="*/ 3427697 h 4226353"/>
                <a:gd name="connsiteX4" fmla="*/ 3292137 w 12770318"/>
                <a:gd name="connsiteY4" fmla="*/ 4226353 h 4226353"/>
                <a:gd name="connsiteX5" fmla="*/ 2111248 w 12770318"/>
                <a:gd name="connsiteY5" fmla="*/ 3442250 h 4226353"/>
                <a:gd name="connsiteX6" fmla="*/ 0 w 12770318"/>
                <a:gd name="connsiteY6" fmla="*/ 3436648 h 4226353"/>
                <a:gd name="connsiteX0" fmla="*/ 12655990 w 12770318"/>
                <a:gd name="connsiteY0" fmla="*/ 1 h 4226353"/>
                <a:gd name="connsiteX1" fmla="*/ 12651666 w 12770318"/>
                <a:gd name="connsiteY1" fmla="*/ 3064626 h 4226353"/>
                <a:gd name="connsiteX2" fmla="*/ 11399842 w 12770318"/>
                <a:gd name="connsiteY2" fmla="*/ 3421288 h 4226353"/>
                <a:gd name="connsiteX3" fmla="*/ 4428806 w 12770318"/>
                <a:gd name="connsiteY3" fmla="*/ 3427697 h 4226353"/>
                <a:gd name="connsiteX4" fmla="*/ 3292137 w 12770318"/>
                <a:gd name="connsiteY4" fmla="*/ 4226353 h 4226353"/>
                <a:gd name="connsiteX5" fmla="*/ 2111248 w 12770318"/>
                <a:gd name="connsiteY5" fmla="*/ 3442250 h 4226353"/>
                <a:gd name="connsiteX6" fmla="*/ 0 w 12770318"/>
                <a:gd name="connsiteY6" fmla="*/ 3436648 h 4226353"/>
                <a:gd name="connsiteX0" fmla="*/ 12655990 w 12770318"/>
                <a:gd name="connsiteY0" fmla="*/ 1 h 4226353"/>
                <a:gd name="connsiteX1" fmla="*/ 12651666 w 12770318"/>
                <a:gd name="connsiteY1" fmla="*/ 3064626 h 4226353"/>
                <a:gd name="connsiteX2" fmla="*/ 11399842 w 12770318"/>
                <a:gd name="connsiteY2" fmla="*/ 3421288 h 4226353"/>
                <a:gd name="connsiteX3" fmla="*/ 4428806 w 12770318"/>
                <a:gd name="connsiteY3" fmla="*/ 3427697 h 4226353"/>
                <a:gd name="connsiteX4" fmla="*/ 3292137 w 12770318"/>
                <a:gd name="connsiteY4" fmla="*/ 4226353 h 4226353"/>
                <a:gd name="connsiteX5" fmla="*/ 2111248 w 12770318"/>
                <a:gd name="connsiteY5" fmla="*/ 3442250 h 4226353"/>
                <a:gd name="connsiteX6" fmla="*/ 0 w 12770318"/>
                <a:gd name="connsiteY6" fmla="*/ 3436648 h 4226353"/>
                <a:gd name="connsiteX0" fmla="*/ 12655990 w 12655991"/>
                <a:gd name="connsiteY0" fmla="*/ 1 h 4226353"/>
                <a:gd name="connsiteX1" fmla="*/ 12651666 w 12655991"/>
                <a:gd name="connsiteY1" fmla="*/ 3064626 h 4226353"/>
                <a:gd name="connsiteX2" fmla="*/ 11399842 w 12655991"/>
                <a:gd name="connsiteY2" fmla="*/ 3421288 h 4226353"/>
                <a:gd name="connsiteX3" fmla="*/ 4428806 w 12655991"/>
                <a:gd name="connsiteY3" fmla="*/ 3427697 h 4226353"/>
                <a:gd name="connsiteX4" fmla="*/ 3292137 w 12655991"/>
                <a:gd name="connsiteY4" fmla="*/ 4226353 h 4226353"/>
                <a:gd name="connsiteX5" fmla="*/ 2111248 w 12655991"/>
                <a:gd name="connsiteY5" fmla="*/ 3442250 h 4226353"/>
                <a:gd name="connsiteX6" fmla="*/ 0 w 12655991"/>
                <a:gd name="connsiteY6" fmla="*/ 3436648 h 4226353"/>
                <a:gd name="connsiteX0" fmla="*/ 12655990 w 12655991"/>
                <a:gd name="connsiteY0" fmla="*/ 1 h 4226353"/>
                <a:gd name="connsiteX1" fmla="*/ 12651666 w 12655991"/>
                <a:gd name="connsiteY1" fmla="*/ 3064626 h 4226353"/>
                <a:gd name="connsiteX2" fmla="*/ 11399842 w 12655991"/>
                <a:gd name="connsiteY2" fmla="*/ 3421288 h 4226353"/>
                <a:gd name="connsiteX3" fmla="*/ 4428806 w 12655991"/>
                <a:gd name="connsiteY3" fmla="*/ 3427697 h 4226353"/>
                <a:gd name="connsiteX4" fmla="*/ 3292137 w 12655991"/>
                <a:gd name="connsiteY4" fmla="*/ 4226353 h 4226353"/>
                <a:gd name="connsiteX5" fmla="*/ 2111248 w 12655991"/>
                <a:gd name="connsiteY5" fmla="*/ 3442250 h 4226353"/>
                <a:gd name="connsiteX6" fmla="*/ 0 w 12655991"/>
                <a:gd name="connsiteY6" fmla="*/ 3436648 h 4226353"/>
                <a:gd name="connsiteX0" fmla="*/ 12655990 w 12655991"/>
                <a:gd name="connsiteY0" fmla="*/ 1 h 4226353"/>
                <a:gd name="connsiteX1" fmla="*/ 12651666 w 12655991"/>
                <a:gd name="connsiteY1" fmla="*/ 2731957 h 4226353"/>
                <a:gd name="connsiteX2" fmla="*/ 11399842 w 12655991"/>
                <a:gd name="connsiteY2" fmla="*/ 3421288 h 4226353"/>
                <a:gd name="connsiteX3" fmla="*/ 4428806 w 12655991"/>
                <a:gd name="connsiteY3" fmla="*/ 3427697 h 4226353"/>
                <a:gd name="connsiteX4" fmla="*/ 3292137 w 12655991"/>
                <a:gd name="connsiteY4" fmla="*/ 4226353 h 4226353"/>
                <a:gd name="connsiteX5" fmla="*/ 2111248 w 12655991"/>
                <a:gd name="connsiteY5" fmla="*/ 3442250 h 4226353"/>
                <a:gd name="connsiteX6" fmla="*/ 0 w 12655991"/>
                <a:gd name="connsiteY6" fmla="*/ 3436648 h 4226353"/>
                <a:gd name="connsiteX0" fmla="*/ 12655990 w 12655991"/>
                <a:gd name="connsiteY0" fmla="*/ 1 h 4226353"/>
                <a:gd name="connsiteX1" fmla="*/ 12651666 w 12655991"/>
                <a:gd name="connsiteY1" fmla="*/ 2731957 h 4226353"/>
                <a:gd name="connsiteX2" fmla="*/ 11399842 w 12655991"/>
                <a:gd name="connsiteY2" fmla="*/ 3421288 h 4226353"/>
                <a:gd name="connsiteX3" fmla="*/ 4428806 w 12655991"/>
                <a:gd name="connsiteY3" fmla="*/ 3427697 h 4226353"/>
                <a:gd name="connsiteX4" fmla="*/ 3292137 w 12655991"/>
                <a:gd name="connsiteY4" fmla="*/ 4226353 h 4226353"/>
                <a:gd name="connsiteX5" fmla="*/ 2111248 w 12655991"/>
                <a:gd name="connsiteY5" fmla="*/ 3442250 h 4226353"/>
                <a:gd name="connsiteX6" fmla="*/ 0 w 12655991"/>
                <a:gd name="connsiteY6" fmla="*/ 3436648 h 4226353"/>
                <a:gd name="connsiteX0" fmla="*/ 12655991 w 12655991"/>
                <a:gd name="connsiteY0" fmla="*/ 0 h 9833760"/>
                <a:gd name="connsiteX1" fmla="*/ 12651666 w 12655991"/>
                <a:gd name="connsiteY1" fmla="*/ 8339364 h 9833760"/>
                <a:gd name="connsiteX2" fmla="*/ 11399842 w 12655991"/>
                <a:gd name="connsiteY2" fmla="*/ 9028695 h 9833760"/>
                <a:gd name="connsiteX3" fmla="*/ 4428806 w 12655991"/>
                <a:gd name="connsiteY3" fmla="*/ 9035104 h 9833760"/>
                <a:gd name="connsiteX4" fmla="*/ 3292137 w 12655991"/>
                <a:gd name="connsiteY4" fmla="*/ 9833760 h 9833760"/>
                <a:gd name="connsiteX5" fmla="*/ 2111248 w 12655991"/>
                <a:gd name="connsiteY5" fmla="*/ 9049657 h 9833760"/>
                <a:gd name="connsiteX6" fmla="*/ 0 w 12655991"/>
                <a:gd name="connsiteY6" fmla="*/ 9044055 h 9833760"/>
                <a:gd name="connsiteX0" fmla="*/ 12651666 w 12651666"/>
                <a:gd name="connsiteY0" fmla="*/ 0 h 1494396"/>
                <a:gd name="connsiteX1" fmla="*/ 11399842 w 12651666"/>
                <a:gd name="connsiteY1" fmla="*/ 689331 h 1494396"/>
                <a:gd name="connsiteX2" fmla="*/ 4428806 w 12651666"/>
                <a:gd name="connsiteY2" fmla="*/ 695740 h 1494396"/>
                <a:gd name="connsiteX3" fmla="*/ 3292137 w 12651666"/>
                <a:gd name="connsiteY3" fmla="*/ 1494396 h 1494396"/>
                <a:gd name="connsiteX4" fmla="*/ 2111248 w 12651666"/>
                <a:gd name="connsiteY4" fmla="*/ 710293 h 1494396"/>
                <a:gd name="connsiteX5" fmla="*/ 0 w 12651666"/>
                <a:gd name="connsiteY5" fmla="*/ 704691 h 1494396"/>
                <a:gd name="connsiteX0" fmla="*/ 11399842 w 11399841"/>
                <a:gd name="connsiteY0" fmla="*/ 2 h 805067"/>
                <a:gd name="connsiteX1" fmla="*/ 4428806 w 11399841"/>
                <a:gd name="connsiteY1" fmla="*/ 6411 h 805067"/>
                <a:gd name="connsiteX2" fmla="*/ 3292137 w 11399841"/>
                <a:gd name="connsiteY2" fmla="*/ 805067 h 805067"/>
                <a:gd name="connsiteX3" fmla="*/ 2111248 w 11399841"/>
                <a:gd name="connsiteY3" fmla="*/ 20964 h 805067"/>
                <a:gd name="connsiteX4" fmla="*/ 0 w 11399841"/>
                <a:gd name="connsiteY4" fmla="*/ 15362 h 805067"/>
                <a:gd name="connsiteX0" fmla="*/ 16028082 w 16028080"/>
                <a:gd name="connsiteY0" fmla="*/ -1 h 846542"/>
                <a:gd name="connsiteX1" fmla="*/ 4428806 w 16028080"/>
                <a:gd name="connsiteY1" fmla="*/ 47886 h 846542"/>
                <a:gd name="connsiteX2" fmla="*/ 3292137 w 16028080"/>
                <a:gd name="connsiteY2" fmla="*/ 846542 h 846542"/>
                <a:gd name="connsiteX3" fmla="*/ 2111248 w 16028080"/>
                <a:gd name="connsiteY3" fmla="*/ 62439 h 846542"/>
                <a:gd name="connsiteX4" fmla="*/ 0 w 16028080"/>
                <a:gd name="connsiteY4" fmla="*/ 56837 h 846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8080" h="846542">
                  <a:moveTo>
                    <a:pt x="16028082" y="-1"/>
                  </a:moveTo>
                  <a:lnTo>
                    <a:pt x="4428806" y="47886"/>
                  </a:lnTo>
                  <a:cubicBezTo>
                    <a:pt x="3851592" y="81028"/>
                    <a:pt x="3483746" y="383720"/>
                    <a:pt x="3292137" y="846542"/>
                  </a:cubicBezTo>
                  <a:cubicBezTo>
                    <a:pt x="2993783" y="142765"/>
                    <a:pt x="2389888" y="61561"/>
                    <a:pt x="2111248" y="62439"/>
                  </a:cubicBezTo>
                  <a:lnTo>
                    <a:pt x="0" y="56837"/>
                  </a:lnTo>
                </a:path>
              </a:pathLst>
            </a:custGeom>
            <a:noFill/>
            <a:ln w="38100" cmpd="sng" algn="ctr">
              <a:solidFill>
                <a:schemeClr val="tx2"/>
              </a:solidFill>
              <a:miter lim="800000"/>
              <a:headEnd/>
              <a:tailEnd/>
            </a:ln>
            <a:effectLst/>
          </p:spPr>
          <p:txBody>
            <a:bodyPr wrap="square" lIns="36000" tIns="46800" rIns="36000" bIns="46800" rtlCol="0" anchor="ctr"/>
            <a:lstStyle/>
            <a:p>
              <a:pPr algn="ctr"/>
              <a:endParaRPr lang="en-US" sz="1050" dirty="0">
                <a:solidFill>
                  <a:schemeClr val="bg1"/>
                </a:solidFill>
                <a:latin typeface="Arial"/>
                <a:cs typeface="Arial"/>
              </a:endParaRPr>
            </a:p>
          </p:txBody>
        </p:sp>
        <p:grpSp>
          <p:nvGrpSpPr>
            <p:cNvPr id="3" name="Groupe 29"/>
            <p:cNvGrpSpPr/>
            <p:nvPr/>
          </p:nvGrpSpPr>
          <p:grpSpPr>
            <a:xfrm>
              <a:off x="6772276" y="3071110"/>
              <a:ext cx="1409701" cy="864902"/>
              <a:chOff x="5629275" y="3071110"/>
              <a:chExt cx="1409700" cy="864902"/>
            </a:xfrm>
          </p:grpSpPr>
          <p:pic>
            <p:nvPicPr>
              <p:cNvPr id="28" name="Image 27" descr="Deliver 2.0 screenshot.jp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629275" y="3207738"/>
                <a:ext cx="1409700" cy="728274"/>
              </a:xfrm>
              <a:prstGeom prst="rect">
                <a:avLst/>
              </a:prstGeom>
            </p:spPr>
          </p:pic>
          <p:pic>
            <p:nvPicPr>
              <p:cNvPr id="29" name="Image 28" descr="Deliver-Logo.jp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629275" y="3071110"/>
                <a:ext cx="1409699" cy="191146"/>
              </a:xfrm>
              <a:prstGeom prst="rect">
                <a:avLst/>
              </a:prstGeom>
            </p:spPr>
          </p:pic>
        </p:grpSp>
        <p:pic>
          <p:nvPicPr>
            <p:cNvPr id="147459" name="Picture 2" descr="image004"/>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8486775" y="3228978"/>
              <a:ext cx="1533526" cy="295275"/>
            </a:xfrm>
            <a:prstGeom prst="rect">
              <a:avLst/>
            </a:prstGeom>
            <a:noFill/>
            <a:ln w="9525">
              <a:noFill/>
              <a:miter lim="800000"/>
              <a:headEnd/>
              <a:tailEnd/>
            </a:ln>
          </p:spPr>
        </p:pic>
        <p:sp>
          <p:nvSpPr>
            <p:cNvPr id="30" name="Rectangle 226"/>
            <p:cNvSpPr>
              <a:spLocks noChangeArrowheads="1"/>
            </p:cNvSpPr>
            <p:nvPr>
              <p:custDataLst>
                <p:tags r:id="rId10"/>
              </p:custDataLst>
            </p:nvPr>
          </p:nvSpPr>
          <p:spPr bwMode="auto">
            <a:xfrm>
              <a:off x="7531102" y="6098515"/>
              <a:ext cx="3382963" cy="196850"/>
            </a:xfrm>
            <a:prstGeom prst="rect">
              <a:avLst/>
            </a:prstGeom>
            <a:noFill/>
            <a:ln w="9525">
              <a:noFill/>
              <a:miter lim="800000"/>
              <a:headEnd/>
              <a:tailEnd/>
            </a:ln>
          </p:spPr>
          <p:txBody>
            <a:bodyPr lIns="0" anchor="b">
              <a:spAutoFit/>
            </a:bodyPr>
            <a:lstStyle/>
            <a:p>
              <a:pPr algn="r">
                <a:lnSpc>
                  <a:spcPct val="85000"/>
                </a:lnSpc>
                <a:defRPr/>
              </a:pPr>
              <a:r>
                <a:rPr lang="en-US" sz="800" dirty="0">
                  <a:solidFill>
                    <a:schemeClr val="accent5">
                      <a:lumMod val="25000"/>
                    </a:schemeClr>
                  </a:solidFill>
                </a:rPr>
                <a:t>Rightshore® is a trademark belonging to Capgemini</a:t>
              </a:r>
            </a:p>
          </p:txBody>
        </p:sp>
        <p:grpSp>
          <p:nvGrpSpPr>
            <p:cNvPr id="5" name="Group 4"/>
            <p:cNvGrpSpPr/>
            <p:nvPr/>
          </p:nvGrpSpPr>
          <p:grpSpPr>
            <a:xfrm>
              <a:off x="1812277" y="1451323"/>
              <a:ext cx="3987813" cy="4646299"/>
              <a:chOff x="6051846" y="2054982"/>
              <a:chExt cx="4788550" cy="5432730"/>
            </a:xfrm>
          </p:grpSpPr>
          <p:grpSp>
            <p:nvGrpSpPr>
              <p:cNvPr id="4" name="Group 3"/>
              <p:cNvGrpSpPr/>
              <p:nvPr/>
            </p:nvGrpSpPr>
            <p:grpSpPr>
              <a:xfrm>
                <a:off x="6051846" y="2054982"/>
                <a:ext cx="4788550" cy="3529628"/>
                <a:chOff x="3344588" y="1872889"/>
                <a:chExt cx="6047633" cy="3529628"/>
              </a:xfrm>
            </p:grpSpPr>
            <p:sp>
              <p:nvSpPr>
                <p:cNvPr id="31" name="Freeform 30"/>
                <p:cNvSpPr/>
                <p:nvPr/>
              </p:nvSpPr>
              <p:spPr>
                <a:xfrm>
                  <a:off x="3344589" y="3637702"/>
                  <a:ext cx="5255075" cy="882408"/>
                </a:xfrm>
                <a:custGeom>
                  <a:avLst/>
                  <a:gdLst>
                    <a:gd name="connsiteX0" fmla="*/ 6628187 w 7623269"/>
                    <a:gd name="connsiteY0" fmla="*/ 0 h 1078344"/>
                    <a:gd name="connsiteX1" fmla="*/ 7125728 w 7623269"/>
                    <a:gd name="connsiteY1" fmla="*/ 0 h 1078344"/>
                    <a:gd name="connsiteX2" fmla="*/ 7623269 w 7623269"/>
                    <a:gd name="connsiteY2" fmla="*/ 539172 h 1078344"/>
                    <a:gd name="connsiteX3" fmla="*/ 7125728 w 7623269"/>
                    <a:gd name="connsiteY3" fmla="*/ 1078344 h 1078344"/>
                    <a:gd name="connsiteX4" fmla="*/ 6628187 w 7623269"/>
                    <a:gd name="connsiteY4" fmla="*/ 1078343 h 1078344"/>
                    <a:gd name="connsiteX5" fmla="*/ 6628187 w 7623269"/>
                    <a:gd name="connsiteY5" fmla="*/ 1078344 h 1078344"/>
                    <a:gd name="connsiteX6" fmla="*/ 0 w 7623269"/>
                    <a:gd name="connsiteY6" fmla="*/ 1078344 h 1078344"/>
                    <a:gd name="connsiteX7" fmla="*/ 0 w 7623269"/>
                    <a:gd name="connsiteY7" fmla="*/ 1 h 1078344"/>
                    <a:gd name="connsiteX8" fmla="*/ 6628187 w 7623269"/>
                    <a:gd name="connsiteY8" fmla="*/ 1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3269" h="1078344">
                      <a:moveTo>
                        <a:pt x="6628187" y="0"/>
                      </a:moveTo>
                      <a:lnTo>
                        <a:pt x="7125728" y="0"/>
                      </a:lnTo>
                      <a:cubicBezTo>
                        <a:pt x="7400512" y="0"/>
                        <a:pt x="7623269" y="241396"/>
                        <a:pt x="7623269" y="539172"/>
                      </a:cubicBezTo>
                      <a:cubicBezTo>
                        <a:pt x="7623269" y="836948"/>
                        <a:pt x="7400512" y="1078344"/>
                        <a:pt x="7125728" y="1078344"/>
                      </a:cubicBezTo>
                      <a:lnTo>
                        <a:pt x="6628187" y="1078343"/>
                      </a:lnTo>
                      <a:lnTo>
                        <a:pt x="6628187" y="1078344"/>
                      </a:lnTo>
                      <a:lnTo>
                        <a:pt x="0" y="1078344"/>
                      </a:lnTo>
                      <a:lnTo>
                        <a:pt x="0" y="1"/>
                      </a:lnTo>
                      <a:lnTo>
                        <a:pt x="6628187" y="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32"/>
                <p:cNvSpPr/>
                <p:nvPr/>
              </p:nvSpPr>
              <p:spPr>
                <a:xfrm>
                  <a:off x="3344588" y="4520109"/>
                  <a:ext cx="6047633" cy="882408"/>
                </a:xfrm>
                <a:custGeom>
                  <a:avLst/>
                  <a:gdLst>
                    <a:gd name="connsiteX0" fmla="*/ 0 w 8772992"/>
                    <a:gd name="connsiteY0" fmla="*/ 0 h 1078344"/>
                    <a:gd name="connsiteX1" fmla="*/ 7777910 w 8772992"/>
                    <a:gd name="connsiteY1" fmla="*/ 0 h 1078344"/>
                    <a:gd name="connsiteX2" fmla="*/ 7798081 w 8772992"/>
                    <a:gd name="connsiteY2" fmla="*/ 0 h 1078344"/>
                    <a:gd name="connsiteX3" fmla="*/ 8275451 w 8772992"/>
                    <a:gd name="connsiteY3" fmla="*/ 0 h 1078344"/>
                    <a:gd name="connsiteX4" fmla="*/ 8772992 w 8772992"/>
                    <a:gd name="connsiteY4" fmla="*/ 539172 h 1078344"/>
                    <a:gd name="connsiteX5" fmla="*/ 8275451 w 8772992"/>
                    <a:gd name="connsiteY5" fmla="*/ 1078344 h 1078344"/>
                    <a:gd name="connsiteX6" fmla="*/ 7777910 w 8772992"/>
                    <a:gd name="connsiteY6" fmla="*/ 1078343 h 1078344"/>
                    <a:gd name="connsiteX7" fmla="*/ 0 w 8772992"/>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2992" h="1078344">
                      <a:moveTo>
                        <a:pt x="0" y="0"/>
                      </a:moveTo>
                      <a:lnTo>
                        <a:pt x="7777910" y="0"/>
                      </a:lnTo>
                      <a:lnTo>
                        <a:pt x="7798081" y="0"/>
                      </a:lnTo>
                      <a:lnTo>
                        <a:pt x="8275451" y="0"/>
                      </a:lnTo>
                      <a:cubicBezTo>
                        <a:pt x="8550235" y="0"/>
                        <a:pt x="8772992" y="241396"/>
                        <a:pt x="8772992" y="539172"/>
                      </a:cubicBezTo>
                      <a:cubicBezTo>
                        <a:pt x="8772992" y="836948"/>
                        <a:pt x="8550235" y="1078344"/>
                        <a:pt x="8275451" y="1078344"/>
                      </a:cubicBezTo>
                      <a:lnTo>
                        <a:pt x="7777910" y="1078343"/>
                      </a:lnTo>
                      <a:lnTo>
                        <a:pt x="0" y="10783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33"/>
                <p:cNvSpPr/>
                <p:nvPr/>
              </p:nvSpPr>
              <p:spPr>
                <a:xfrm>
                  <a:off x="3344589" y="2755298"/>
                  <a:ext cx="4592296" cy="885575"/>
                </a:xfrm>
                <a:custGeom>
                  <a:avLst/>
                  <a:gdLst>
                    <a:gd name="connsiteX0" fmla="*/ 0 w 6661808"/>
                    <a:gd name="connsiteY0" fmla="*/ 0 h 1082215"/>
                    <a:gd name="connsiteX1" fmla="*/ 5666726 w 6661808"/>
                    <a:gd name="connsiteY1" fmla="*/ 0 h 1082215"/>
                    <a:gd name="connsiteX2" fmla="*/ 5666726 w 6661808"/>
                    <a:gd name="connsiteY2" fmla="*/ 3871 h 1082215"/>
                    <a:gd name="connsiteX3" fmla="*/ 6164267 w 6661808"/>
                    <a:gd name="connsiteY3" fmla="*/ 3871 h 1082215"/>
                    <a:gd name="connsiteX4" fmla="*/ 6661808 w 6661808"/>
                    <a:gd name="connsiteY4" fmla="*/ 543043 h 1082215"/>
                    <a:gd name="connsiteX5" fmla="*/ 6164267 w 6661808"/>
                    <a:gd name="connsiteY5" fmla="*/ 1082215 h 1082215"/>
                    <a:gd name="connsiteX6" fmla="*/ 5666726 w 6661808"/>
                    <a:gd name="connsiteY6" fmla="*/ 1082214 h 1082215"/>
                    <a:gd name="connsiteX7" fmla="*/ 5666726 w 6661808"/>
                    <a:gd name="connsiteY7" fmla="*/ 1078343 h 1082215"/>
                    <a:gd name="connsiteX8" fmla="*/ 0 w 6661808"/>
                    <a:gd name="connsiteY8" fmla="*/ 1078343 h 108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1808" h="1082215">
                      <a:moveTo>
                        <a:pt x="0" y="0"/>
                      </a:moveTo>
                      <a:lnTo>
                        <a:pt x="5666726" y="0"/>
                      </a:lnTo>
                      <a:lnTo>
                        <a:pt x="5666726" y="3871"/>
                      </a:lnTo>
                      <a:lnTo>
                        <a:pt x="6164267" y="3871"/>
                      </a:lnTo>
                      <a:cubicBezTo>
                        <a:pt x="6439051" y="3871"/>
                        <a:pt x="6661808" y="245267"/>
                        <a:pt x="6661808" y="543043"/>
                      </a:cubicBezTo>
                      <a:cubicBezTo>
                        <a:pt x="6661808" y="840819"/>
                        <a:pt x="6439051" y="1082215"/>
                        <a:pt x="6164267" y="1082215"/>
                      </a:cubicBezTo>
                      <a:lnTo>
                        <a:pt x="5666726" y="1082214"/>
                      </a:lnTo>
                      <a:lnTo>
                        <a:pt x="5666726" y="1078343"/>
                      </a:lnTo>
                      <a:lnTo>
                        <a:pt x="0" y="107834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p:cNvSpPr/>
                <p:nvPr/>
              </p:nvSpPr>
              <p:spPr>
                <a:xfrm>
                  <a:off x="3344589" y="1872889"/>
                  <a:ext cx="5403392" cy="882408"/>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7808498" y="1977380"/>
                  <a:ext cx="832881" cy="67342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6975617" y="2859787"/>
                  <a:ext cx="832881" cy="67342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7648131" y="3742193"/>
                  <a:ext cx="832881" cy="67342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8454594" y="4624600"/>
                  <a:ext cx="832881" cy="67342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3397870" y="2129427"/>
                  <a:ext cx="4458921" cy="431845"/>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Combined project teams</a:t>
                  </a:r>
                </a:p>
              </p:txBody>
            </p:sp>
            <p:sp>
              <p:nvSpPr>
                <p:cNvPr id="47" name="TextBox 46"/>
                <p:cNvSpPr txBox="1"/>
                <p:nvPr/>
              </p:nvSpPr>
              <p:spPr>
                <a:xfrm>
                  <a:off x="3397870" y="2818635"/>
                  <a:ext cx="3909691" cy="755729"/>
                </a:xfrm>
                <a:prstGeom prst="rect">
                  <a:avLst/>
                </a:prstGeom>
                <a:noFill/>
              </p:spPr>
              <p:txBody>
                <a:bodyPr wrap="square" rtlCol="0" anchor="ctr">
                  <a:spAutoFit/>
                </a:bodyPr>
                <a:lstStyle/>
                <a:p>
                  <a:r>
                    <a:rPr lang="en-US" b="1" dirty="0">
                      <a:solidFill>
                        <a:schemeClr val="bg1"/>
                      </a:solidFill>
                      <a:latin typeface="Arial" panose="020B0604020202020204" pitchFamily="34" charset="0"/>
                      <a:cs typeface="Arial" panose="020B0604020202020204" pitchFamily="34" charset="0"/>
                    </a:rPr>
                    <a:t>Open </a:t>
                  </a:r>
                </a:p>
                <a:p>
                  <a:r>
                    <a:rPr lang="en-US" b="1" dirty="0">
                      <a:solidFill>
                        <a:schemeClr val="bg1"/>
                      </a:solidFill>
                      <a:latin typeface="Arial" panose="020B0604020202020204" pitchFamily="34" charset="0"/>
                      <a:cs typeface="Arial" panose="020B0604020202020204" pitchFamily="34" charset="0"/>
                    </a:rPr>
                    <a:t>communication</a:t>
                  </a:r>
                </a:p>
              </p:txBody>
            </p:sp>
            <p:sp>
              <p:nvSpPr>
                <p:cNvPr id="48" name="TextBox 47"/>
                <p:cNvSpPr txBox="1"/>
                <p:nvPr/>
              </p:nvSpPr>
              <p:spPr>
                <a:xfrm>
                  <a:off x="3397870" y="3894240"/>
                  <a:ext cx="4005180" cy="399457"/>
                </a:xfrm>
                <a:prstGeom prst="rect">
                  <a:avLst/>
                </a:prstGeom>
                <a:noFill/>
              </p:spPr>
              <p:txBody>
                <a:bodyPr wrap="square" rtlCol="0">
                  <a:spAutoFit/>
                </a:bodyPr>
                <a:lstStyle/>
                <a:p>
                  <a:pPr>
                    <a:lnSpc>
                      <a:spcPct val="90000"/>
                    </a:lnSpc>
                    <a:defRPr/>
                  </a:pPr>
                  <a:r>
                    <a:rPr lang="en-US" b="1" dirty="0">
                      <a:solidFill>
                        <a:schemeClr val="bg1"/>
                      </a:solidFill>
                      <a:latin typeface="Arial" pitchFamily="34" charset="0"/>
                      <a:cs typeface="Arial" pitchFamily="34" charset="0"/>
                    </a:rPr>
                    <a:t>Knowledge Transfer</a:t>
                  </a:r>
                </a:p>
              </p:txBody>
            </p:sp>
            <p:sp>
              <p:nvSpPr>
                <p:cNvPr id="49" name="TextBox 48"/>
                <p:cNvSpPr txBox="1"/>
                <p:nvPr/>
              </p:nvSpPr>
              <p:spPr>
                <a:xfrm>
                  <a:off x="3397870" y="4776647"/>
                  <a:ext cx="4984513" cy="399457"/>
                </a:xfrm>
                <a:prstGeom prst="rect">
                  <a:avLst/>
                </a:prstGeom>
                <a:noFill/>
              </p:spPr>
              <p:txBody>
                <a:bodyPr wrap="square" rtlCol="0">
                  <a:spAutoFit/>
                </a:bodyPr>
                <a:lstStyle/>
                <a:p>
                  <a:pPr>
                    <a:lnSpc>
                      <a:spcPct val="90000"/>
                    </a:lnSpc>
                    <a:defRPr/>
                  </a:pPr>
                  <a:r>
                    <a:rPr lang="en-US" b="1" dirty="0">
                      <a:solidFill>
                        <a:schemeClr val="bg1"/>
                      </a:solidFill>
                      <a:latin typeface="Arial" pitchFamily="34" charset="0"/>
                      <a:cs typeface="Arial" pitchFamily="34" charset="0"/>
                    </a:rPr>
                    <a:t>Trust and mutual respect</a:t>
                  </a:r>
                </a:p>
              </p:txBody>
            </p:sp>
            <p:sp>
              <p:nvSpPr>
                <p:cNvPr id="54" name="Freeform 16"/>
                <p:cNvSpPr>
                  <a:spLocks/>
                </p:cNvSpPr>
                <p:nvPr/>
              </p:nvSpPr>
              <p:spPr bwMode="auto">
                <a:xfrm>
                  <a:off x="8472466" y="2367272"/>
                  <a:ext cx="23217" cy="34925"/>
                </a:xfrm>
                <a:custGeom>
                  <a:avLst/>
                  <a:gdLst>
                    <a:gd name="T0" fmla="*/ 169 w 292"/>
                    <a:gd name="T1" fmla="*/ 0 h 350"/>
                    <a:gd name="T2" fmla="*/ 182 w 292"/>
                    <a:gd name="T3" fmla="*/ 1 h 350"/>
                    <a:gd name="T4" fmla="*/ 195 w 292"/>
                    <a:gd name="T5" fmla="*/ 5 h 350"/>
                    <a:gd name="T6" fmla="*/ 270 w 292"/>
                    <a:gd name="T7" fmla="*/ 49 h 350"/>
                    <a:gd name="T8" fmla="*/ 281 w 292"/>
                    <a:gd name="T9" fmla="*/ 57 h 350"/>
                    <a:gd name="T10" fmla="*/ 287 w 292"/>
                    <a:gd name="T11" fmla="*/ 69 h 350"/>
                    <a:gd name="T12" fmla="*/ 292 w 292"/>
                    <a:gd name="T13" fmla="*/ 81 h 350"/>
                    <a:gd name="T14" fmla="*/ 291 w 292"/>
                    <a:gd name="T15" fmla="*/ 95 h 350"/>
                    <a:gd name="T16" fmla="*/ 285 w 292"/>
                    <a:gd name="T17" fmla="*/ 107 h 350"/>
                    <a:gd name="T18" fmla="*/ 156 w 292"/>
                    <a:gd name="T19" fmla="*/ 329 h 350"/>
                    <a:gd name="T20" fmla="*/ 147 w 292"/>
                    <a:gd name="T21" fmla="*/ 340 h 350"/>
                    <a:gd name="T22" fmla="*/ 136 w 292"/>
                    <a:gd name="T23" fmla="*/ 347 h 350"/>
                    <a:gd name="T24" fmla="*/ 123 w 292"/>
                    <a:gd name="T25" fmla="*/ 350 h 350"/>
                    <a:gd name="T26" fmla="*/ 109 w 292"/>
                    <a:gd name="T27" fmla="*/ 349 h 350"/>
                    <a:gd name="T28" fmla="*/ 97 w 292"/>
                    <a:gd name="T29" fmla="*/ 345 h 350"/>
                    <a:gd name="T30" fmla="*/ 21 w 292"/>
                    <a:gd name="T31" fmla="*/ 303 h 350"/>
                    <a:gd name="T32" fmla="*/ 11 w 292"/>
                    <a:gd name="T33" fmla="*/ 293 h 350"/>
                    <a:gd name="T34" fmla="*/ 4 w 292"/>
                    <a:gd name="T35" fmla="*/ 283 h 350"/>
                    <a:gd name="T36" fmla="*/ 0 w 292"/>
                    <a:gd name="T37" fmla="*/ 270 h 350"/>
                    <a:gd name="T38" fmla="*/ 1 w 292"/>
                    <a:gd name="T39" fmla="*/ 257 h 350"/>
                    <a:gd name="T40" fmla="*/ 6 w 292"/>
                    <a:gd name="T41" fmla="*/ 244 h 350"/>
                    <a:gd name="T42" fmla="*/ 136 w 292"/>
                    <a:gd name="T43" fmla="*/ 22 h 350"/>
                    <a:gd name="T44" fmla="*/ 144 w 292"/>
                    <a:gd name="T45" fmla="*/ 11 h 350"/>
                    <a:gd name="T46" fmla="*/ 155 w 292"/>
                    <a:gd name="T47" fmla="*/ 4 h 350"/>
                    <a:gd name="T48" fmla="*/ 169 w 292"/>
                    <a:gd name="T4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350">
                      <a:moveTo>
                        <a:pt x="169" y="0"/>
                      </a:moveTo>
                      <a:lnTo>
                        <a:pt x="182" y="1"/>
                      </a:lnTo>
                      <a:lnTo>
                        <a:pt x="195" y="5"/>
                      </a:lnTo>
                      <a:lnTo>
                        <a:pt x="270" y="49"/>
                      </a:lnTo>
                      <a:lnTo>
                        <a:pt x="281" y="57"/>
                      </a:lnTo>
                      <a:lnTo>
                        <a:pt x="287" y="69"/>
                      </a:lnTo>
                      <a:lnTo>
                        <a:pt x="292" y="81"/>
                      </a:lnTo>
                      <a:lnTo>
                        <a:pt x="291" y="95"/>
                      </a:lnTo>
                      <a:lnTo>
                        <a:pt x="285" y="107"/>
                      </a:lnTo>
                      <a:lnTo>
                        <a:pt x="156" y="329"/>
                      </a:lnTo>
                      <a:lnTo>
                        <a:pt x="147" y="340"/>
                      </a:lnTo>
                      <a:lnTo>
                        <a:pt x="136" y="347"/>
                      </a:lnTo>
                      <a:lnTo>
                        <a:pt x="123" y="350"/>
                      </a:lnTo>
                      <a:lnTo>
                        <a:pt x="109" y="349"/>
                      </a:lnTo>
                      <a:lnTo>
                        <a:pt x="97" y="345"/>
                      </a:lnTo>
                      <a:lnTo>
                        <a:pt x="21" y="303"/>
                      </a:lnTo>
                      <a:lnTo>
                        <a:pt x="11" y="293"/>
                      </a:lnTo>
                      <a:lnTo>
                        <a:pt x="4" y="283"/>
                      </a:lnTo>
                      <a:lnTo>
                        <a:pt x="0" y="270"/>
                      </a:lnTo>
                      <a:lnTo>
                        <a:pt x="1" y="257"/>
                      </a:lnTo>
                      <a:lnTo>
                        <a:pt x="6" y="244"/>
                      </a:lnTo>
                      <a:lnTo>
                        <a:pt x="136" y="22"/>
                      </a:lnTo>
                      <a:lnTo>
                        <a:pt x="144" y="11"/>
                      </a:lnTo>
                      <a:lnTo>
                        <a:pt x="155" y="4"/>
                      </a:lnTo>
                      <a:lnTo>
                        <a:pt x="16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58" name="Group 30"/>
                <p:cNvGrpSpPr>
                  <a:grpSpLocks noChangeAspect="1"/>
                </p:cNvGrpSpPr>
                <p:nvPr/>
              </p:nvGrpSpPr>
              <p:grpSpPr bwMode="auto">
                <a:xfrm>
                  <a:off x="8926431" y="4918452"/>
                  <a:ext cx="157361" cy="192088"/>
                  <a:chOff x="3189" y="462"/>
                  <a:chExt cx="122" cy="121"/>
                </a:xfrm>
                <a:solidFill>
                  <a:schemeClr val="accent6"/>
                </a:solidFill>
              </p:grpSpPr>
              <p:sp>
                <p:nvSpPr>
                  <p:cNvPr id="60" name="Freeform 33"/>
                  <p:cNvSpPr>
                    <a:spLocks/>
                  </p:cNvSpPr>
                  <p:nvPr/>
                </p:nvSpPr>
                <p:spPr bwMode="auto">
                  <a:xfrm>
                    <a:off x="3199" y="486"/>
                    <a:ext cx="10" cy="8"/>
                  </a:xfrm>
                  <a:custGeom>
                    <a:avLst/>
                    <a:gdLst>
                      <a:gd name="T0" fmla="*/ 28 w 122"/>
                      <a:gd name="T1" fmla="*/ 0 h 104"/>
                      <a:gd name="T2" fmla="*/ 122 w 122"/>
                      <a:gd name="T3" fmla="*/ 65 h 104"/>
                      <a:gd name="T4" fmla="*/ 107 w 122"/>
                      <a:gd name="T5" fmla="*/ 84 h 104"/>
                      <a:gd name="T6" fmla="*/ 93 w 122"/>
                      <a:gd name="T7" fmla="*/ 104 h 104"/>
                      <a:gd name="T8" fmla="*/ 0 w 122"/>
                      <a:gd name="T9" fmla="*/ 38 h 104"/>
                      <a:gd name="T10" fmla="*/ 28 w 122"/>
                      <a:gd name="T11" fmla="*/ 0 h 104"/>
                    </a:gdLst>
                    <a:ahLst/>
                    <a:cxnLst>
                      <a:cxn ang="0">
                        <a:pos x="T0" y="T1"/>
                      </a:cxn>
                      <a:cxn ang="0">
                        <a:pos x="T2" y="T3"/>
                      </a:cxn>
                      <a:cxn ang="0">
                        <a:pos x="T4" y="T5"/>
                      </a:cxn>
                      <a:cxn ang="0">
                        <a:pos x="T6" y="T7"/>
                      </a:cxn>
                      <a:cxn ang="0">
                        <a:pos x="T8" y="T9"/>
                      </a:cxn>
                      <a:cxn ang="0">
                        <a:pos x="T10" y="T11"/>
                      </a:cxn>
                    </a:cxnLst>
                    <a:rect l="0" t="0" r="r" b="b"/>
                    <a:pathLst>
                      <a:path w="122" h="104">
                        <a:moveTo>
                          <a:pt x="28" y="0"/>
                        </a:moveTo>
                        <a:lnTo>
                          <a:pt x="122" y="65"/>
                        </a:lnTo>
                        <a:lnTo>
                          <a:pt x="107" y="84"/>
                        </a:lnTo>
                        <a:lnTo>
                          <a:pt x="93" y="104"/>
                        </a:lnTo>
                        <a:lnTo>
                          <a:pt x="0" y="38"/>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34"/>
                  <p:cNvSpPr>
                    <a:spLocks/>
                  </p:cNvSpPr>
                  <p:nvPr/>
                </p:nvSpPr>
                <p:spPr bwMode="auto">
                  <a:xfrm>
                    <a:off x="3221" y="467"/>
                    <a:ext cx="8" cy="10"/>
                  </a:xfrm>
                  <a:custGeom>
                    <a:avLst/>
                    <a:gdLst>
                      <a:gd name="T0" fmla="*/ 43 w 94"/>
                      <a:gd name="T1" fmla="*/ 0 h 125"/>
                      <a:gd name="T2" fmla="*/ 94 w 94"/>
                      <a:gd name="T3" fmla="*/ 103 h 125"/>
                      <a:gd name="T4" fmla="*/ 73 w 94"/>
                      <a:gd name="T5" fmla="*/ 113 h 125"/>
                      <a:gd name="T6" fmla="*/ 52 w 94"/>
                      <a:gd name="T7" fmla="*/ 125 h 125"/>
                      <a:gd name="T8" fmla="*/ 0 w 94"/>
                      <a:gd name="T9" fmla="*/ 20 h 125"/>
                      <a:gd name="T10" fmla="*/ 43 w 94"/>
                      <a:gd name="T11" fmla="*/ 0 h 125"/>
                    </a:gdLst>
                    <a:ahLst/>
                    <a:cxnLst>
                      <a:cxn ang="0">
                        <a:pos x="T0" y="T1"/>
                      </a:cxn>
                      <a:cxn ang="0">
                        <a:pos x="T2" y="T3"/>
                      </a:cxn>
                      <a:cxn ang="0">
                        <a:pos x="T4" y="T5"/>
                      </a:cxn>
                      <a:cxn ang="0">
                        <a:pos x="T6" y="T7"/>
                      </a:cxn>
                      <a:cxn ang="0">
                        <a:pos x="T8" y="T9"/>
                      </a:cxn>
                      <a:cxn ang="0">
                        <a:pos x="T10" y="T11"/>
                      </a:cxn>
                    </a:cxnLst>
                    <a:rect l="0" t="0" r="r" b="b"/>
                    <a:pathLst>
                      <a:path w="94" h="125">
                        <a:moveTo>
                          <a:pt x="43" y="0"/>
                        </a:moveTo>
                        <a:lnTo>
                          <a:pt x="94" y="103"/>
                        </a:lnTo>
                        <a:lnTo>
                          <a:pt x="73" y="113"/>
                        </a:lnTo>
                        <a:lnTo>
                          <a:pt x="52" y="125"/>
                        </a:lnTo>
                        <a:lnTo>
                          <a:pt x="0" y="20"/>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35"/>
                  <p:cNvSpPr>
                    <a:spLocks/>
                  </p:cNvSpPr>
                  <p:nvPr/>
                </p:nvSpPr>
                <p:spPr bwMode="auto">
                  <a:xfrm>
                    <a:off x="3189" y="520"/>
                    <a:ext cx="9" cy="4"/>
                  </a:xfrm>
                  <a:custGeom>
                    <a:avLst/>
                    <a:gdLst>
                      <a:gd name="T0" fmla="*/ 0 w 119"/>
                      <a:gd name="T1" fmla="*/ 0 h 48"/>
                      <a:gd name="T2" fmla="*/ 118 w 119"/>
                      <a:gd name="T3" fmla="*/ 0 h 48"/>
                      <a:gd name="T4" fmla="*/ 117 w 119"/>
                      <a:gd name="T5" fmla="*/ 5 h 48"/>
                      <a:gd name="T6" fmla="*/ 117 w 119"/>
                      <a:gd name="T7" fmla="*/ 11 h 48"/>
                      <a:gd name="T8" fmla="*/ 116 w 119"/>
                      <a:gd name="T9" fmla="*/ 16 h 48"/>
                      <a:gd name="T10" fmla="*/ 118 w 119"/>
                      <a:gd name="T11" fmla="*/ 32 h 48"/>
                      <a:gd name="T12" fmla="*/ 119 w 119"/>
                      <a:gd name="T13" fmla="*/ 48 h 48"/>
                      <a:gd name="T14" fmla="*/ 0 w 119"/>
                      <a:gd name="T15" fmla="*/ 48 h 48"/>
                      <a:gd name="T16" fmla="*/ 0 w 119"/>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8">
                        <a:moveTo>
                          <a:pt x="0" y="0"/>
                        </a:moveTo>
                        <a:lnTo>
                          <a:pt x="118" y="0"/>
                        </a:lnTo>
                        <a:lnTo>
                          <a:pt x="117" y="5"/>
                        </a:lnTo>
                        <a:lnTo>
                          <a:pt x="117" y="11"/>
                        </a:lnTo>
                        <a:lnTo>
                          <a:pt x="116" y="16"/>
                        </a:lnTo>
                        <a:lnTo>
                          <a:pt x="118" y="32"/>
                        </a:lnTo>
                        <a:lnTo>
                          <a:pt x="119" y="48"/>
                        </a:lnTo>
                        <a:lnTo>
                          <a:pt x="0" y="4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36"/>
                  <p:cNvSpPr>
                    <a:spLocks/>
                  </p:cNvSpPr>
                  <p:nvPr/>
                </p:nvSpPr>
                <p:spPr bwMode="auto">
                  <a:xfrm>
                    <a:off x="3294" y="492"/>
                    <a:ext cx="10" cy="8"/>
                  </a:xfrm>
                  <a:custGeom>
                    <a:avLst/>
                    <a:gdLst>
                      <a:gd name="T0" fmla="*/ 119 w 142"/>
                      <a:gd name="T1" fmla="*/ 0 h 106"/>
                      <a:gd name="T2" fmla="*/ 142 w 142"/>
                      <a:gd name="T3" fmla="*/ 41 h 106"/>
                      <a:gd name="T4" fmla="*/ 23 w 142"/>
                      <a:gd name="T5" fmla="*/ 106 h 106"/>
                      <a:gd name="T6" fmla="*/ 0 w 142"/>
                      <a:gd name="T7" fmla="*/ 64 h 106"/>
                      <a:gd name="T8" fmla="*/ 119 w 142"/>
                      <a:gd name="T9" fmla="*/ 0 h 106"/>
                    </a:gdLst>
                    <a:ahLst/>
                    <a:cxnLst>
                      <a:cxn ang="0">
                        <a:pos x="T0" y="T1"/>
                      </a:cxn>
                      <a:cxn ang="0">
                        <a:pos x="T2" y="T3"/>
                      </a:cxn>
                      <a:cxn ang="0">
                        <a:pos x="T4" y="T5"/>
                      </a:cxn>
                      <a:cxn ang="0">
                        <a:pos x="T6" y="T7"/>
                      </a:cxn>
                      <a:cxn ang="0">
                        <a:pos x="T8" y="T9"/>
                      </a:cxn>
                    </a:cxnLst>
                    <a:rect l="0" t="0" r="r" b="b"/>
                    <a:pathLst>
                      <a:path w="142" h="106">
                        <a:moveTo>
                          <a:pt x="119" y="0"/>
                        </a:moveTo>
                        <a:lnTo>
                          <a:pt x="142" y="41"/>
                        </a:lnTo>
                        <a:lnTo>
                          <a:pt x="23" y="106"/>
                        </a:lnTo>
                        <a:lnTo>
                          <a:pt x="0" y="64"/>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37"/>
                  <p:cNvSpPr>
                    <a:spLocks/>
                  </p:cNvSpPr>
                  <p:nvPr/>
                </p:nvSpPr>
                <p:spPr bwMode="auto">
                  <a:xfrm>
                    <a:off x="3275" y="469"/>
                    <a:ext cx="8" cy="11"/>
                  </a:xfrm>
                  <a:custGeom>
                    <a:avLst/>
                    <a:gdLst>
                      <a:gd name="T0" fmla="*/ 67 w 108"/>
                      <a:gd name="T1" fmla="*/ 0 h 133"/>
                      <a:gd name="T2" fmla="*/ 108 w 108"/>
                      <a:gd name="T3" fmla="*/ 24 h 133"/>
                      <a:gd name="T4" fmla="*/ 42 w 108"/>
                      <a:gd name="T5" fmla="*/ 133 h 133"/>
                      <a:gd name="T6" fmla="*/ 22 w 108"/>
                      <a:gd name="T7" fmla="*/ 120 h 133"/>
                      <a:gd name="T8" fmla="*/ 0 w 108"/>
                      <a:gd name="T9" fmla="*/ 109 h 133"/>
                      <a:gd name="T10" fmla="*/ 67 w 108"/>
                      <a:gd name="T11" fmla="*/ 0 h 133"/>
                    </a:gdLst>
                    <a:ahLst/>
                    <a:cxnLst>
                      <a:cxn ang="0">
                        <a:pos x="T0" y="T1"/>
                      </a:cxn>
                      <a:cxn ang="0">
                        <a:pos x="T2" y="T3"/>
                      </a:cxn>
                      <a:cxn ang="0">
                        <a:pos x="T4" y="T5"/>
                      </a:cxn>
                      <a:cxn ang="0">
                        <a:pos x="T6" y="T7"/>
                      </a:cxn>
                      <a:cxn ang="0">
                        <a:pos x="T8" y="T9"/>
                      </a:cxn>
                      <a:cxn ang="0">
                        <a:pos x="T10" y="T11"/>
                      </a:cxn>
                    </a:cxnLst>
                    <a:rect l="0" t="0" r="r" b="b"/>
                    <a:pathLst>
                      <a:path w="108" h="133">
                        <a:moveTo>
                          <a:pt x="67" y="0"/>
                        </a:moveTo>
                        <a:lnTo>
                          <a:pt x="108" y="24"/>
                        </a:lnTo>
                        <a:lnTo>
                          <a:pt x="42" y="133"/>
                        </a:lnTo>
                        <a:lnTo>
                          <a:pt x="22" y="120"/>
                        </a:lnTo>
                        <a:lnTo>
                          <a:pt x="0" y="109"/>
                        </a:lnTo>
                        <a:lnTo>
                          <a:pt x="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38"/>
                  <p:cNvSpPr>
                    <a:spLocks/>
                  </p:cNvSpPr>
                  <p:nvPr/>
                </p:nvSpPr>
                <p:spPr bwMode="auto">
                  <a:xfrm>
                    <a:off x="3248" y="462"/>
                    <a:ext cx="4" cy="9"/>
                  </a:xfrm>
                  <a:custGeom>
                    <a:avLst/>
                    <a:gdLst>
                      <a:gd name="T0" fmla="*/ 0 w 48"/>
                      <a:gd name="T1" fmla="*/ 0 h 122"/>
                      <a:gd name="T2" fmla="*/ 48 w 48"/>
                      <a:gd name="T3" fmla="*/ 0 h 122"/>
                      <a:gd name="T4" fmla="*/ 48 w 48"/>
                      <a:gd name="T5" fmla="*/ 122 h 122"/>
                      <a:gd name="T6" fmla="*/ 30 w 48"/>
                      <a:gd name="T7" fmla="*/ 119 h 122"/>
                      <a:gd name="T8" fmla="*/ 11 w 48"/>
                      <a:gd name="T9" fmla="*/ 118 h 122"/>
                      <a:gd name="T10" fmla="*/ 8 w 48"/>
                      <a:gd name="T11" fmla="*/ 118 h 122"/>
                      <a:gd name="T12" fmla="*/ 4 w 48"/>
                      <a:gd name="T13" fmla="*/ 118 h 122"/>
                      <a:gd name="T14" fmla="*/ 0 w 48"/>
                      <a:gd name="T15" fmla="*/ 119 h 122"/>
                      <a:gd name="T16" fmla="*/ 0 w 48"/>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22">
                        <a:moveTo>
                          <a:pt x="0" y="0"/>
                        </a:moveTo>
                        <a:lnTo>
                          <a:pt x="48" y="0"/>
                        </a:lnTo>
                        <a:lnTo>
                          <a:pt x="48" y="122"/>
                        </a:lnTo>
                        <a:lnTo>
                          <a:pt x="30" y="119"/>
                        </a:lnTo>
                        <a:lnTo>
                          <a:pt x="11" y="118"/>
                        </a:lnTo>
                        <a:lnTo>
                          <a:pt x="8" y="118"/>
                        </a:lnTo>
                        <a:lnTo>
                          <a:pt x="4" y="118"/>
                        </a:lnTo>
                        <a:lnTo>
                          <a:pt x="0" y="11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39"/>
                  <p:cNvSpPr>
                    <a:spLocks/>
                  </p:cNvSpPr>
                  <p:nvPr/>
                </p:nvSpPr>
                <p:spPr bwMode="auto">
                  <a:xfrm>
                    <a:off x="3271" y="566"/>
                    <a:ext cx="8" cy="11"/>
                  </a:xfrm>
                  <a:custGeom>
                    <a:avLst/>
                    <a:gdLst>
                      <a:gd name="T0" fmla="*/ 41 w 105"/>
                      <a:gd name="T1" fmla="*/ 0 h 149"/>
                      <a:gd name="T2" fmla="*/ 105 w 105"/>
                      <a:gd name="T3" fmla="*/ 128 h 149"/>
                      <a:gd name="T4" fmla="*/ 62 w 105"/>
                      <a:gd name="T5" fmla="*/ 149 h 149"/>
                      <a:gd name="T6" fmla="*/ 0 w 105"/>
                      <a:gd name="T7" fmla="*/ 23 h 149"/>
                      <a:gd name="T8" fmla="*/ 21 w 105"/>
                      <a:gd name="T9" fmla="*/ 12 h 149"/>
                      <a:gd name="T10" fmla="*/ 41 w 105"/>
                      <a:gd name="T11" fmla="*/ 0 h 149"/>
                    </a:gdLst>
                    <a:ahLst/>
                    <a:cxnLst>
                      <a:cxn ang="0">
                        <a:pos x="T0" y="T1"/>
                      </a:cxn>
                      <a:cxn ang="0">
                        <a:pos x="T2" y="T3"/>
                      </a:cxn>
                      <a:cxn ang="0">
                        <a:pos x="T4" y="T5"/>
                      </a:cxn>
                      <a:cxn ang="0">
                        <a:pos x="T6" y="T7"/>
                      </a:cxn>
                      <a:cxn ang="0">
                        <a:pos x="T8" y="T9"/>
                      </a:cxn>
                      <a:cxn ang="0">
                        <a:pos x="T10" y="T11"/>
                      </a:cxn>
                    </a:cxnLst>
                    <a:rect l="0" t="0" r="r" b="b"/>
                    <a:pathLst>
                      <a:path w="105" h="149">
                        <a:moveTo>
                          <a:pt x="41" y="0"/>
                        </a:moveTo>
                        <a:lnTo>
                          <a:pt x="105" y="128"/>
                        </a:lnTo>
                        <a:lnTo>
                          <a:pt x="62" y="149"/>
                        </a:lnTo>
                        <a:lnTo>
                          <a:pt x="0" y="23"/>
                        </a:lnTo>
                        <a:lnTo>
                          <a:pt x="21" y="12"/>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0"/>
                  <p:cNvSpPr>
                    <a:spLocks/>
                  </p:cNvSpPr>
                  <p:nvPr/>
                </p:nvSpPr>
                <p:spPr bwMode="auto">
                  <a:xfrm>
                    <a:off x="3290" y="549"/>
                    <a:ext cx="11" cy="10"/>
                  </a:xfrm>
                  <a:custGeom>
                    <a:avLst/>
                    <a:gdLst>
                      <a:gd name="T0" fmla="*/ 29 w 145"/>
                      <a:gd name="T1" fmla="*/ 0 h 120"/>
                      <a:gd name="T2" fmla="*/ 145 w 145"/>
                      <a:gd name="T3" fmla="*/ 82 h 120"/>
                      <a:gd name="T4" fmla="*/ 118 w 145"/>
                      <a:gd name="T5" fmla="*/ 120 h 120"/>
                      <a:gd name="T6" fmla="*/ 0 w 145"/>
                      <a:gd name="T7" fmla="*/ 37 h 120"/>
                      <a:gd name="T8" fmla="*/ 15 w 145"/>
                      <a:gd name="T9" fmla="*/ 19 h 120"/>
                      <a:gd name="T10" fmla="*/ 29 w 145"/>
                      <a:gd name="T11" fmla="*/ 0 h 120"/>
                    </a:gdLst>
                    <a:ahLst/>
                    <a:cxnLst>
                      <a:cxn ang="0">
                        <a:pos x="T0" y="T1"/>
                      </a:cxn>
                      <a:cxn ang="0">
                        <a:pos x="T2" y="T3"/>
                      </a:cxn>
                      <a:cxn ang="0">
                        <a:pos x="T4" y="T5"/>
                      </a:cxn>
                      <a:cxn ang="0">
                        <a:pos x="T6" y="T7"/>
                      </a:cxn>
                      <a:cxn ang="0">
                        <a:pos x="T8" y="T9"/>
                      </a:cxn>
                      <a:cxn ang="0">
                        <a:pos x="T10" y="T11"/>
                      </a:cxn>
                    </a:cxnLst>
                    <a:rect l="0" t="0" r="r" b="b"/>
                    <a:pathLst>
                      <a:path w="145" h="120">
                        <a:moveTo>
                          <a:pt x="29" y="0"/>
                        </a:moveTo>
                        <a:lnTo>
                          <a:pt x="145" y="82"/>
                        </a:lnTo>
                        <a:lnTo>
                          <a:pt x="118" y="120"/>
                        </a:lnTo>
                        <a:lnTo>
                          <a:pt x="0" y="37"/>
                        </a:lnTo>
                        <a:lnTo>
                          <a:pt x="15" y="1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1"/>
                  <p:cNvSpPr>
                    <a:spLocks/>
                  </p:cNvSpPr>
                  <p:nvPr/>
                </p:nvSpPr>
                <p:spPr bwMode="auto">
                  <a:xfrm>
                    <a:off x="3300" y="520"/>
                    <a:ext cx="11" cy="4"/>
                  </a:xfrm>
                  <a:custGeom>
                    <a:avLst/>
                    <a:gdLst>
                      <a:gd name="T0" fmla="*/ 2 w 142"/>
                      <a:gd name="T1" fmla="*/ 0 h 48"/>
                      <a:gd name="T2" fmla="*/ 142 w 142"/>
                      <a:gd name="T3" fmla="*/ 0 h 48"/>
                      <a:gd name="T4" fmla="*/ 142 w 142"/>
                      <a:gd name="T5" fmla="*/ 48 h 48"/>
                      <a:gd name="T6" fmla="*/ 0 w 142"/>
                      <a:gd name="T7" fmla="*/ 48 h 48"/>
                      <a:gd name="T8" fmla="*/ 2 w 142"/>
                      <a:gd name="T9" fmla="*/ 32 h 48"/>
                      <a:gd name="T10" fmla="*/ 3 w 142"/>
                      <a:gd name="T11" fmla="*/ 16 h 48"/>
                      <a:gd name="T12" fmla="*/ 3 w 142"/>
                      <a:gd name="T13" fmla="*/ 11 h 48"/>
                      <a:gd name="T14" fmla="*/ 2 w 142"/>
                      <a:gd name="T15" fmla="*/ 5 h 48"/>
                      <a:gd name="T16" fmla="*/ 2 w 14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48">
                        <a:moveTo>
                          <a:pt x="2" y="0"/>
                        </a:moveTo>
                        <a:lnTo>
                          <a:pt x="142" y="0"/>
                        </a:lnTo>
                        <a:lnTo>
                          <a:pt x="142" y="48"/>
                        </a:lnTo>
                        <a:lnTo>
                          <a:pt x="0" y="48"/>
                        </a:lnTo>
                        <a:lnTo>
                          <a:pt x="2" y="32"/>
                        </a:lnTo>
                        <a:lnTo>
                          <a:pt x="3" y="16"/>
                        </a:lnTo>
                        <a:lnTo>
                          <a:pt x="3" y="11"/>
                        </a:lnTo>
                        <a:lnTo>
                          <a:pt x="2" y="5"/>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42"/>
                  <p:cNvSpPr>
                    <a:spLocks/>
                  </p:cNvSpPr>
                  <p:nvPr/>
                </p:nvSpPr>
                <p:spPr bwMode="auto">
                  <a:xfrm>
                    <a:off x="3248" y="572"/>
                    <a:ext cx="4" cy="11"/>
                  </a:xfrm>
                  <a:custGeom>
                    <a:avLst/>
                    <a:gdLst>
                      <a:gd name="T0" fmla="*/ 48 w 48"/>
                      <a:gd name="T1" fmla="*/ 0 h 138"/>
                      <a:gd name="T2" fmla="*/ 48 w 48"/>
                      <a:gd name="T3" fmla="*/ 138 h 138"/>
                      <a:gd name="T4" fmla="*/ 0 w 48"/>
                      <a:gd name="T5" fmla="*/ 138 h 138"/>
                      <a:gd name="T6" fmla="*/ 0 w 48"/>
                      <a:gd name="T7" fmla="*/ 2 h 138"/>
                      <a:gd name="T8" fmla="*/ 4 w 48"/>
                      <a:gd name="T9" fmla="*/ 3 h 138"/>
                      <a:gd name="T10" fmla="*/ 8 w 48"/>
                      <a:gd name="T11" fmla="*/ 3 h 138"/>
                      <a:gd name="T12" fmla="*/ 11 w 48"/>
                      <a:gd name="T13" fmla="*/ 3 h 138"/>
                      <a:gd name="T14" fmla="*/ 30 w 48"/>
                      <a:gd name="T15" fmla="*/ 2 h 138"/>
                      <a:gd name="T16" fmla="*/ 48 w 4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8">
                        <a:moveTo>
                          <a:pt x="48" y="0"/>
                        </a:moveTo>
                        <a:lnTo>
                          <a:pt x="48" y="138"/>
                        </a:lnTo>
                        <a:lnTo>
                          <a:pt x="0" y="138"/>
                        </a:lnTo>
                        <a:lnTo>
                          <a:pt x="0" y="2"/>
                        </a:lnTo>
                        <a:lnTo>
                          <a:pt x="4" y="3"/>
                        </a:lnTo>
                        <a:lnTo>
                          <a:pt x="8" y="3"/>
                        </a:lnTo>
                        <a:lnTo>
                          <a:pt x="11" y="3"/>
                        </a:lnTo>
                        <a:lnTo>
                          <a:pt x="30" y="2"/>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43"/>
                  <p:cNvSpPr>
                    <a:spLocks/>
                  </p:cNvSpPr>
                  <p:nvPr/>
                </p:nvSpPr>
                <p:spPr bwMode="auto">
                  <a:xfrm>
                    <a:off x="3196" y="545"/>
                    <a:ext cx="10" cy="8"/>
                  </a:xfrm>
                  <a:custGeom>
                    <a:avLst/>
                    <a:gdLst>
                      <a:gd name="T0" fmla="*/ 108 w 131"/>
                      <a:gd name="T1" fmla="*/ 0 h 100"/>
                      <a:gd name="T2" fmla="*/ 131 w 131"/>
                      <a:gd name="T3" fmla="*/ 42 h 100"/>
                      <a:gd name="T4" fmla="*/ 23 w 131"/>
                      <a:gd name="T5" fmla="*/ 100 h 100"/>
                      <a:gd name="T6" fmla="*/ 0 w 131"/>
                      <a:gd name="T7" fmla="*/ 59 h 100"/>
                      <a:gd name="T8" fmla="*/ 108 w 131"/>
                      <a:gd name="T9" fmla="*/ 0 h 100"/>
                    </a:gdLst>
                    <a:ahLst/>
                    <a:cxnLst>
                      <a:cxn ang="0">
                        <a:pos x="T0" y="T1"/>
                      </a:cxn>
                      <a:cxn ang="0">
                        <a:pos x="T2" y="T3"/>
                      </a:cxn>
                      <a:cxn ang="0">
                        <a:pos x="T4" y="T5"/>
                      </a:cxn>
                      <a:cxn ang="0">
                        <a:pos x="T6" y="T7"/>
                      </a:cxn>
                      <a:cxn ang="0">
                        <a:pos x="T8" y="T9"/>
                      </a:cxn>
                    </a:cxnLst>
                    <a:rect l="0" t="0" r="r" b="b"/>
                    <a:pathLst>
                      <a:path w="131" h="100">
                        <a:moveTo>
                          <a:pt x="108" y="0"/>
                        </a:moveTo>
                        <a:lnTo>
                          <a:pt x="131" y="42"/>
                        </a:lnTo>
                        <a:lnTo>
                          <a:pt x="23" y="100"/>
                        </a:lnTo>
                        <a:lnTo>
                          <a:pt x="0" y="59"/>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44"/>
                  <p:cNvSpPr>
                    <a:spLocks/>
                  </p:cNvSpPr>
                  <p:nvPr/>
                </p:nvSpPr>
                <p:spPr bwMode="auto">
                  <a:xfrm>
                    <a:off x="3217" y="564"/>
                    <a:ext cx="8" cy="11"/>
                  </a:xfrm>
                  <a:custGeom>
                    <a:avLst/>
                    <a:gdLst>
                      <a:gd name="T0" fmla="*/ 68 w 110"/>
                      <a:gd name="T1" fmla="*/ 0 h 135"/>
                      <a:gd name="T2" fmla="*/ 89 w 110"/>
                      <a:gd name="T3" fmla="*/ 13 h 135"/>
                      <a:gd name="T4" fmla="*/ 110 w 110"/>
                      <a:gd name="T5" fmla="*/ 23 h 135"/>
                      <a:gd name="T6" fmla="*/ 41 w 110"/>
                      <a:gd name="T7" fmla="*/ 135 h 135"/>
                      <a:gd name="T8" fmla="*/ 0 w 110"/>
                      <a:gd name="T9" fmla="*/ 112 h 135"/>
                      <a:gd name="T10" fmla="*/ 68 w 110"/>
                      <a:gd name="T11" fmla="*/ 0 h 135"/>
                    </a:gdLst>
                    <a:ahLst/>
                    <a:cxnLst>
                      <a:cxn ang="0">
                        <a:pos x="T0" y="T1"/>
                      </a:cxn>
                      <a:cxn ang="0">
                        <a:pos x="T2" y="T3"/>
                      </a:cxn>
                      <a:cxn ang="0">
                        <a:pos x="T4" y="T5"/>
                      </a:cxn>
                      <a:cxn ang="0">
                        <a:pos x="T6" y="T7"/>
                      </a:cxn>
                      <a:cxn ang="0">
                        <a:pos x="T8" y="T9"/>
                      </a:cxn>
                      <a:cxn ang="0">
                        <a:pos x="T10" y="T11"/>
                      </a:cxn>
                    </a:cxnLst>
                    <a:rect l="0" t="0" r="r" b="b"/>
                    <a:pathLst>
                      <a:path w="110" h="135">
                        <a:moveTo>
                          <a:pt x="68" y="0"/>
                        </a:moveTo>
                        <a:lnTo>
                          <a:pt x="89" y="13"/>
                        </a:lnTo>
                        <a:lnTo>
                          <a:pt x="110" y="23"/>
                        </a:lnTo>
                        <a:lnTo>
                          <a:pt x="41" y="135"/>
                        </a:lnTo>
                        <a:lnTo>
                          <a:pt x="0" y="112"/>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5"/>
                  <p:cNvSpPr>
                    <a:spLocks noEditPoints="1"/>
                  </p:cNvSpPr>
                  <p:nvPr/>
                </p:nvSpPr>
                <p:spPr bwMode="auto">
                  <a:xfrm>
                    <a:off x="3228" y="507"/>
                    <a:ext cx="34" cy="52"/>
                  </a:xfrm>
                  <a:custGeom>
                    <a:avLst/>
                    <a:gdLst>
                      <a:gd name="T0" fmla="*/ 296 w 443"/>
                      <a:gd name="T1" fmla="*/ 103 h 666"/>
                      <a:gd name="T2" fmla="*/ 282 w 443"/>
                      <a:gd name="T3" fmla="*/ 105 h 666"/>
                      <a:gd name="T4" fmla="*/ 271 w 443"/>
                      <a:gd name="T5" fmla="*/ 111 h 666"/>
                      <a:gd name="T6" fmla="*/ 262 w 443"/>
                      <a:gd name="T7" fmla="*/ 120 h 666"/>
                      <a:gd name="T8" fmla="*/ 256 w 443"/>
                      <a:gd name="T9" fmla="*/ 132 h 666"/>
                      <a:gd name="T10" fmla="*/ 254 w 443"/>
                      <a:gd name="T11" fmla="*/ 144 h 666"/>
                      <a:gd name="T12" fmla="*/ 256 w 443"/>
                      <a:gd name="T13" fmla="*/ 158 h 666"/>
                      <a:gd name="T14" fmla="*/ 262 w 443"/>
                      <a:gd name="T15" fmla="*/ 169 h 666"/>
                      <a:gd name="T16" fmla="*/ 271 w 443"/>
                      <a:gd name="T17" fmla="*/ 179 h 666"/>
                      <a:gd name="T18" fmla="*/ 282 w 443"/>
                      <a:gd name="T19" fmla="*/ 185 h 666"/>
                      <a:gd name="T20" fmla="*/ 296 w 443"/>
                      <a:gd name="T21" fmla="*/ 187 h 666"/>
                      <a:gd name="T22" fmla="*/ 310 w 443"/>
                      <a:gd name="T23" fmla="*/ 185 h 666"/>
                      <a:gd name="T24" fmla="*/ 321 w 443"/>
                      <a:gd name="T25" fmla="*/ 179 h 666"/>
                      <a:gd name="T26" fmla="*/ 329 w 443"/>
                      <a:gd name="T27" fmla="*/ 169 h 666"/>
                      <a:gd name="T28" fmla="*/ 336 w 443"/>
                      <a:gd name="T29" fmla="*/ 158 h 666"/>
                      <a:gd name="T30" fmla="*/ 338 w 443"/>
                      <a:gd name="T31" fmla="*/ 144 h 666"/>
                      <a:gd name="T32" fmla="*/ 336 w 443"/>
                      <a:gd name="T33" fmla="*/ 132 h 666"/>
                      <a:gd name="T34" fmla="*/ 329 w 443"/>
                      <a:gd name="T35" fmla="*/ 120 h 666"/>
                      <a:gd name="T36" fmla="*/ 321 w 443"/>
                      <a:gd name="T37" fmla="*/ 111 h 666"/>
                      <a:gd name="T38" fmla="*/ 310 w 443"/>
                      <a:gd name="T39" fmla="*/ 105 h 666"/>
                      <a:gd name="T40" fmla="*/ 296 w 443"/>
                      <a:gd name="T41" fmla="*/ 103 h 666"/>
                      <a:gd name="T42" fmla="*/ 296 w 443"/>
                      <a:gd name="T43" fmla="*/ 0 h 666"/>
                      <a:gd name="T44" fmla="*/ 325 w 443"/>
                      <a:gd name="T45" fmla="*/ 2 h 666"/>
                      <a:gd name="T46" fmla="*/ 353 w 443"/>
                      <a:gd name="T47" fmla="*/ 11 h 666"/>
                      <a:gd name="T48" fmla="*/ 378 w 443"/>
                      <a:gd name="T49" fmla="*/ 25 h 666"/>
                      <a:gd name="T50" fmla="*/ 400 w 443"/>
                      <a:gd name="T51" fmla="*/ 42 h 666"/>
                      <a:gd name="T52" fmla="*/ 418 w 443"/>
                      <a:gd name="T53" fmla="*/ 63 h 666"/>
                      <a:gd name="T54" fmla="*/ 431 w 443"/>
                      <a:gd name="T55" fmla="*/ 88 h 666"/>
                      <a:gd name="T56" fmla="*/ 440 w 443"/>
                      <a:gd name="T57" fmla="*/ 115 h 666"/>
                      <a:gd name="T58" fmla="*/ 443 w 443"/>
                      <a:gd name="T59" fmla="*/ 144 h 666"/>
                      <a:gd name="T60" fmla="*/ 440 w 443"/>
                      <a:gd name="T61" fmla="*/ 174 h 666"/>
                      <a:gd name="T62" fmla="*/ 431 w 443"/>
                      <a:gd name="T63" fmla="*/ 201 h 666"/>
                      <a:gd name="T64" fmla="*/ 418 w 443"/>
                      <a:gd name="T65" fmla="*/ 225 h 666"/>
                      <a:gd name="T66" fmla="*/ 400 w 443"/>
                      <a:gd name="T67" fmla="*/ 247 h 666"/>
                      <a:gd name="T68" fmla="*/ 378 w 443"/>
                      <a:gd name="T69" fmla="*/ 265 h 666"/>
                      <a:gd name="T70" fmla="*/ 353 w 443"/>
                      <a:gd name="T71" fmla="*/ 278 h 666"/>
                      <a:gd name="T72" fmla="*/ 325 w 443"/>
                      <a:gd name="T73" fmla="*/ 287 h 666"/>
                      <a:gd name="T74" fmla="*/ 296 w 443"/>
                      <a:gd name="T75" fmla="*/ 290 h 666"/>
                      <a:gd name="T76" fmla="*/ 281 w 443"/>
                      <a:gd name="T77" fmla="*/ 288 h 666"/>
                      <a:gd name="T78" fmla="*/ 268 w 443"/>
                      <a:gd name="T79" fmla="*/ 285 h 666"/>
                      <a:gd name="T80" fmla="*/ 37 w 443"/>
                      <a:gd name="T81" fmla="*/ 666 h 666"/>
                      <a:gd name="T82" fmla="*/ 0 w 443"/>
                      <a:gd name="T83" fmla="*/ 646 h 666"/>
                      <a:gd name="T84" fmla="*/ 206 w 443"/>
                      <a:gd name="T85" fmla="*/ 257 h 666"/>
                      <a:gd name="T86" fmla="*/ 187 w 443"/>
                      <a:gd name="T87" fmla="*/ 239 h 666"/>
                      <a:gd name="T88" fmla="*/ 171 w 443"/>
                      <a:gd name="T89" fmla="*/ 219 h 666"/>
                      <a:gd name="T90" fmla="*/ 159 w 443"/>
                      <a:gd name="T91" fmla="*/ 196 h 666"/>
                      <a:gd name="T92" fmla="*/ 152 w 443"/>
                      <a:gd name="T93" fmla="*/ 171 h 666"/>
                      <a:gd name="T94" fmla="*/ 149 w 443"/>
                      <a:gd name="T95" fmla="*/ 144 h 666"/>
                      <a:gd name="T96" fmla="*/ 152 w 443"/>
                      <a:gd name="T97" fmla="*/ 115 h 666"/>
                      <a:gd name="T98" fmla="*/ 160 w 443"/>
                      <a:gd name="T99" fmla="*/ 88 h 666"/>
                      <a:gd name="T100" fmla="*/ 174 w 443"/>
                      <a:gd name="T101" fmla="*/ 63 h 666"/>
                      <a:gd name="T102" fmla="*/ 192 w 443"/>
                      <a:gd name="T103" fmla="*/ 42 h 666"/>
                      <a:gd name="T104" fmla="*/ 214 w 443"/>
                      <a:gd name="T105" fmla="*/ 25 h 666"/>
                      <a:gd name="T106" fmla="*/ 238 w 443"/>
                      <a:gd name="T107" fmla="*/ 11 h 666"/>
                      <a:gd name="T108" fmla="*/ 266 w 443"/>
                      <a:gd name="T109" fmla="*/ 2 h 666"/>
                      <a:gd name="T110" fmla="*/ 296 w 443"/>
                      <a:gd name="T111"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3" h="666">
                        <a:moveTo>
                          <a:pt x="296" y="103"/>
                        </a:moveTo>
                        <a:lnTo>
                          <a:pt x="282" y="105"/>
                        </a:lnTo>
                        <a:lnTo>
                          <a:pt x="271" y="111"/>
                        </a:lnTo>
                        <a:lnTo>
                          <a:pt x="262" y="120"/>
                        </a:lnTo>
                        <a:lnTo>
                          <a:pt x="256" y="132"/>
                        </a:lnTo>
                        <a:lnTo>
                          <a:pt x="254" y="144"/>
                        </a:lnTo>
                        <a:lnTo>
                          <a:pt x="256" y="158"/>
                        </a:lnTo>
                        <a:lnTo>
                          <a:pt x="262" y="169"/>
                        </a:lnTo>
                        <a:lnTo>
                          <a:pt x="271" y="179"/>
                        </a:lnTo>
                        <a:lnTo>
                          <a:pt x="282" y="185"/>
                        </a:lnTo>
                        <a:lnTo>
                          <a:pt x="296" y="187"/>
                        </a:lnTo>
                        <a:lnTo>
                          <a:pt x="310" y="185"/>
                        </a:lnTo>
                        <a:lnTo>
                          <a:pt x="321" y="179"/>
                        </a:lnTo>
                        <a:lnTo>
                          <a:pt x="329" y="169"/>
                        </a:lnTo>
                        <a:lnTo>
                          <a:pt x="336" y="158"/>
                        </a:lnTo>
                        <a:lnTo>
                          <a:pt x="338" y="144"/>
                        </a:lnTo>
                        <a:lnTo>
                          <a:pt x="336" y="132"/>
                        </a:lnTo>
                        <a:lnTo>
                          <a:pt x="329" y="120"/>
                        </a:lnTo>
                        <a:lnTo>
                          <a:pt x="321" y="111"/>
                        </a:lnTo>
                        <a:lnTo>
                          <a:pt x="310" y="105"/>
                        </a:lnTo>
                        <a:lnTo>
                          <a:pt x="296" y="103"/>
                        </a:lnTo>
                        <a:close/>
                        <a:moveTo>
                          <a:pt x="296" y="0"/>
                        </a:moveTo>
                        <a:lnTo>
                          <a:pt x="325" y="2"/>
                        </a:lnTo>
                        <a:lnTo>
                          <a:pt x="353" y="11"/>
                        </a:lnTo>
                        <a:lnTo>
                          <a:pt x="378" y="25"/>
                        </a:lnTo>
                        <a:lnTo>
                          <a:pt x="400" y="42"/>
                        </a:lnTo>
                        <a:lnTo>
                          <a:pt x="418" y="63"/>
                        </a:lnTo>
                        <a:lnTo>
                          <a:pt x="431" y="88"/>
                        </a:lnTo>
                        <a:lnTo>
                          <a:pt x="440" y="115"/>
                        </a:lnTo>
                        <a:lnTo>
                          <a:pt x="443" y="144"/>
                        </a:lnTo>
                        <a:lnTo>
                          <a:pt x="440" y="174"/>
                        </a:lnTo>
                        <a:lnTo>
                          <a:pt x="431" y="201"/>
                        </a:lnTo>
                        <a:lnTo>
                          <a:pt x="418" y="225"/>
                        </a:lnTo>
                        <a:lnTo>
                          <a:pt x="400" y="247"/>
                        </a:lnTo>
                        <a:lnTo>
                          <a:pt x="378" y="265"/>
                        </a:lnTo>
                        <a:lnTo>
                          <a:pt x="353" y="278"/>
                        </a:lnTo>
                        <a:lnTo>
                          <a:pt x="325" y="287"/>
                        </a:lnTo>
                        <a:lnTo>
                          <a:pt x="296" y="290"/>
                        </a:lnTo>
                        <a:lnTo>
                          <a:pt x="281" y="288"/>
                        </a:lnTo>
                        <a:lnTo>
                          <a:pt x="268" y="285"/>
                        </a:lnTo>
                        <a:lnTo>
                          <a:pt x="37" y="666"/>
                        </a:lnTo>
                        <a:lnTo>
                          <a:pt x="0" y="646"/>
                        </a:lnTo>
                        <a:lnTo>
                          <a:pt x="206" y="257"/>
                        </a:lnTo>
                        <a:lnTo>
                          <a:pt x="187" y="239"/>
                        </a:lnTo>
                        <a:lnTo>
                          <a:pt x="171" y="219"/>
                        </a:lnTo>
                        <a:lnTo>
                          <a:pt x="159" y="196"/>
                        </a:lnTo>
                        <a:lnTo>
                          <a:pt x="152" y="171"/>
                        </a:lnTo>
                        <a:lnTo>
                          <a:pt x="149" y="144"/>
                        </a:lnTo>
                        <a:lnTo>
                          <a:pt x="152" y="115"/>
                        </a:lnTo>
                        <a:lnTo>
                          <a:pt x="160" y="88"/>
                        </a:lnTo>
                        <a:lnTo>
                          <a:pt x="174" y="63"/>
                        </a:lnTo>
                        <a:lnTo>
                          <a:pt x="192" y="42"/>
                        </a:lnTo>
                        <a:lnTo>
                          <a:pt x="214" y="25"/>
                        </a:lnTo>
                        <a:lnTo>
                          <a:pt x="238" y="11"/>
                        </a:lnTo>
                        <a:lnTo>
                          <a:pt x="266" y="2"/>
                        </a:lnTo>
                        <a:lnTo>
                          <a:pt x="2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73" name="Freeform 72"/>
              <p:cNvSpPr/>
              <p:nvPr/>
            </p:nvSpPr>
            <p:spPr>
              <a:xfrm>
                <a:off x="6051847" y="6455871"/>
                <a:ext cx="3636206" cy="885575"/>
              </a:xfrm>
              <a:custGeom>
                <a:avLst/>
                <a:gdLst>
                  <a:gd name="connsiteX0" fmla="*/ 0 w 6661808"/>
                  <a:gd name="connsiteY0" fmla="*/ 0 h 1082215"/>
                  <a:gd name="connsiteX1" fmla="*/ 5666726 w 6661808"/>
                  <a:gd name="connsiteY1" fmla="*/ 0 h 1082215"/>
                  <a:gd name="connsiteX2" fmla="*/ 5666726 w 6661808"/>
                  <a:gd name="connsiteY2" fmla="*/ 3871 h 1082215"/>
                  <a:gd name="connsiteX3" fmla="*/ 6164267 w 6661808"/>
                  <a:gd name="connsiteY3" fmla="*/ 3871 h 1082215"/>
                  <a:gd name="connsiteX4" fmla="*/ 6661808 w 6661808"/>
                  <a:gd name="connsiteY4" fmla="*/ 543043 h 1082215"/>
                  <a:gd name="connsiteX5" fmla="*/ 6164267 w 6661808"/>
                  <a:gd name="connsiteY5" fmla="*/ 1082215 h 1082215"/>
                  <a:gd name="connsiteX6" fmla="*/ 5666726 w 6661808"/>
                  <a:gd name="connsiteY6" fmla="*/ 1082214 h 1082215"/>
                  <a:gd name="connsiteX7" fmla="*/ 5666726 w 6661808"/>
                  <a:gd name="connsiteY7" fmla="*/ 1078343 h 1082215"/>
                  <a:gd name="connsiteX8" fmla="*/ 0 w 6661808"/>
                  <a:gd name="connsiteY8" fmla="*/ 1078343 h 108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1808" h="1082215">
                    <a:moveTo>
                      <a:pt x="0" y="0"/>
                    </a:moveTo>
                    <a:lnTo>
                      <a:pt x="5666726" y="0"/>
                    </a:lnTo>
                    <a:lnTo>
                      <a:pt x="5666726" y="3871"/>
                    </a:lnTo>
                    <a:lnTo>
                      <a:pt x="6164267" y="3871"/>
                    </a:lnTo>
                    <a:cubicBezTo>
                      <a:pt x="6439051" y="3871"/>
                      <a:pt x="6661808" y="245267"/>
                      <a:pt x="6661808" y="543043"/>
                    </a:cubicBezTo>
                    <a:cubicBezTo>
                      <a:pt x="6661808" y="840819"/>
                      <a:pt x="6439051" y="1082215"/>
                      <a:pt x="6164267" y="1082215"/>
                    </a:cubicBezTo>
                    <a:lnTo>
                      <a:pt x="5666726" y="1082214"/>
                    </a:lnTo>
                    <a:lnTo>
                      <a:pt x="5666726" y="1078343"/>
                    </a:lnTo>
                    <a:lnTo>
                      <a:pt x="0" y="1078343"/>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73"/>
              <p:cNvSpPr/>
              <p:nvPr/>
            </p:nvSpPr>
            <p:spPr>
              <a:xfrm>
                <a:off x="6051847" y="5573462"/>
                <a:ext cx="4278436" cy="882408"/>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p:nvSpPr>
            <p:spPr>
              <a:xfrm>
                <a:off x="9586395" y="5677953"/>
                <a:ext cx="659480" cy="67342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p:cNvSpPr/>
              <p:nvPr/>
            </p:nvSpPr>
            <p:spPr>
              <a:xfrm>
                <a:off x="8926916" y="6560360"/>
                <a:ext cx="659480" cy="67342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p:cNvSpPr txBox="1"/>
              <p:nvPr/>
            </p:nvSpPr>
            <p:spPr>
              <a:xfrm>
                <a:off x="6094035" y="5830000"/>
                <a:ext cx="3217402" cy="431845"/>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Responsiveness</a:t>
                </a:r>
              </a:p>
            </p:txBody>
          </p:sp>
          <p:sp>
            <p:nvSpPr>
              <p:cNvPr id="78" name="TextBox 77"/>
              <p:cNvSpPr txBox="1"/>
              <p:nvPr/>
            </p:nvSpPr>
            <p:spPr>
              <a:xfrm>
                <a:off x="6094035" y="6713989"/>
                <a:ext cx="2871119" cy="773723"/>
              </a:xfrm>
              <a:prstGeom prst="rect">
                <a:avLst/>
              </a:prstGeom>
              <a:noFill/>
            </p:spPr>
            <p:txBody>
              <a:bodyPr wrap="square" rtlCol="0">
                <a:spAutoFit/>
              </a:bodyPr>
              <a:lstStyle/>
              <a:p>
                <a:r>
                  <a:rPr lang="en-US" b="1" dirty="0">
                    <a:solidFill>
                      <a:schemeClr val="bg1"/>
                    </a:solidFill>
                    <a:latin typeface="Arial" pitchFamily="34" charset="0"/>
                    <a:cs typeface="Arial" pitchFamily="34" charset="0"/>
                  </a:rPr>
                  <a:t>Explicit risk sharing</a:t>
                </a:r>
              </a:p>
              <a:p>
                <a:endParaRPr lang="en-US" b="1" dirty="0">
                  <a:solidFill>
                    <a:schemeClr val="bg1"/>
                  </a:solidFill>
                  <a:latin typeface="Arial" pitchFamily="34" charset="0"/>
                  <a:cs typeface="Arial" pitchFamily="34" charset="0"/>
                </a:endParaRPr>
              </a:p>
            </p:txBody>
          </p:sp>
        </p:grpSp>
        <p:grpSp>
          <p:nvGrpSpPr>
            <p:cNvPr id="91" name="Group 323"/>
            <p:cNvGrpSpPr/>
            <p:nvPr/>
          </p:nvGrpSpPr>
          <p:grpSpPr>
            <a:xfrm>
              <a:off x="4755782" y="1670724"/>
              <a:ext cx="487647" cy="399334"/>
              <a:chOff x="-257175" y="3938588"/>
              <a:chExt cx="1274763" cy="1303337"/>
            </a:xfrm>
            <a:effectLst/>
          </p:grpSpPr>
          <p:sp>
            <p:nvSpPr>
              <p:cNvPr id="92" name="Freeform 17"/>
              <p:cNvSpPr>
                <a:spLocks/>
              </p:cNvSpPr>
              <p:nvPr/>
            </p:nvSpPr>
            <p:spPr bwMode="auto">
              <a:xfrm>
                <a:off x="342900" y="4043363"/>
                <a:ext cx="531813" cy="363538"/>
              </a:xfrm>
              <a:custGeom>
                <a:avLst/>
                <a:gdLst/>
                <a:ahLst/>
                <a:cxnLst>
                  <a:cxn ang="0">
                    <a:pos x="21" y="10"/>
                  </a:cxn>
                  <a:cxn ang="0">
                    <a:pos x="58" y="3"/>
                  </a:cxn>
                  <a:cxn ang="0">
                    <a:pos x="80" y="0"/>
                  </a:cxn>
                  <a:cxn ang="0">
                    <a:pos x="83" y="0"/>
                  </a:cxn>
                  <a:cxn ang="0">
                    <a:pos x="103" y="2"/>
                  </a:cxn>
                  <a:cxn ang="0">
                    <a:pos x="126" y="5"/>
                  </a:cxn>
                  <a:cxn ang="0">
                    <a:pos x="129" y="6"/>
                  </a:cxn>
                  <a:cxn ang="0">
                    <a:pos x="132" y="8"/>
                  </a:cxn>
                  <a:cxn ang="0">
                    <a:pos x="132" y="11"/>
                  </a:cxn>
                  <a:cxn ang="0">
                    <a:pos x="132" y="12"/>
                  </a:cxn>
                  <a:cxn ang="0">
                    <a:pos x="126" y="15"/>
                  </a:cxn>
                  <a:cxn ang="0">
                    <a:pos x="125" y="15"/>
                  </a:cxn>
                  <a:cxn ang="0">
                    <a:pos x="125" y="15"/>
                  </a:cxn>
                  <a:cxn ang="0">
                    <a:pos x="113" y="15"/>
                  </a:cxn>
                  <a:cxn ang="0">
                    <a:pos x="112" y="15"/>
                  </a:cxn>
                  <a:cxn ang="0">
                    <a:pos x="110" y="19"/>
                  </a:cxn>
                  <a:cxn ang="0">
                    <a:pos x="113" y="22"/>
                  </a:cxn>
                  <a:cxn ang="0">
                    <a:pos x="132" y="23"/>
                  </a:cxn>
                  <a:cxn ang="0">
                    <a:pos x="139" y="26"/>
                  </a:cxn>
                  <a:cxn ang="0">
                    <a:pos x="138" y="32"/>
                  </a:cxn>
                  <a:cxn ang="0">
                    <a:pos x="130" y="36"/>
                  </a:cxn>
                  <a:cxn ang="0">
                    <a:pos x="129" y="36"/>
                  </a:cxn>
                  <a:cxn ang="0">
                    <a:pos x="112" y="35"/>
                  </a:cxn>
                  <a:cxn ang="0">
                    <a:pos x="109" y="38"/>
                  </a:cxn>
                  <a:cxn ang="0">
                    <a:pos x="112" y="41"/>
                  </a:cxn>
                  <a:cxn ang="0">
                    <a:pos x="134" y="42"/>
                  </a:cxn>
                  <a:cxn ang="0">
                    <a:pos x="142" y="50"/>
                  </a:cxn>
                  <a:cxn ang="0">
                    <a:pos x="141" y="52"/>
                  </a:cxn>
                  <a:cxn ang="0">
                    <a:pos x="135" y="56"/>
                  </a:cxn>
                  <a:cxn ang="0">
                    <a:pos x="135" y="56"/>
                  </a:cxn>
                  <a:cxn ang="0">
                    <a:pos x="135" y="56"/>
                  </a:cxn>
                  <a:cxn ang="0">
                    <a:pos x="110" y="55"/>
                  </a:cxn>
                  <a:cxn ang="0">
                    <a:pos x="106" y="58"/>
                  </a:cxn>
                  <a:cxn ang="0">
                    <a:pos x="109" y="61"/>
                  </a:cxn>
                  <a:cxn ang="0">
                    <a:pos x="129" y="62"/>
                  </a:cxn>
                  <a:cxn ang="0">
                    <a:pos x="130" y="62"/>
                  </a:cxn>
                  <a:cxn ang="0">
                    <a:pos x="131" y="62"/>
                  </a:cxn>
                  <a:cxn ang="0">
                    <a:pos x="134" y="62"/>
                  </a:cxn>
                  <a:cxn ang="0">
                    <a:pos x="137" y="70"/>
                  </a:cxn>
                  <a:cxn ang="0">
                    <a:pos x="137" y="73"/>
                  </a:cxn>
                  <a:cxn ang="0">
                    <a:pos x="130" y="76"/>
                  </a:cxn>
                  <a:cxn ang="0">
                    <a:pos x="129" y="76"/>
                  </a:cxn>
                  <a:cxn ang="0">
                    <a:pos x="129" y="76"/>
                  </a:cxn>
                  <a:cxn ang="0">
                    <a:pos x="104" y="76"/>
                  </a:cxn>
                  <a:cxn ang="0">
                    <a:pos x="103" y="76"/>
                  </a:cxn>
                  <a:cxn ang="0">
                    <a:pos x="65" y="79"/>
                  </a:cxn>
                  <a:cxn ang="0">
                    <a:pos x="65" y="79"/>
                  </a:cxn>
                  <a:cxn ang="0">
                    <a:pos x="64" y="79"/>
                  </a:cxn>
                  <a:cxn ang="0">
                    <a:pos x="64" y="87"/>
                  </a:cxn>
                  <a:cxn ang="0">
                    <a:pos x="69" y="97"/>
                  </a:cxn>
                  <a:cxn ang="0">
                    <a:pos x="64" y="97"/>
                  </a:cxn>
                  <a:cxn ang="0">
                    <a:pos x="53" y="95"/>
                  </a:cxn>
                  <a:cxn ang="0">
                    <a:pos x="28" y="73"/>
                  </a:cxn>
                  <a:cxn ang="0">
                    <a:pos x="14" y="62"/>
                  </a:cxn>
                  <a:cxn ang="0">
                    <a:pos x="5" y="60"/>
                  </a:cxn>
                  <a:cxn ang="0">
                    <a:pos x="0" y="61"/>
                  </a:cxn>
                </a:cxnLst>
                <a:rect l="0" t="0" r="r" b="b"/>
                <a:pathLst>
                  <a:path w="142" h="97">
                    <a:moveTo>
                      <a:pt x="21" y="10"/>
                    </a:moveTo>
                    <a:cubicBezTo>
                      <a:pt x="22" y="10"/>
                      <a:pt x="49" y="6"/>
                      <a:pt x="58" y="3"/>
                    </a:cubicBezTo>
                    <a:cubicBezTo>
                      <a:pt x="63" y="2"/>
                      <a:pt x="73" y="0"/>
                      <a:pt x="80" y="0"/>
                    </a:cubicBezTo>
                    <a:cubicBezTo>
                      <a:pt x="81" y="0"/>
                      <a:pt x="82" y="0"/>
                      <a:pt x="83" y="0"/>
                    </a:cubicBezTo>
                    <a:cubicBezTo>
                      <a:pt x="103" y="2"/>
                      <a:pt x="103" y="2"/>
                      <a:pt x="103" y="2"/>
                    </a:cubicBezTo>
                    <a:cubicBezTo>
                      <a:pt x="126" y="5"/>
                      <a:pt x="126" y="5"/>
                      <a:pt x="126" y="5"/>
                    </a:cubicBezTo>
                    <a:cubicBezTo>
                      <a:pt x="127" y="5"/>
                      <a:pt x="128" y="5"/>
                      <a:pt x="129" y="6"/>
                    </a:cubicBezTo>
                    <a:cubicBezTo>
                      <a:pt x="130" y="6"/>
                      <a:pt x="131" y="7"/>
                      <a:pt x="132" y="8"/>
                    </a:cubicBezTo>
                    <a:cubicBezTo>
                      <a:pt x="132" y="9"/>
                      <a:pt x="132" y="10"/>
                      <a:pt x="132" y="11"/>
                    </a:cubicBezTo>
                    <a:cubicBezTo>
                      <a:pt x="132" y="11"/>
                      <a:pt x="132" y="12"/>
                      <a:pt x="132" y="12"/>
                    </a:cubicBezTo>
                    <a:cubicBezTo>
                      <a:pt x="131" y="14"/>
                      <a:pt x="128" y="15"/>
                      <a:pt x="126" y="15"/>
                    </a:cubicBezTo>
                    <a:cubicBezTo>
                      <a:pt x="126" y="15"/>
                      <a:pt x="125" y="15"/>
                      <a:pt x="125" y="15"/>
                    </a:cubicBezTo>
                    <a:cubicBezTo>
                      <a:pt x="125" y="15"/>
                      <a:pt x="125" y="15"/>
                      <a:pt x="125" y="15"/>
                    </a:cubicBezTo>
                    <a:cubicBezTo>
                      <a:pt x="113" y="15"/>
                      <a:pt x="113" y="15"/>
                      <a:pt x="113" y="15"/>
                    </a:cubicBezTo>
                    <a:cubicBezTo>
                      <a:pt x="113" y="15"/>
                      <a:pt x="112" y="15"/>
                      <a:pt x="112" y="15"/>
                    </a:cubicBezTo>
                    <a:cubicBezTo>
                      <a:pt x="112" y="16"/>
                      <a:pt x="110" y="16"/>
                      <a:pt x="110" y="19"/>
                    </a:cubicBezTo>
                    <a:cubicBezTo>
                      <a:pt x="110" y="21"/>
                      <a:pt x="112" y="22"/>
                      <a:pt x="113" y="22"/>
                    </a:cubicBezTo>
                    <a:cubicBezTo>
                      <a:pt x="132" y="23"/>
                      <a:pt x="132" y="23"/>
                      <a:pt x="132" y="23"/>
                    </a:cubicBezTo>
                    <a:cubicBezTo>
                      <a:pt x="133" y="23"/>
                      <a:pt x="137" y="23"/>
                      <a:pt x="139" y="26"/>
                    </a:cubicBezTo>
                    <a:cubicBezTo>
                      <a:pt x="140" y="28"/>
                      <a:pt x="139" y="30"/>
                      <a:pt x="138" y="32"/>
                    </a:cubicBezTo>
                    <a:cubicBezTo>
                      <a:pt x="137" y="34"/>
                      <a:pt x="134" y="36"/>
                      <a:pt x="130" y="36"/>
                    </a:cubicBezTo>
                    <a:cubicBezTo>
                      <a:pt x="130" y="36"/>
                      <a:pt x="130" y="36"/>
                      <a:pt x="129" y="36"/>
                    </a:cubicBezTo>
                    <a:cubicBezTo>
                      <a:pt x="112" y="35"/>
                      <a:pt x="112" y="35"/>
                      <a:pt x="112" y="35"/>
                    </a:cubicBezTo>
                    <a:cubicBezTo>
                      <a:pt x="111" y="35"/>
                      <a:pt x="109" y="36"/>
                      <a:pt x="109" y="38"/>
                    </a:cubicBezTo>
                    <a:cubicBezTo>
                      <a:pt x="109" y="40"/>
                      <a:pt x="111" y="41"/>
                      <a:pt x="112" y="41"/>
                    </a:cubicBezTo>
                    <a:cubicBezTo>
                      <a:pt x="134" y="42"/>
                      <a:pt x="134" y="42"/>
                      <a:pt x="134" y="42"/>
                    </a:cubicBezTo>
                    <a:cubicBezTo>
                      <a:pt x="142" y="43"/>
                      <a:pt x="142" y="50"/>
                      <a:pt x="142" y="50"/>
                    </a:cubicBezTo>
                    <a:cubicBezTo>
                      <a:pt x="142" y="51"/>
                      <a:pt x="141" y="52"/>
                      <a:pt x="141" y="52"/>
                    </a:cubicBezTo>
                    <a:cubicBezTo>
                      <a:pt x="140" y="54"/>
                      <a:pt x="138" y="55"/>
                      <a:pt x="135" y="56"/>
                    </a:cubicBezTo>
                    <a:cubicBezTo>
                      <a:pt x="135" y="56"/>
                      <a:pt x="135" y="56"/>
                      <a:pt x="135" y="56"/>
                    </a:cubicBezTo>
                    <a:cubicBezTo>
                      <a:pt x="135" y="56"/>
                      <a:pt x="135" y="56"/>
                      <a:pt x="135" y="56"/>
                    </a:cubicBezTo>
                    <a:cubicBezTo>
                      <a:pt x="110" y="55"/>
                      <a:pt x="110" y="55"/>
                      <a:pt x="110" y="55"/>
                    </a:cubicBezTo>
                    <a:cubicBezTo>
                      <a:pt x="108" y="55"/>
                      <a:pt x="107" y="56"/>
                      <a:pt x="106" y="58"/>
                    </a:cubicBezTo>
                    <a:cubicBezTo>
                      <a:pt x="106" y="60"/>
                      <a:pt x="108" y="61"/>
                      <a:pt x="109" y="61"/>
                    </a:cubicBezTo>
                    <a:cubicBezTo>
                      <a:pt x="129" y="62"/>
                      <a:pt x="129" y="62"/>
                      <a:pt x="129" y="62"/>
                    </a:cubicBezTo>
                    <a:cubicBezTo>
                      <a:pt x="129" y="62"/>
                      <a:pt x="130" y="62"/>
                      <a:pt x="130" y="62"/>
                    </a:cubicBezTo>
                    <a:cubicBezTo>
                      <a:pt x="131" y="62"/>
                      <a:pt x="131" y="62"/>
                      <a:pt x="131" y="62"/>
                    </a:cubicBezTo>
                    <a:cubicBezTo>
                      <a:pt x="132" y="62"/>
                      <a:pt x="133" y="62"/>
                      <a:pt x="134" y="62"/>
                    </a:cubicBezTo>
                    <a:cubicBezTo>
                      <a:pt x="136" y="64"/>
                      <a:pt x="138" y="67"/>
                      <a:pt x="137" y="70"/>
                    </a:cubicBezTo>
                    <a:cubicBezTo>
                      <a:pt x="137" y="71"/>
                      <a:pt x="137" y="72"/>
                      <a:pt x="137" y="73"/>
                    </a:cubicBezTo>
                    <a:cubicBezTo>
                      <a:pt x="135" y="75"/>
                      <a:pt x="133" y="76"/>
                      <a:pt x="130" y="76"/>
                    </a:cubicBezTo>
                    <a:cubicBezTo>
                      <a:pt x="130" y="76"/>
                      <a:pt x="129" y="76"/>
                      <a:pt x="129" y="76"/>
                    </a:cubicBezTo>
                    <a:cubicBezTo>
                      <a:pt x="129" y="76"/>
                      <a:pt x="129" y="76"/>
                      <a:pt x="129" y="76"/>
                    </a:cubicBezTo>
                    <a:cubicBezTo>
                      <a:pt x="104" y="76"/>
                      <a:pt x="104" y="76"/>
                      <a:pt x="104" y="76"/>
                    </a:cubicBezTo>
                    <a:cubicBezTo>
                      <a:pt x="104" y="76"/>
                      <a:pt x="104" y="76"/>
                      <a:pt x="103" y="76"/>
                    </a:cubicBezTo>
                    <a:cubicBezTo>
                      <a:pt x="94" y="76"/>
                      <a:pt x="65" y="79"/>
                      <a:pt x="65" y="79"/>
                    </a:cubicBezTo>
                    <a:cubicBezTo>
                      <a:pt x="65" y="79"/>
                      <a:pt x="65" y="79"/>
                      <a:pt x="65" y="79"/>
                    </a:cubicBezTo>
                    <a:cubicBezTo>
                      <a:pt x="64" y="79"/>
                      <a:pt x="64" y="79"/>
                      <a:pt x="64" y="79"/>
                    </a:cubicBezTo>
                    <a:cubicBezTo>
                      <a:pt x="62" y="80"/>
                      <a:pt x="61" y="82"/>
                      <a:pt x="64" y="87"/>
                    </a:cubicBezTo>
                    <a:cubicBezTo>
                      <a:pt x="69" y="97"/>
                      <a:pt x="69" y="97"/>
                      <a:pt x="69" y="97"/>
                    </a:cubicBezTo>
                    <a:cubicBezTo>
                      <a:pt x="67" y="97"/>
                      <a:pt x="66" y="97"/>
                      <a:pt x="64" y="97"/>
                    </a:cubicBezTo>
                    <a:cubicBezTo>
                      <a:pt x="56" y="97"/>
                      <a:pt x="53" y="96"/>
                      <a:pt x="53" y="95"/>
                    </a:cubicBezTo>
                    <a:cubicBezTo>
                      <a:pt x="42" y="88"/>
                      <a:pt x="34" y="80"/>
                      <a:pt x="28" y="73"/>
                    </a:cubicBezTo>
                    <a:cubicBezTo>
                      <a:pt x="22" y="68"/>
                      <a:pt x="18" y="64"/>
                      <a:pt x="14" y="62"/>
                    </a:cubicBezTo>
                    <a:cubicBezTo>
                      <a:pt x="12" y="61"/>
                      <a:pt x="9" y="60"/>
                      <a:pt x="5" y="60"/>
                    </a:cubicBezTo>
                    <a:cubicBezTo>
                      <a:pt x="2" y="60"/>
                      <a:pt x="3" y="60"/>
                      <a:pt x="0" y="61"/>
                    </a:cubicBezTo>
                  </a:path>
                </a:pathLst>
              </a:custGeom>
              <a:noFill/>
              <a:ln w="952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93" name="Freeform 18"/>
              <p:cNvSpPr>
                <a:spLocks/>
              </p:cNvSpPr>
              <p:nvPr/>
            </p:nvSpPr>
            <p:spPr bwMode="auto">
              <a:xfrm>
                <a:off x="4762" y="3938588"/>
                <a:ext cx="390525" cy="539750"/>
              </a:xfrm>
              <a:custGeom>
                <a:avLst/>
                <a:gdLst/>
                <a:ahLst/>
                <a:cxnLst>
                  <a:cxn ang="0">
                    <a:pos x="0" y="94"/>
                  </a:cxn>
                  <a:cxn ang="0">
                    <a:pos x="6" y="65"/>
                  </a:cxn>
                  <a:cxn ang="0">
                    <a:pos x="14" y="40"/>
                  </a:cxn>
                  <a:cxn ang="0">
                    <a:pos x="24" y="23"/>
                  </a:cxn>
                  <a:cxn ang="0">
                    <a:pos x="36" y="3"/>
                  </a:cxn>
                  <a:cxn ang="0">
                    <a:pos x="38" y="1"/>
                  </a:cxn>
                  <a:cxn ang="0">
                    <a:pos x="41" y="0"/>
                  </a:cxn>
                  <a:cxn ang="0">
                    <a:pos x="42" y="0"/>
                  </a:cxn>
                  <a:cxn ang="0">
                    <a:pos x="44" y="0"/>
                  </a:cxn>
                  <a:cxn ang="0">
                    <a:pos x="45" y="1"/>
                  </a:cxn>
                  <a:cxn ang="0">
                    <a:pos x="45" y="8"/>
                  </a:cxn>
                  <a:cxn ang="0">
                    <a:pos x="45" y="9"/>
                  </a:cxn>
                  <a:cxn ang="0">
                    <a:pos x="40" y="20"/>
                  </a:cxn>
                  <a:cxn ang="0">
                    <a:pos x="40" y="20"/>
                  </a:cxn>
                  <a:cxn ang="0">
                    <a:pos x="42" y="24"/>
                  </a:cxn>
                  <a:cxn ang="0">
                    <a:pos x="44" y="24"/>
                  </a:cxn>
                  <a:cxn ang="0">
                    <a:pos x="46" y="23"/>
                  </a:cxn>
                  <a:cxn ang="0">
                    <a:pos x="55" y="5"/>
                  </a:cxn>
                  <a:cxn ang="0">
                    <a:pos x="61" y="1"/>
                  </a:cxn>
                  <a:cxn ang="0">
                    <a:pos x="61" y="1"/>
                  </a:cxn>
                  <a:cxn ang="0">
                    <a:pos x="66" y="4"/>
                  </a:cxn>
                  <a:cxn ang="0">
                    <a:pos x="65" y="13"/>
                  </a:cxn>
                  <a:cxn ang="0">
                    <a:pos x="58" y="29"/>
                  </a:cxn>
                  <a:cxn ang="0">
                    <a:pos x="59" y="33"/>
                  </a:cxn>
                  <a:cxn ang="0">
                    <a:pos x="60" y="33"/>
                  </a:cxn>
                  <a:cxn ang="0">
                    <a:pos x="63" y="31"/>
                  </a:cxn>
                  <a:cxn ang="0">
                    <a:pos x="74" y="11"/>
                  </a:cxn>
                  <a:cxn ang="0">
                    <a:pos x="80" y="7"/>
                  </a:cxn>
                  <a:cxn ang="0">
                    <a:pos x="84" y="8"/>
                  </a:cxn>
                  <a:cxn ang="0">
                    <a:pos x="85" y="9"/>
                  </a:cxn>
                  <a:cxn ang="0">
                    <a:pos x="86" y="16"/>
                  </a:cxn>
                  <a:cxn ang="0">
                    <a:pos x="86" y="16"/>
                  </a:cxn>
                  <a:cxn ang="0">
                    <a:pos x="86" y="16"/>
                  </a:cxn>
                  <a:cxn ang="0">
                    <a:pos x="75" y="39"/>
                  </a:cxn>
                  <a:cxn ang="0">
                    <a:pos x="75" y="41"/>
                  </a:cxn>
                  <a:cxn ang="0">
                    <a:pos x="76" y="43"/>
                  </a:cxn>
                  <a:cxn ang="0">
                    <a:pos x="78" y="44"/>
                  </a:cxn>
                  <a:cxn ang="0">
                    <a:pos x="80" y="42"/>
                  </a:cxn>
                  <a:cxn ang="0">
                    <a:pos x="89" y="24"/>
                  </a:cxn>
                  <a:cxn ang="0">
                    <a:pos x="90" y="22"/>
                  </a:cxn>
                  <a:cxn ang="0">
                    <a:pos x="92" y="20"/>
                  </a:cxn>
                  <a:cxn ang="0">
                    <a:pos x="96" y="19"/>
                  </a:cxn>
                  <a:cxn ang="0">
                    <a:pos x="100" y="20"/>
                  </a:cxn>
                  <a:cxn ang="0">
                    <a:pos x="102" y="22"/>
                  </a:cxn>
                  <a:cxn ang="0">
                    <a:pos x="102" y="30"/>
                  </a:cxn>
                  <a:cxn ang="0">
                    <a:pos x="102" y="30"/>
                  </a:cxn>
                  <a:cxn ang="0">
                    <a:pos x="92" y="54"/>
                  </a:cxn>
                  <a:cxn ang="0">
                    <a:pos x="77" y="91"/>
                  </a:cxn>
                  <a:cxn ang="0">
                    <a:pos x="77" y="92"/>
                  </a:cxn>
                  <a:cxn ang="0">
                    <a:pos x="77" y="93"/>
                  </a:cxn>
                  <a:cxn ang="0">
                    <a:pos x="82" y="96"/>
                  </a:cxn>
                  <a:cxn ang="0">
                    <a:pos x="85" y="96"/>
                  </a:cxn>
                  <a:cxn ang="0">
                    <a:pos x="94" y="95"/>
                  </a:cxn>
                  <a:cxn ang="0">
                    <a:pos x="88" y="108"/>
                  </a:cxn>
                  <a:cxn ang="0">
                    <a:pos x="58" y="121"/>
                  </a:cxn>
                  <a:cxn ang="0">
                    <a:pos x="42" y="128"/>
                  </a:cxn>
                  <a:cxn ang="0">
                    <a:pos x="31" y="144"/>
                  </a:cxn>
                </a:cxnLst>
                <a:rect l="0" t="0" r="r" b="b"/>
                <a:pathLst>
                  <a:path w="104" h="144">
                    <a:moveTo>
                      <a:pt x="0" y="94"/>
                    </a:moveTo>
                    <a:cubicBezTo>
                      <a:pt x="2" y="88"/>
                      <a:pt x="5" y="73"/>
                      <a:pt x="6" y="65"/>
                    </a:cubicBezTo>
                    <a:cubicBezTo>
                      <a:pt x="7" y="58"/>
                      <a:pt x="11" y="47"/>
                      <a:pt x="14" y="40"/>
                    </a:cubicBezTo>
                    <a:cubicBezTo>
                      <a:pt x="24" y="23"/>
                      <a:pt x="24" y="23"/>
                      <a:pt x="24" y="23"/>
                    </a:cubicBezTo>
                    <a:cubicBezTo>
                      <a:pt x="36" y="3"/>
                      <a:pt x="36" y="3"/>
                      <a:pt x="36" y="3"/>
                    </a:cubicBezTo>
                    <a:cubicBezTo>
                      <a:pt x="37" y="2"/>
                      <a:pt x="37" y="1"/>
                      <a:pt x="38" y="1"/>
                    </a:cubicBezTo>
                    <a:cubicBezTo>
                      <a:pt x="39" y="0"/>
                      <a:pt x="40" y="0"/>
                      <a:pt x="41" y="0"/>
                    </a:cubicBezTo>
                    <a:cubicBezTo>
                      <a:pt x="41" y="0"/>
                      <a:pt x="42" y="0"/>
                      <a:pt x="42" y="0"/>
                    </a:cubicBezTo>
                    <a:cubicBezTo>
                      <a:pt x="43" y="0"/>
                      <a:pt x="43" y="0"/>
                      <a:pt x="44" y="0"/>
                    </a:cubicBezTo>
                    <a:cubicBezTo>
                      <a:pt x="45" y="0"/>
                      <a:pt x="45" y="1"/>
                      <a:pt x="45" y="1"/>
                    </a:cubicBezTo>
                    <a:cubicBezTo>
                      <a:pt x="46" y="3"/>
                      <a:pt x="47" y="6"/>
                      <a:pt x="45" y="8"/>
                    </a:cubicBezTo>
                    <a:cubicBezTo>
                      <a:pt x="45" y="9"/>
                      <a:pt x="45" y="9"/>
                      <a:pt x="45" y="9"/>
                    </a:cubicBezTo>
                    <a:cubicBezTo>
                      <a:pt x="40" y="20"/>
                      <a:pt x="40" y="20"/>
                      <a:pt x="40" y="20"/>
                    </a:cubicBezTo>
                    <a:cubicBezTo>
                      <a:pt x="40" y="20"/>
                      <a:pt x="40" y="20"/>
                      <a:pt x="40" y="20"/>
                    </a:cubicBezTo>
                    <a:cubicBezTo>
                      <a:pt x="40" y="20"/>
                      <a:pt x="40" y="23"/>
                      <a:pt x="42" y="24"/>
                    </a:cubicBezTo>
                    <a:cubicBezTo>
                      <a:pt x="43" y="24"/>
                      <a:pt x="43" y="24"/>
                      <a:pt x="44" y="24"/>
                    </a:cubicBezTo>
                    <a:cubicBezTo>
                      <a:pt x="45" y="24"/>
                      <a:pt x="46" y="23"/>
                      <a:pt x="46" y="23"/>
                    </a:cubicBezTo>
                    <a:cubicBezTo>
                      <a:pt x="55" y="5"/>
                      <a:pt x="55" y="5"/>
                      <a:pt x="55" y="5"/>
                    </a:cubicBezTo>
                    <a:cubicBezTo>
                      <a:pt x="55" y="4"/>
                      <a:pt x="57" y="1"/>
                      <a:pt x="61" y="1"/>
                    </a:cubicBezTo>
                    <a:cubicBezTo>
                      <a:pt x="61" y="1"/>
                      <a:pt x="61" y="1"/>
                      <a:pt x="61" y="1"/>
                    </a:cubicBezTo>
                    <a:cubicBezTo>
                      <a:pt x="63" y="1"/>
                      <a:pt x="65" y="2"/>
                      <a:pt x="66" y="4"/>
                    </a:cubicBezTo>
                    <a:cubicBezTo>
                      <a:pt x="68" y="6"/>
                      <a:pt x="67" y="10"/>
                      <a:pt x="65" y="13"/>
                    </a:cubicBezTo>
                    <a:cubicBezTo>
                      <a:pt x="58" y="29"/>
                      <a:pt x="58" y="29"/>
                      <a:pt x="58" y="29"/>
                    </a:cubicBezTo>
                    <a:cubicBezTo>
                      <a:pt x="57" y="30"/>
                      <a:pt x="57" y="32"/>
                      <a:pt x="59" y="33"/>
                    </a:cubicBezTo>
                    <a:cubicBezTo>
                      <a:pt x="59" y="33"/>
                      <a:pt x="60" y="33"/>
                      <a:pt x="60" y="33"/>
                    </a:cubicBezTo>
                    <a:cubicBezTo>
                      <a:pt x="62" y="33"/>
                      <a:pt x="63" y="32"/>
                      <a:pt x="63" y="31"/>
                    </a:cubicBezTo>
                    <a:cubicBezTo>
                      <a:pt x="74" y="11"/>
                      <a:pt x="74" y="11"/>
                      <a:pt x="74" y="11"/>
                    </a:cubicBezTo>
                    <a:cubicBezTo>
                      <a:pt x="76" y="8"/>
                      <a:pt x="78" y="7"/>
                      <a:pt x="80" y="7"/>
                    </a:cubicBezTo>
                    <a:cubicBezTo>
                      <a:pt x="82" y="7"/>
                      <a:pt x="83" y="8"/>
                      <a:pt x="84" y="8"/>
                    </a:cubicBezTo>
                    <a:cubicBezTo>
                      <a:pt x="84" y="8"/>
                      <a:pt x="85" y="9"/>
                      <a:pt x="85" y="9"/>
                    </a:cubicBezTo>
                    <a:cubicBezTo>
                      <a:pt x="87" y="11"/>
                      <a:pt x="87" y="14"/>
                      <a:pt x="86" y="16"/>
                    </a:cubicBezTo>
                    <a:cubicBezTo>
                      <a:pt x="86" y="16"/>
                      <a:pt x="86" y="16"/>
                      <a:pt x="86" y="16"/>
                    </a:cubicBezTo>
                    <a:cubicBezTo>
                      <a:pt x="86" y="16"/>
                      <a:pt x="86" y="16"/>
                      <a:pt x="86" y="16"/>
                    </a:cubicBezTo>
                    <a:cubicBezTo>
                      <a:pt x="75" y="39"/>
                      <a:pt x="75" y="39"/>
                      <a:pt x="75" y="39"/>
                    </a:cubicBezTo>
                    <a:cubicBezTo>
                      <a:pt x="75" y="39"/>
                      <a:pt x="74" y="40"/>
                      <a:pt x="75" y="41"/>
                    </a:cubicBezTo>
                    <a:cubicBezTo>
                      <a:pt x="75" y="42"/>
                      <a:pt x="76" y="43"/>
                      <a:pt x="76" y="43"/>
                    </a:cubicBezTo>
                    <a:cubicBezTo>
                      <a:pt x="77" y="43"/>
                      <a:pt x="77" y="44"/>
                      <a:pt x="78" y="44"/>
                    </a:cubicBezTo>
                    <a:cubicBezTo>
                      <a:pt x="79" y="44"/>
                      <a:pt x="80" y="42"/>
                      <a:pt x="80" y="42"/>
                    </a:cubicBezTo>
                    <a:cubicBezTo>
                      <a:pt x="80" y="42"/>
                      <a:pt x="89" y="24"/>
                      <a:pt x="89" y="24"/>
                    </a:cubicBezTo>
                    <a:cubicBezTo>
                      <a:pt x="89" y="24"/>
                      <a:pt x="90" y="23"/>
                      <a:pt x="90" y="22"/>
                    </a:cubicBezTo>
                    <a:cubicBezTo>
                      <a:pt x="90" y="21"/>
                      <a:pt x="91" y="21"/>
                      <a:pt x="92" y="20"/>
                    </a:cubicBezTo>
                    <a:cubicBezTo>
                      <a:pt x="93" y="19"/>
                      <a:pt x="95" y="19"/>
                      <a:pt x="96" y="19"/>
                    </a:cubicBezTo>
                    <a:cubicBezTo>
                      <a:pt x="97" y="19"/>
                      <a:pt x="99" y="19"/>
                      <a:pt x="100" y="20"/>
                    </a:cubicBezTo>
                    <a:cubicBezTo>
                      <a:pt x="101" y="20"/>
                      <a:pt x="101" y="21"/>
                      <a:pt x="102" y="22"/>
                    </a:cubicBezTo>
                    <a:cubicBezTo>
                      <a:pt x="104" y="24"/>
                      <a:pt x="104" y="28"/>
                      <a:pt x="102" y="30"/>
                    </a:cubicBezTo>
                    <a:cubicBezTo>
                      <a:pt x="102" y="30"/>
                      <a:pt x="102" y="30"/>
                      <a:pt x="102" y="30"/>
                    </a:cubicBezTo>
                    <a:cubicBezTo>
                      <a:pt x="92" y="54"/>
                      <a:pt x="92" y="54"/>
                      <a:pt x="92" y="54"/>
                    </a:cubicBezTo>
                    <a:cubicBezTo>
                      <a:pt x="92" y="54"/>
                      <a:pt x="80" y="83"/>
                      <a:pt x="77" y="91"/>
                    </a:cubicBezTo>
                    <a:cubicBezTo>
                      <a:pt x="77" y="92"/>
                      <a:pt x="77" y="92"/>
                      <a:pt x="77" y="92"/>
                    </a:cubicBezTo>
                    <a:cubicBezTo>
                      <a:pt x="77" y="92"/>
                      <a:pt x="77" y="92"/>
                      <a:pt x="77" y="93"/>
                    </a:cubicBezTo>
                    <a:cubicBezTo>
                      <a:pt x="77" y="94"/>
                      <a:pt x="78" y="96"/>
                      <a:pt x="82" y="96"/>
                    </a:cubicBezTo>
                    <a:cubicBezTo>
                      <a:pt x="83" y="96"/>
                      <a:pt x="84" y="96"/>
                      <a:pt x="85" y="96"/>
                    </a:cubicBezTo>
                    <a:cubicBezTo>
                      <a:pt x="94" y="95"/>
                      <a:pt x="94" y="95"/>
                      <a:pt x="94" y="95"/>
                    </a:cubicBezTo>
                    <a:cubicBezTo>
                      <a:pt x="90" y="107"/>
                      <a:pt x="88" y="108"/>
                      <a:pt x="88" y="108"/>
                    </a:cubicBezTo>
                    <a:cubicBezTo>
                      <a:pt x="76" y="114"/>
                      <a:pt x="66" y="118"/>
                      <a:pt x="58" y="121"/>
                    </a:cubicBezTo>
                    <a:cubicBezTo>
                      <a:pt x="51" y="123"/>
                      <a:pt x="46" y="125"/>
                      <a:pt x="42" y="128"/>
                    </a:cubicBezTo>
                    <a:cubicBezTo>
                      <a:pt x="40" y="130"/>
                      <a:pt x="37" y="132"/>
                      <a:pt x="31" y="144"/>
                    </a:cubicBezTo>
                  </a:path>
                </a:pathLst>
              </a:custGeom>
              <a:noFill/>
              <a:ln w="952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94" name="Freeform 19"/>
              <p:cNvSpPr>
                <a:spLocks/>
              </p:cNvSpPr>
              <p:nvPr/>
            </p:nvSpPr>
            <p:spPr bwMode="auto">
              <a:xfrm>
                <a:off x="-257175" y="4297363"/>
                <a:ext cx="434975" cy="468313"/>
              </a:xfrm>
              <a:custGeom>
                <a:avLst/>
                <a:gdLst/>
                <a:ahLst/>
                <a:cxnLst>
                  <a:cxn ang="0">
                    <a:pos x="54" y="125"/>
                  </a:cxn>
                  <a:cxn ang="0">
                    <a:pos x="33" y="103"/>
                  </a:cxn>
                  <a:cxn ang="0">
                    <a:pos x="18" y="83"/>
                  </a:cxn>
                  <a:cxn ang="0">
                    <a:pos x="10" y="64"/>
                  </a:cxn>
                  <a:cxn ang="0">
                    <a:pos x="1" y="43"/>
                  </a:cxn>
                  <a:cxn ang="0">
                    <a:pos x="0" y="40"/>
                  </a:cxn>
                  <a:cxn ang="0">
                    <a:pos x="1" y="37"/>
                  </a:cxn>
                  <a:cxn ang="0">
                    <a:pos x="3" y="35"/>
                  </a:cxn>
                  <a:cxn ang="0">
                    <a:pos x="4" y="35"/>
                  </a:cxn>
                  <a:cxn ang="0">
                    <a:pos x="10" y="39"/>
                  </a:cxn>
                  <a:cxn ang="0">
                    <a:pos x="10" y="39"/>
                  </a:cxn>
                  <a:cxn ang="0">
                    <a:pos x="16" y="50"/>
                  </a:cxn>
                  <a:cxn ang="0">
                    <a:pos x="16" y="50"/>
                  </a:cxn>
                  <a:cxn ang="0">
                    <a:pos x="19" y="50"/>
                  </a:cxn>
                  <a:cxn ang="0">
                    <a:pos x="21" y="50"/>
                  </a:cxn>
                  <a:cxn ang="0">
                    <a:pos x="22" y="46"/>
                  </a:cxn>
                  <a:cxn ang="0">
                    <a:pos x="13" y="29"/>
                  </a:cxn>
                  <a:cxn ang="0">
                    <a:pos x="13" y="22"/>
                  </a:cxn>
                  <a:cxn ang="0">
                    <a:pos x="18" y="19"/>
                  </a:cxn>
                  <a:cxn ang="0">
                    <a:pos x="26" y="25"/>
                  </a:cxn>
                  <a:cxn ang="0">
                    <a:pos x="34" y="40"/>
                  </a:cxn>
                  <a:cxn ang="0">
                    <a:pos x="37" y="42"/>
                  </a:cxn>
                  <a:cxn ang="0">
                    <a:pos x="38" y="42"/>
                  </a:cxn>
                  <a:cxn ang="0">
                    <a:pos x="39" y="38"/>
                  </a:cxn>
                  <a:cxn ang="0">
                    <a:pos x="29" y="17"/>
                  </a:cxn>
                  <a:cxn ang="0">
                    <a:pos x="32" y="7"/>
                  </a:cxn>
                  <a:cxn ang="0">
                    <a:pos x="34" y="7"/>
                  </a:cxn>
                  <a:cxn ang="0">
                    <a:pos x="40" y="10"/>
                  </a:cxn>
                  <a:cxn ang="0">
                    <a:pos x="40" y="10"/>
                  </a:cxn>
                  <a:cxn ang="0">
                    <a:pos x="40" y="10"/>
                  </a:cxn>
                  <a:cxn ang="0">
                    <a:pos x="52" y="32"/>
                  </a:cxn>
                  <a:cxn ang="0">
                    <a:pos x="55" y="34"/>
                  </a:cxn>
                  <a:cxn ang="0">
                    <a:pos x="56" y="34"/>
                  </a:cxn>
                  <a:cxn ang="0">
                    <a:pos x="58" y="30"/>
                  </a:cxn>
                  <a:cxn ang="0">
                    <a:pos x="48" y="12"/>
                  </a:cxn>
                  <a:cxn ang="0">
                    <a:pos x="47" y="10"/>
                  </a:cxn>
                  <a:cxn ang="0">
                    <a:pos x="47" y="8"/>
                  </a:cxn>
                  <a:cxn ang="0">
                    <a:pos x="51" y="1"/>
                  </a:cxn>
                  <a:cxn ang="0">
                    <a:pos x="54" y="0"/>
                  </a:cxn>
                  <a:cxn ang="0">
                    <a:pos x="61" y="5"/>
                  </a:cxn>
                  <a:cxn ang="0">
                    <a:pos x="61" y="5"/>
                  </a:cxn>
                  <a:cxn ang="0">
                    <a:pos x="74" y="27"/>
                  </a:cxn>
                  <a:cxn ang="0">
                    <a:pos x="96" y="62"/>
                  </a:cxn>
                  <a:cxn ang="0">
                    <a:pos x="96" y="62"/>
                  </a:cxn>
                  <a:cxn ang="0">
                    <a:pos x="96" y="62"/>
                  </a:cxn>
                  <a:cxn ang="0">
                    <a:pos x="99" y="63"/>
                  </a:cxn>
                  <a:cxn ang="0">
                    <a:pos x="104" y="58"/>
                  </a:cxn>
                  <a:cxn ang="0">
                    <a:pos x="109" y="48"/>
                  </a:cxn>
                  <a:cxn ang="0">
                    <a:pos x="115" y="62"/>
                  </a:cxn>
                  <a:cxn ang="0">
                    <a:pos x="109" y="94"/>
                  </a:cxn>
                  <a:cxn ang="0">
                    <a:pos x="105" y="111"/>
                  </a:cxn>
                  <a:cxn ang="0">
                    <a:pos x="110" y="125"/>
                  </a:cxn>
                </a:cxnLst>
                <a:rect l="0" t="0" r="r" b="b"/>
                <a:pathLst>
                  <a:path w="116" h="125">
                    <a:moveTo>
                      <a:pt x="54" y="125"/>
                    </a:moveTo>
                    <a:cubicBezTo>
                      <a:pt x="48" y="119"/>
                      <a:pt x="38" y="109"/>
                      <a:pt x="33" y="103"/>
                    </a:cubicBezTo>
                    <a:cubicBezTo>
                      <a:pt x="28" y="99"/>
                      <a:pt x="21" y="89"/>
                      <a:pt x="18" y="83"/>
                    </a:cubicBezTo>
                    <a:cubicBezTo>
                      <a:pt x="10" y="64"/>
                      <a:pt x="10" y="64"/>
                      <a:pt x="10" y="64"/>
                    </a:cubicBezTo>
                    <a:cubicBezTo>
                      <a:pt x="1" y="43"/>
                      <a:pt x="1" y="43"/>
                      <a:pt x="1" y="43"/>
                    </a:cubicBezTo>
                    <a:cubicBezTo>
                      <a:pt x="0" y="42"/>
                      <a:pt x="0" y="41"/>
                      <a:pt x="0" y="40"/>
                    </a:cubicBezTo>
                    <a:cubicBezTo>
                      <a:pt x="0" y="39"/>
                      <a:pt x="0" y="38"/>
                      <a:pt x="1" y="37"/>
                    </a:cubicBezTo>
                    <a:cubicBezTo>
                      <a:pt x="1" y="36"/>
                      <a:pt x="2" y="35"/>
                      <a:pt x="3" y="35"/>
                    </a:cubicBezTo>
                    <a:cubicBezTo>
                      <a:pt x="3" y="35"/>
                      <a:pt x="4" y="35"/>
                      <a:pt x="4" y="35"/>
                    </a:cubicBezTo>
                    <a:cubicBezTo>
                      <a:pt x="6" y="35"/>
                      <a:pt x="9" y="36"/>
                      <a:pt x="10" y="39"/>
                    </a:cubicBezTo>
                    <a:cubicBezTo>
                      <a:pt x="10" y="39"/>
                      <a:pt x="10" y="39"/>
                      <a:pt x="10" y="39"/>
                    </a:cubicBezTo>
                    <a:cubicBezTo>
                      <a:pt x="16" y="50"/>
                      <a:pt x="16" y="50"/>
                      <a:pt x="16" y="50"/>
                    </a:cubicBezTo>
                    <a:cubicBezTo>
                      <a:pt x="16" y="50"/>
                      <a:pt x="16" y="50"/>
                      <a:pt x="16" y="50"/>
                    </a:cubicBezTo>
                    <a:cubicBezTo>
                      <a:pt x="17" y="50"/>
                      <a:pt x="17" y="50"/>
                      <a:pt x="19" y="50"/>
                    </a:cubicBezTo>
                    <a:cubicBezTo>
                      <a:pt x="19" y="50"/>
                      <a:pt x="20" y="50"/>
                      <a:pt x="21" y="50"/>
                    </a:cubicBezTo>
                    <a:cubicBezTo>
                      <a:pt x="22" y="49"/>
                      <a:pt x="22" y="47"/>
                      <a:pt x="22" y="46"/>
                    </a:cubicBezTo>
                    <a:cubicBezTo>
                      <a:pt x="13" y="29"/>
                      <a:pt x="13" y="29"/>
                      <a:pt x="13" y="29"/>
                    </a:cubicBezTo>
                    <a:cubicBezTo>
                      <a:pt x="12" y="28"/>
                      <a:pt x="11" y="25"/>
                      <a:pt x="13" y="22"/>
                    </a:cubicBezTo>
                    <a:cubicBezTo>
                      <a:pt x="14" y="20"/>
                      <a:pt x="16" y="19"/>
                      <a:pt x="18" y="19"/>
                    </a:cubicBezTo>
                    <a:cubicBezTo>
                      <a:pt x="21" y="19"/>
                      <a:pt x="24" y="21"/>
                      <a:pt x="26" y="25"/>
                    </a:cubicBezTo>
                    <a:cubicBezTo>
                      <a:pt x="34" y="40"/>
                      <a:pt x="34" y="40"/>
                      <a:pt x="34" y="40"/>
                    </a:cubicBezTo>
                    <a:cubicBezTo>
                      <a:pt x="34" y="40"/>
                      <a:pt x="35" y="42"/>
                      <a:pt x="37" y="42"/>
                    </a:cubicBezTo>
                    <a:cubicBezTo>
                      <a:pt x="37" y="42"/>
                      <a:pt x="37" y="42"/>
                      <a:pt x="38" y="42"/>
                    </a:cubicBezTo>
                    <a:cubicBezTo>
                      <a:pt x="40" y="41"/>
                      <a:pt x="39" y="39"/>
                      <a:pt x="39" y="38"/>
                    </a:cubicBezTo>
                    <a:cubicBezTo>
                      <a:pt x="29" y="17"/>
                      <a:pt x="29" y="17"/>
                      <a:pt x="29" y="17"/>
                    </a:cubicBezTo>
                    <a:cubicBezTo>
                      <a:pt x="26" y="10"/>
                      <a:pt x="32" y="7"/>
                      <a:pt x="32" y="7"/>
                    </a:cubicBezTo>
                    <a:cubicBezTo>
                      <a:pt x="33" y="7"/>
                      <a:pt x="33" y="7"/>
                      <a:pt x="34" y="7"/>
                    </a:cubicBezTo>
                    <a:cubicBezTo>
                      <a:pt x="36" y="7"/>
                      <a:pt x="38" y="8"/>
                      <a:pt x="40" y="10"/>
                    </a:cubicBezTo>
                    <a:cubicBezTo>
                      <a:pt x="40" y="10"/>
                      <a:pt x="40" y="10"/>
                      <a:pt x="40" y="10"/>
                    </a:cubicBezTo>
                    <a:cubicBezTo>
                      <a:pt x="40" y="10"/>
                      <a:pt x="40" y="10"/>
                      <a:pt x="40" y="10"/>
                    </a:cubicBezTo>
                    <a:cubicBezTo>
                      <a:pt x="52" y="32"/>
                      <a:pt x="52" y="32"/>
                      <a:pt x="52" y="32"/>
                    </a:cubicBezTo>
                    <a:cubicBezTo>
                      <a:pt x="52" y="32"/>
                      <a:pt x="53" y="34"/>
                      <a:pt x="55" y="34"/>
                    </a:cubicBezTo>
                    <a:cubicBezTo>
                      <a:pt x="55" y="34"/>
                      <a:pt x="56" y="34"/>
                      <a:pt x="56" y="34"/>
                    </a:cubicBezTo>
                    <a:cubicBezTo>
                      <a:pt x="58" y="33"/>
                      <a:pt x="58" y="31"/>
                      <a:pt x="58" y="30"/>
                    </a:cubicBezTo>
                    <a:cubicBezTo>
                      <a:pt x="48" y="12"/>
                      <a:pt x="48" y="12"/>
                      <a:pt x="48" y="12"/>
                    </a:cubicBezTo>
                    <a:cubicBezTo>
                      <a:pt x="48" y="12"/>
                      <a:pt x="48" y="11"/>
                      <a:pt x="47" y="10"/>
                    </a:cubicBezTo>
                    <a:cubicBezTo>
                      <a:pt x="47" y="10"/>
                      <a:pt x="47" y="9"/>
                      <a:pt x="47" y="8"/>
                    </a:cubicBezTo>
                    <a:cubicBezTo>
                      <a:pt x="47" y="5"/>
                      <a:pt x="48" y="2"/>
                      <a:pt x="51" y="1"/>
                    </a:cubicBezTo>
                    <a:cubicBezTo>
                      <a:pt x="52" y="1"/>
                      <a:pt x="53" y="0"/>
                      <a:pt x="54" y="0"/>
                    </a:cubicBezTo>
                    <a:cubicBezTo>
                      <a:pt x="57" y="0"/>
                      <a:pt x="60" y="2"/>
                      <a:pt x="61" y="5"/>
                    </a:cubicBezTo>
                    <a:cubicBezTo>
                      <a:pt x="61" y="5"/>
                      <a:pt x="61" y="5"/>
                      <a:pt x="61" y="5"/>
                    </a:cubicBezTo>
                    <a:cubicBezTo>
                      <a:pt x="74" y="27"/>
                      <a:pt x="74" y="27"/>
                      <a:pt x="74" y="27"/>
                    </a:cubicBezTo>
                    <a:cubicBezTo>
                      <a:pt x="74" y="28"/>
                      <a:pt x="91" y="54"/>
                      <a:pt x="96" y="62"/>
                    </a:cubicBezTo>
                    <a:cubicBezTo>
                      <a:pt x="96" y="62"/>
                      <a:pt x="96" y="62"/>
                      <a:pt x="96" y="62"/>
                    </a:cubicBezTo>
                    <a:cubicBezTo>
                      <a:pt x="96" y="62"/>
                      <a:pt x="96" y="62"/>
                      <a:pt x="96" y="62"/>
                    </a:cubicBezTo>
                    <a:cubicBezTo>
                      <a:pt x="97" y="62"/>
                      <a:pt x="98" y="63"/>
                      <a:pt x="99" y="63"/>
                    </a:cubicBezTo>
                    <a:cubicBezTo>
                      <a:pt x="101" y="63"/>
                      <a:pt x="102" y="61"/>
                      <a:pt x="104" y="58"/>
                    </a:cubicBezTo>
                    <a:cubicBezTo>
                      <a:pt x="109" y="48"/>
                      <a:pt x="109" y="48"/>
                      <a:pt x="109" y="48"/>
                    </a:cubicBezTo>
                    <a:cubicBezTo>
                      <a:pt x="115" y="57"/>
                      <a:pt x="116" y="61"/>
                      <a:pt x="115" y="62"/>
                    </a:cubicBezTo>
                    <a:cubicBezTo>
                      <a:pt x="114" y="75"/>
                      <a:pt x="111" y="86"/>
                      <a:pt x="109" y="94"/>
                    </a:cubicBezTo>
                    <a:cubicBezTo>
                      <a:pt x="107" y="101"/>
                      <a:pt x="105" y="107"/>
                      <a:pt x="105" y="111"/>
                    </a:cubicBezTo>
                    <a:cubicBezTo>
                      <a:pt x="105" y="114"/>
                      <a:pt x="106" y="116"/>
                      <a:pt x="110" y="125"/>
                    </a:cubicBezTo>
                  </a:path>
                </a:pathLst>
              </a:custGeom>
              <a:noFill/>
              <a:ln w="952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95" name="Freeform 20"/>
              <p:cNvSpPr>
                <a:spLocks/>
              </p:cNvSpPr>
              <p:nvPr/>
            </p:nvSpPr>
            <p:spPr bwMode="auto">
              <a:xfrm>
                <a:off x="-115888" y="4729163"/>
                <a:ext cx="525463" cy="363538"/>
              </a:xfrm>
              <a:custGeom>
                <a:avLst/>
                <a:gdLst/>
                <a:ahLst/>
                <a:cxnLst>
                  <a:cxn ang="0">
                    <a:pos x="103" y="89"/>
                  </a:cxn>
                  <a:cxn ang="0">
                    <a:pos x="102" y="90"/>
                  </a:cxn>
                  <a:cxn ang="0">
                    <a:pos x="86" y="94"/>
                  </a:cxn>
                  <a:cxn ang="0">
                    <a:pos x="84" y="94"/>
                  </a:cxn>
                  <a:cxn ang="0">
                    <a:pos x="62" y="97"/>
                  </a:cxn>
                  <a:cxn ang="0">
                    <a:pos x="58" y="97"/>
                  </a:cxn>
                  <a:cxn ang="0">
                    <a:pos x="38" y="94"/>
                  </a:cxn>
                  <a:cxn ang="0">
                    <a:pos x="15" y="91"/>
                  </a:cxn>
                  <a:cxn ang="0">
                    <a:pos x="12" y="90"/>
                  </a:cxn>
                  <a:cxn ang="0">
                    <a:pos x="10" y="88"/>
                  </a:cxn>
                  <a:cxn ang="0">
                    <a:pos x="9" y="85"/>
                  </a:cxn>
                  <a:cxn ang="0">
                    <a:pos x="10" y="83"/>
                  </a:cxn>
                  <a:cxn ang="0">
                    <a:pos x="16" y="81"/>
                  </a:cxn>
                  <a:cxn ang="0">
                    <a:pos x="17" y="81"/>
                  </a:cxn>
                  <a:cxn ang="0">
                    <a:pos x="17" y="81"/>
                  </a:cxn>
                  <a:cxn ang="0">
                    <a:pos x="29" y="81"/>
                  </a:cxn>
                  <a:cxn ang="0">
                    <a:pos x="29" y="81"/>
                  </a:cxn>
                  <a:cxn ang="0">
                    <a:pos x="32" y="77"/>
                  </a:cxn>
                  <a:cxn ang="0">
                    <a:pos x="29" y="74"/>
                  </a:cxn>
                  <a:cxn ang="0">
                    <a:pos x="10" y="73"/>
                  </a:cxn>
                  <a:cxn ang="0">
                    <a:pos x="3" y="69"/>
                  </a:cxn>
                  <a:cxn ang="0">
                    <a:pos x="4" y="63"/>
                  </a:cxn>
                  <a:cxn ang="0">
                    <a:pos x="11" y="60"/>
                  </a:cxn>
                  <a:cxn ang="0">
                    <a:pos x="13" y="60"/>
                  </a:cxn>
                  <a:cxn ang="0">
                    <a:pos x="30" y="61"/>
                  </a:cxn>
                  <a:cxn ang="0">
                    <a:pos x="33" y="58"/>
                  </a:cxn>
                  <a:cxn ang="0">
                    <a:pos x="31" y="55"/>
                  </a:cxn>
                  <a:cxn ang="0">
                    <a:pos x="8" y="54"/>
                  </a:cxn>
                  <a:cxn ang="0">
                    <a:pos x="1" y="45"/>
                  </a:cxn>
                  <a:cxn ang="0">
                    <a:pos x="2" y="43"/>
                  </a:cxn>
                  <a:cxn ang="0">
                    <a:pos x="7" y="40"/>
                  </a:cxn>
                  <a:cxn ang="0">
                    <a:pos x="8" y="40"/>
                  </a:cxn>
                  <a:cxn ang="0">
                    <a:pos x="33" y="41"/>
                  </a:cxn>
                  <a:cxn ang="0">
                    <a:pos x="36" y="38"/>
                  </a:cxn>
                  <a:cxn ang="0">
                    <a:pos x="34" y="35"/>
                  </a:cxn>
                  <a:cxn ang="0">
                    <a:pos x="14" y="34"/>
                  </a:cxn>
                  <a:cxn ang="0">
                    <a:pos x="12" y="34"/>
                  </a:cxn>
                  <a:cxn ang="0">
                    <a:pos x="12" y="34"/>
                  </a:cxn>
                  <a:cxn ang="0">
                    <a:pos x="9" y="33"/>
                  </a:cxn>
                  <a:cxn ang="0">
                    <a:pos x="6" y="26"/>
                  </a:cxn>
                  <a:cxn ang="0">
                    <a:pos x="7" y="23"/>
                  </a:cxn>
                  <a:cxn ang="0">
                    <a:pos x="13" y="19"/>
                  </a:cxn>
                  <a:cxn ang="0">
                    <a:pos x="14" y="20"/>
                  </a:cxn>
                  <a:cxn ang="0">
                    <a:pos x="14" y="20"/>
                  </a:cxn>
                  <a:cxn ang="0">
                    <a:pos x="40" y="20"/>
                  </a:cxn>
                  <a:cxn ang="0">
                    <a:pos x="79" y="19"/>
                  </a:cxn>
                  <a:cxn ang="0">
                    <a:pos x="79" y="19"/>
                  </a:cxn>
                  <a:cxn ang="0">
                    <a:pos x="80" y="19"/>
                  </a:cxn>
                  <a:cxn ang="0">
                    <a:pos x="80" y="10"/>
                  </a:cxn>
                  <a:cxn ang="0">
                    <a:pos x="75" y="1"/>
                  </a:cxn>
                  <a:cxn ang="0">
                    <a:pos x="78" y="0"/>
                  </a:cxn>
                  <a:cxn ang="0">
                    <a:pos x="91" y="2"/>
                  </a:cxn>
                  <a:cxn ang="0">
                    <a:pos x="115" y="25"/>
                  </a:cxn>
                  <a:cxn ang="0">
                    <a:pos x="128" y="36"/>
                  </a:cxn>
                  <a:cxn ang="0">
                    <a:pos x="130" y="37"/>
                  </a:cxn>
                  <a:cxn ang="0">
                    <a:pos x="131" y="37"/>
                  </a:cxn>
                  <a:cxn ang="0">
                    <a:pos x="140" y="39"/>
                  </a:cxn>
                </a:cxnLst>
                <a:rect l="0" t="0" r="r" b="b"/>
                <a:pathLst>
                  <a:path w="140" h="97">
                    <a:moveTo>
                      <a:pt x="103" y="89"/>
                    </a:moveTo>
                    <a:cubicBezTo>
                      <a:pt x="103" y="89"/>
                      <a:pt x="102" y="90"/>
                      <a:pt x="102" y="90"/>
                    </a:cubicBezTo>
                    <a:cubicBezTo>
                      <a:pt x="95" y="91"/>
                      <a:pt x="91" y="93"/>
                      <a:pt x="86" y="94"/>
                    </a:cubicBezTo>
                    <a:cubicBezTo>
                      <a:pt x="84" y="94"/>
                      <a:pt x="84" y="94"/>
                      <a:pt x="84" y="94"/>
                    </a:cubicBezTo>
                    <a:cubicBezTo>
                      <a:pt x="79" y="96"/>
                      <a:pt x="70" y="97"/>
                      <a:pt x="62" y="97"/>
                    </a:cubicBezTo>
                    <a:cubicBezTo>
                      <a:pt x="61" y="97"/>
                      <a:pt x="59" y="97"/>
                      <a:pt x="58" y="97"/>
                    </a:cubicBezTo>
                    <a:cubicBezTo>
                      <a:pt x="38" y="94"/>
                      <a:pt x="38" y="94"/>
                      <a:pt x="38" y="94"/>
                    </a:cubicBezTo>
                    <a:cubicBezTo>
                      <a:pt x="15" y="91"/>
                      <a:pt x="15" y="91"/>
                      <a:pt x="15" y="91"/>
                    </a:cubicBezTo>
                    <a:cubicBezTo>
                      <a:pt x="14" y="91"/>
                      <a:pt x="13" y="90"/>
                      <a:pt x="12" y="90"/>
                    </a:cubicBezTo>
                    <a:cubicBezTo>
                      <a:pt x="11" y="89"/>
                      <a:pt x="10" y="89"/>
                      <a:pt x="10" y="88"/>
                    </a:cubicBezTo>
                    <a:cubicBezTo>
                      <a:pt x="9" y="87"/>
                      <a:pt x="9" y="86"/>
                      <a:pt x="9" y="85"/>
                    </a:cubicBezTo>
                    <a:cubicBezTo>
                      <a:pt x="9" y="84"/>
                      <a:pt x="10" y="84"/>
                      <a:pt x="10" y="83"/>
                    </a:cubicBezTo>
                    <a:cubicBezTo>
                      <a:pt x="11" y="82"/>
                      <a:pt x="13" y="81"/>
                      <a:pt x="16" y="81"/>
                    </a:cubicBezTo>
                    <a:cubicBezTo>
                      <a:pt x="16" y="81"/>
                      <a:pt x="16" y="81"/>
                      <a:pt x="17" y="81"/>
                    </a:cubicBezTo>
                    <a:cubicBezTo>
                      <a:pt x="17" y="81"/>
                      <a:pt x="17" y="81"/>
                      <a:pt x="17" y="81"/>
                    </a:cubicBezTo>
                    <a:cubicBezTo>
                      <a:pt x="29" y="81"/>
                      <a:pt x="29" y="81"/>
                      <a:pt x="29" y="81"/>
                    </a:cubicBezTo>
                    <a:cubicBezTo>
                      <a:pt x="29" y="81"/>
                      <a:pt x="29" y="81"/>
                      <a:pt x="29" y="81"/>
                    </a:cubicBezTo>
                    <a:cubicBezTo>
                      <a:pt x="29" y="81"/>
                      <a:pt x="32" y="80"/>
                      <a:pt x="32" y="77"/>
                    </a:cubicBezTo>
                    <a:cubicBezTo>
                      <a:pt x="32" y="75"/>
                      <a:pt x="30" y="74"/>
                      <a:pt x="29" y="74"/>
                    </a:cubicBezTo>
                    <a:cubicBezTo>
                      <a:pt x="10" y="73"/>
                      <a:pt x="10" y="73"/>
                      <a:pt x="10" y="73"/>
                    </a:cubicBezTo>
                    <a:cubicBezTo>
                      <a:pt x="9" y="73"/>
                      <a:pt x="5" y="72"/>
                      <a:pt x="3" y="69"/>
                    </a:cubicBezTo>
                    <a:cubicBezTo>
                      <a:pt x="2" y="67"/>
                      <a:pt x="3" y="65"/>
                      <a:pt x="4" y="63"/>
                    </a:cubicBezTo>
                    <a:cubicBezTo>
                      <a:pt x="5" y="61"/>
                      <a:pt x="8" y="60"/>
                      <a:pt x="11" y="60"/>
                    </a:cubicBezTo>
                    <a:cubicBezTo>
                      <a:pt x="12" y="60"/>
                      <a:pt x="13" y="60"/>
                      <a:pt x="13" y="60"/>
                    </a:cubicBezTo>
                    <a:cubicBezTo>
                      <a:pt x="30" y="61"/>
                      <a:pt x="30" y="61"/>
                      <a:pt x="30" y="61"/>
                    </a:cubicBezTo>
                    <a:cubicBezTo>
                      <a:pt x="32" y="61"/>
                      <a:pt x="33" y="60"/>
                      <a:pt x="33" y="58"/>
                    </a:cubicBezTo>
                    <a:cubicBezTo>
                      <a:pt x="34" y="56"/>
                      <a:pt x="32" y="55"/>
                      <a:pt x="31" y="55"/>
                    </a:cubicBezTo>
                    <a:cubicBezTo>
                      <a:pt x="8" y="54"/>
                      <a:pt x="8" y="54"/>
                      <a:pt x="8" y="54"/>
                    </a:cubicBezTo>
                    <a:cubicBezTo>
                      <a:pt x="0" y="52"/>
                      <a:pt x="1" y="45"/>
                      <a:pt x="1" y="45"/>
                    </a:cubicBezTo>
                    <a:cubicBezTo>
                      <a:pt x="1" y="45"/>
                      <a:pt x="1" y="44"/>
                      <a:pt x="2" y="43"/>
                    </a:cubicBezTo>
                    <a:cubicBezTo>
                      <a:pt x="3" y="42"/>
                      <a:pt x="5" y="40"/>
                      <a:pt x="7" y="40"/>
                    </a:cubicBezTo>
                    <a:cubicBezTo>
                      <a:pt x="7" y="40"/>
                      <a:pt x="8" y="40"/>
                      <a:pt x="8" y="40"/>
                    </a:cubicBezTo>
                    <a:cubicBezTo>
                      <a:pt x="8" y="40"/>
                      <a:pt x="33" y="41"/>
                      <a:pt x="33" y="41"/>
                    </a:cubicBezTo>
                    <a:cubicBezTo>
                      <a:pt x="35" y="41"/>
                      <a:pt x="36" y="40"/>
                      <a:pt x="36" y="38"/>
                    </a:cubicBezTo>
                    <a:cubicBezTo>
                      <a:pt x="36" y="36"/>
                      <a:pt x="35" y="36"/>
                      <a:pt x="34" y="35"/>
                    </a:cubicBezTo>
                    <a:cubicBezTo>
                      <a:pt x="14" y="34"/>
                      <a:pt x="14" y="34"/>
                      <a:pt x="14" y="34"/>
                    </a:cubicBezTo>
                    <a:cubicBezTo>
                      <a:pt x="13" y="34"/>
                      <a:pt x="13" y="34"/>
                      <a:pt x="12" y="34"/>
                    </a:cubicBezTo>
                    <a:cubicBezTo>
                      <a:pt x="12" y="34"/>
                      <a:pt x="12" y="34"/>
                      <a:pt x="12" y="34"/>
                    </a:cubicBezTo>
                    <a:cubicBezTo>
                      <a:pt x="11" y="34"/>
                      <a:pt x="10" y="34"/>
                      <a:pt x="9" y="33"/>
                    </a:cubicBezTo>
                    <a:cubicBezTo>
                      <a:pt x="7" y="32"/>
                      <a:pt x="5" y="29"/>
                      <a:pt x="6" y="26"/>
                    </a:cubicBezTo>
                    <a:cubicBezTo>
                      <a:pt x="6" y="25"/>
                      <a:pt x="6" y="24"/>
                      <a:pt x="7" y="23"/>
                    </a:cubicBezTo>
                    <a:cubicBezTo>
                      <a:pt x="8" y="21"/>
                      <a:pt x="10" y="19"/>
                      <a:pt x="13" y="19"/>
                    </a:cubicBezTo>
                    <a:cubicBezTo>
                      <a:pt x="13" y="19"/>
                      <a:pt x="14" y="19"/>
                      <a:pt x="14" y="20"/>
                    </a:cubicBezTo>
                    <a:cubicBezTo>
                      <a:pt x="14" y="20"/>
                      <a:pt x="14" y="20"/>
                      <a:pt x="14" y="20"/>
                    </a:cubicBezTo>
                    <a:cubicBezTo>
                      <a:pt x="14" y="20"/>
                      <a:pt x="40" y="20"/>
                      <a:pt x="40" y="20"/>
                    </a:cubicBezTo>
                    <a:cubicBezTo>
                      <a:pt x="43" y="20"/>
                      <a:pt x="79" y="19"/>
                      <a:pt x="79" y="19"/>
                    </a:cubicBezTo>
                    <a:cubicBezTo>
                      <a:pt x="79" y="19"/>
                      <a:pt x="79" y="19"/>
                      <a:pt x="79" y="19"/>
                    </a:cubicBezTo>
                    <a:cubicBezTo>
                      <a:pt x="79" y="19"/>
                      <a:pt x="80" y="19"/>
                      <a:pt x="80" y="19"/>
                    </a:cubicBezTo>
                    <a:cubicBezTo>
                      <a:pt x="82" y="17"/>
                      <a:pt x="83" y="16"/>
                      <a:pt x="80" y="10"/>
                    </a:cubicBezTo>
                    <a:cubicBezTo>
                      <a:pt x="75" y="1"/>
                      <a:pt x="75" y="1"/>
                      <a:pt x="75" y="1"/>
                    </a:cubicBezTo>
                    <a:cubicBezTo>
                      <a:pt x="76" y="0"/>
                      <a:pt x="77" y="0"/>
                      <a:pt x="78" y="0"/>
                    </a:cubicBezTo>
                    <a:cubicBezTo>
                      <a:pt x="86" y="0"/>
                      <a:pt x="90" y="2"/>
                      <a:pt x="91" y="2"/>
                    </a:cubicBezTo>
                    <a:cubicBezTo>
                      <a:pt x="102" y="10"/>
                      <a:pt x="109" y="18"/>
                      <a:pt x="115" y="25"/>
                    </a:cubicBezTo>
                    <a:cubicBezTo>
                      <a:pt x="120" y="30"/>
                      <a:pt x="124" y="34"/>
                      <a:pt x="128" y="36"/>
                    </a:cubicBezTo>
                    <a:cubicBezTo>
                      <a:pt x="128" y="37"/>
                      <a:pt x="129" y="37"/>
                      <a:pt x="130" y="37"/>
                    </a:cubicBezTo>
                    <a:cubicBezTo>
                      <a:pt x="130" y="37"/>
                      <a:pt x="130" y="37"/>
                      <a:pt x="131" y="37"/>
                    </a:cubicBezTo>
                    <a:cubicBezTo>
                      <a:pt x="134" y="38"/>
                      <a:pt x="135" y="39"/>
                      <a:pt x="140" y="39"/>
                    </a:cubicBezTo>
                  </a:path>
                </a:pathLst>
              </a:custGeom>
              <a:noFill/>
              <a:ln w="952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96" name="Freeform 21"/>
              <p:cNvSpPr>
                <a:spLocks/>
              </p:cNvSpPr>
              <p:nvPr/>
            </p:nvSpPr>
            <p:spPr bwMode="auto">
              <a:xfrm>
                <a:off x="290512" y="4740275"/>
                <a:ext cx="446088" cy="501650"/>
              </a:xfrm>
              <a:custGeom>
                <a:avLst/>
                <a:gdLst/>
                <a:ahLst/>
                <a:cxnLst>
                  <a:cxn ang="0">
                    <a:pos x="119" y="50"/>
                  </a:cxn>
                  <a:cxn ang="0">
                    <a:pos x="104" y="80"/>
                  </a:cxn>
                  <a:cxn ang="0">
                    <a:pos x="91" y="101"/>
                  </a:cxn>
                  <a:cxn ang="0">
                    <a:pos x="76" y="116"/>
                  </a:cxn>
                  <a:cxn ang="0">
                    <a:pos x="60" y="132"/>
                  </a:cxn>
                  <a:cxn ang="0">
                    <a:pos x="58" y="134"/>
                  </a:cxn>
                  <a:cxn ang="0">
                    <a:pos x="55" y="134"/>
                  </a:cxn>
                  <a:cxn ang="0">
                    <a:pos x="54" y="134"/>
                  </a:cxn>
                  <a:cxn ang="0">
                    <a:pos x="52" y="133"/>
                  </a:cxn>
                  <a:cxn ang="0">
                    <a:pos x="51" y="131"/>
                  </a:cxn>
                  <a:cxn ang="0">
                    <a:pos x="53" y="125"/>
                  </a:cxn>
                  <a:cxn ang="0">
                    <a:pos x="53" y="124"/>
                  </a:cxn>
                  <a:cxn ang="0">
                    <a:pos x="61" y="115"/>
                  </a:cxn>
                  <a:cxn ang="0">
                    <a:pos x="61" y="114"/>
                  </a:cxn>
                  <a:cxn ang="0">
                    <a:pos x="59" y="111"/>
                  </a:cxn>
                  <a:cxn ang="0">
                    <a:pos x="57" y="110"/>
                  </a:cxn>
                  <a:cxn ang="0">
                    <a:pos x="55" y="111"/>
                  </a:cxn>
                  <a:cxn ang="0">
                    <a:pos x="43" y="125"/>
                  </a:cxn>
                  <a:cxn ang="0">
                    <a:pos x="37" y="128"/>
                  </a:cxn>
                  <a:cxn ang="0">
                    <a:pos x="36" y="128"/>
                  </a:cxn>
                  <a:cxn ang="0">
                    <a:pos x="31" y="124"/>
                  </a:cxn>
                  <a:cxn ang="0">
                    <a:pos x="34" y="115"/>
                  </a:cxn>
                  <a:cxn ang="0">
                    <a:pos x="45" y="102"/>
                  </a:cxn>
                  <a:cxn ang="0">
                    <a:pos x="45" y="98"/>
                  </a:cxn>
                  <a:cxn ang="0">
                    <a:pos x="44" y="97"/>
                  </a:cxn>
                  <a:cxn ang="0">
                    <a:pos x="41" y="98"/>
                  </a:cxn>
                  <a:cxn ang="0">
                    <a:pos x="26" y="115"/>
                  </a:cxn>
                  <a:cxn ang="0">
                    <a:pos x="20" y="117"/>
                  </a:cxn>
                  <a:cxn ang="0">
                    <a:pos x="15" y="116"/>
                  </a:cxn>
                  <a:cxn ang="0">
                    <a:pos x="14" y="114"/>
                  </a:cxn>
                  <a:cxn ang="0">
                    <a:pos x="15" y="107"/>
                  </a:cxn>
                  <a:cxn ang="0">
                    <a:pos x="15" y="107"/>
                  </a:cxn>
                  <a:cxn ang="0">
                    <a:pos x="31" y="88"/>
                  </a:cxn>
                  <a:cxn ang="0">
                    <a:pos x="32" y="85"/>
                  </a:cxn>
                  <a:cxn ang="0">
                    <a:pos x="31" y="83"/>
                  </a:cxn>
                  <a:cxn ang="0">
                    <a:pos x="29" y="82"/>
                  </a:cxn>
                  <a:cxn ang="0">
                    <a:pos x="27" y="83"/>
                  </a:cxn>
                  <a:cxn ang="0">
                    <a:pos x="14" y="99"/>
                  </a:cxn>
                  <a:cxn ang="0">
                    <a:pos x="13" y="100"/>
                  </a:cxn>
                  <a:cxn ang="0">
                    <a:pos x="11" y="102"/>
                  </a:cxn>
                  <a:cxn ang="0">
                    <a:pos x="8" y="102"/>
                  </a:cxn>
                  <a:cxn ang="0">
                    <a:pos x="3" y="100"/>
                  </a:cxn>
                  <a:cxn ang="0">
                    <a:pos x="1" y="98"/>
                  </a:cxn>
                  <a:cxn ang="0">
                    <a:pos x="3" y="89"/>
                  </a:cxn>
                  <a:cxn ang="0">
                    <a:pos x="3" y="89"/>
                  </a:cxn>
                  <a:cxn ang="0">
                    <a:pos x="19" y="69"/>
                  </a:cxn>
                  <a:cxn ang="0">
                    <a:pos x="42" y="36"/>
                  </a:cxn>
                  <a:cxn ang="0">
                    <a:pos x="42" y="36"/>
                  </a:cxn>
                  <a:cxn ang="0">
                    <a:pos x="43" y="35"/>
                  </a:cxn>
                  <a:cxn ang="0">
                    <a:pos x="36" y="30"/>
                  </a:cxn>
                  <a:cxn ang="0">
                    <a:pos x="25" y="29"/>
                  </a:cxn>
                  <a:cxn ang="0">
                    <a:pos x="35" y="18"/>
                  </a:cxn>
                  <a:cxn ang="0">
                    <a:pos x="68" y="12"/>
                  </a:cxn>
                  <a:cxn ang="0">
                    <a:pos x="85" y="9"/>
                  </a:cxn>
                  <a:cxn ang="0">
                    <a:pos x="96" y="0"/>
                  </a:cxn>
                </a:cxnLst>
                <a:rect l="0" t="0" r="r" b="b"/>
                <a:pathLst>
                  <a:path w="119" h="134">
                    <a:moveTo>
                      <a:pt x="119" y="50"/>
                    </a:moveTo>
                    <a:cubicBezTo>
                      <a:pt x="116" y="56"/>
                      <a:pt x="108" y="72"/>
                      <a:pt x="104" y="80"/>
                    </a:cubicBezTo>
                    <a:cubicBezTo>
                      <a:pt x="102" y="86"/>
                      <a:pt x="96" y="96"/>
                      <a:pt x="91" y="101"/>
                    </a:cubicBezTo>
                    <a:cubicBezTo>
                      <a:pt x="76" y="116"/>
                      <a:pt x="76" y="116"/>
                      <a:pt x="76" y="116"/>
                    </a:cubicBezTo>
                    <a:cubicBezTo>
                      <a:pt x="60" y="132"/>
                      <a:pt x="60" y="132"/>
                      <a:pt x="60" y="132"/>
                    </a:cubicBezTo>
                    <a:cubicBezTo>
                      <a:pt x="60" y="133"/>
                      <a:pt x="59" y="133"/>
                      <a:pt x="58" y="134"/>
                    </a:cubicBezTo>
                    <a:cubicBezTo>
                      <a:pt x="57" y="134"/>
                      <a:pt x="56" y="134"/>
                      <a:pt x="55" y="134"/>
                    </a:cubicBezTo>
                    <a:cubicBezTo>
                      <a:pt x="55" y="134"/>
                      <a:pt x="55" y="134"/>
                      <a:pt x="54" y="134"/>
                    </a:cubicBezTo>
                    <a:cubicBezTo>
                      <a:pt x="53" y="134"/>
                      <a:pt x="53" y="134"/>
                      <a:pt x="52" y="133"/>
                    </a:cubicBezTo>
                    <a:cubicBezTo>
                      <a:pt x="52" y="132"/>
                      <a:pt x="51" y="132"/>
                      <a:pt x="51" y="131"/>
                    </a:cubicBezTo>
                    <a:cubicBezTo>
                      <a:pt x="50" y="130"/>
                      <a:pt x="51" y="127"/>
                      <a:pt x="53" y="125"/>
                    </a:cubicBezTo>
                    <a:cubicBezTo>
                      <a:pt x="53" y="124"/>
                      <a:pt x="53" y="124"/>
                      <a:pt x="53" y="124"/>
                    </a:cubicBezTo>
                    <a:cubicBezTo>
                      <a:pt x="61" y="115"/>
                      <a:pt x="61" y="115"/>
                      <a:pt x="61" y="115"/>
                    </a:cubicBezTo>
                    <a:cubicBezTo>
                      <a:pt x="61" y="115"/>
                      <a:pt x="61" y="115"/>
                      <a:pt x="61" y="114"/>
                    </a:cubicBezTo>
                    <a:cubicBezTo>
                      <a:pt x="61" y="114"/>
                      <a:pt x="61" y="112"/>
                      <a:pt x="59" y="111"/>
                    </a:cubicBezTo>
                    <a:cubicBezTo>
                      <a:pt x="59" y="110"/>
                      <a:pt x="58" y="110"/>
                      <a:pt x="57" y="110"/>
                    </a:cubicBezTo>
                    <a:cubicBezTo>
                      <a:pt x="56" y="110"/>
                      <a:pt x="55" y="111"/>
                      <a:pt x="55" y="111"/>
                    </a:cubicBezTo>
                    <a:cubicBezTo>
                      <a:pt x="43" y="125"/>
                      <a:pt x="43" y="125"/>
                      <a:pt x="43" y="125"/>
                    </a:cubicBezTo>
                    <a:cubicBezTo>
                      <a:pt x="42" y="126"/>
                      <a:pt x="40" y="128"/>
                      <a:pt x="37" y="128"/>
                    </a:cubicBezTo>
                    <a:cubicBezTo>
                      <a:pt x="37" y="128"/>
                      <a:pt x="36" y="128"/>
                      <a:pt x="36" y="128"/>
                    </a:cubicBezTo>
                    <a:cubicBezTo>
                      <a:pt x="34" y="128"/>
                      <a:pt x="32" y="126"/>
                      <a:pt x="31" y="124"/>
                    </a:cubicBezTo>
                    <a:cubicBezTo>
                      <a:pt x="30" y="121"/>
                      <a:pt x="32" y="118"/>
                      <a:pt x="34" y="115"/>
                    </a:cubicBezTo>
                    <a:cubicBezTo>
                      <a:pt x="45" y="102"/>
                      <a:pt x="45" y="102"/>
                      <a:pt x="45" y="102"/>
                    </a:cubicBezTo>
                    <a:cubicBezTo>
                      <a:pt x="46" y="101"/>
                      <a:pt x="47" y="99"/>
                      <a:pt x="45" y="98"/>
                    </a:cubicBezTo>
                    <a:cubicBezTo>
                      <a:pt x="45" y="97"/>
                      <a:pt x="44" y="97"/>
                      <a:pt x="44" y="97"/>
                    </a:cubicBezTo>
                    <a:cubicBezTo>
                      <a:pt x="42" y="97"/>
                      <a:pt x="41" y="98"/>
                      <a:pt x="41" y="98"/>
                    </a:cubicBezTo>
                    <a:cubicBezTo>
                      <a:pt x="26" y="115"/>
                      <a:pt x="26" y="115"/>
                      <a:pt x="26" y="115"/>
                    </a:cubicBezTo>
                    <a:cubicBezTo>
                      <a:pt x="24" y="117"/>
                      <a:pt x="22" y="117"/>
                      <a:pt x="20" y="117"/>
                    </a:cubicBezTo>
                    <a:cubicBezTo>
                      <a:pt x="18" y="117"/>
                      <a:pt x="16" y="116"/>
                      <a:pt x="15" y="116"/>
                    </a:cubicBezTo>
                    <a:cubicBezTo>
                      <a:pt x="15" y="115"/>
                      <a:pt x="14" y="115"/>
                      <a:pt x="14" y="114"/>
                    </a:cubicBezTo>
                    <a:cubicBezTo>
                      <a:pt x="13" y="112"/>
                      <a:pt x="14" y="109"/>
                      <a:pt x="15" y="107"/>
                    </a:cubicBezTo>
                    <a:cubicBezTo>
                      <a:pt x="15" y="107"/>
                      <a:pt x="15" y="107"/>
                      <a:pt x="15" y="107"/>
                    </a:cubicBezTo>
                    <a:cubicBezTo>
                      <a:pt x="31" y="88"/>
                      <a:pt x="31" y="88"/>
                      <a:pt x="31" y="88"/>
                    </a:cubicBezTo>
                    <a:cubicBezTo>
                      <a:pt x="31" y="88"/>
                      <a:pt x="32" y="87"/>
                      <a:pt x="32" y="85"/>
                    </a:cubicBezTo>
                    <a:cubicBezTo>
                      <a:pt x="32" y="84"/>
                      <a:pt x="32" y="84"/>
                      <a:pt x="31" y="83"/>
                    </a:cubicBezTo>
                    <a:cubicBezTo>
                      <a:pt x="31" y="83"/>
                      <a:pt x="30" y="82"/>
                      <a:pt x="29" y="82"/>
                    </a:cubicBezTo>
                    <a:cubicBezTo>
                      <a:pt x="28" y="82"/>
                      <a:pt x="28" y="83"/>
                      <a:pt x="27" y="83"/>
                    </a:cubicBezTo>
                    <a:cubicBezTo>
                      <a:pt x="27" y="83"/>
                      <a:pt x="14" y="99"/>
                      <a:pt x="14" y="99"/>
                    </a:cubicBezTo>
                    <a:cubicBezTo>
                      <a:pt x="14" y="99"/>
                      <a:pt x="13" y="100"/>
                      <a:pt x="13" y="100"/>
                    </a:cubicBezTo>
                    <a:cubicBezTo>
                      <a:pt x="12" y="101"/>
                      <a:pt x="11" y="101"/>
                      <a:pt x="11" y="102"/>
                    </a:cubicBezTo>
                    <a:cubicBezTo>
                      <a:pt x="10" y="102"/>
                      <a:pt x="9" y="102"/>
                      <a:pt x="8" y="102"/>
                    </a:cubicBezTo>
                    <a:cubicBezTo>
                      <a:pt x="6" y="102"/>
                      <a:pt x="4" y="102"/>
                      <a:pt x="3" y="100"/>
                    </a:cubicBezTo>
                    <a:cubicBezTo>
                      <a:pt x="2" y="99"/>
                      <a:pt x="1" y="99"/>
                      <a:pt x="1" y="98"/>
                    </a:cubicBezTo>
                    <a:cubicBezTo>
                      <a:pt x="0" y="95"/>
                      <a:pt x="1" y="92"/>
                      <a:pt x="3" y="89"/>
                    </a:cubicBezTo>
                    <a:cubicBezTo>
                      <a:pt x="3" y="89"/>
                      <a:pt x="3" y="89"/>
                      <a:pt x="3" y="89"/>
                    </a:cubicBezTo>
                    <a:cubicBezTo>
                      <a:pt x="19" y="69"/>
                      <a:pt x="19" y="69"/>
                      <a:pt x="19" y="69"/>
                    </a:cubicBezTo>
                    <a:cubicBezTo>
                      <a:pt x="19" y="69"/>
                      <a:pt x="37" y="44"/>
                      <a:pt x="42" y="36"/>
                    </a:cubicBezTo>
                    <a:cubicBezTo>
                      <a:pt x="42" y="36"/>
                      <a:pt x="42" y="36"/>
                      <a:pt x="42" y="36"/>
                    </a:cubicBezTo>
                    <a:cubicBezTo>
                      <a:pt x="42" y="36"/>
                      <a:pt x="43" y="35"/>
                      <a:pt x="43" y="35"/>
                    </a:cubicBezTo>
                    <a:cubicBezTo>
                      <a:pt x="43" y="33"/>
                      <a:pt x="42" y="31"/>
                      <a:pt x="36" y="30"/>
                    </a:cubicBezTo>
                    <a:cubicBezTo>
                      <a:pt x="25" y="29"/>
                      <a:pt x="25" y="29"/>
                      <a:pt x="25" y="29"/>
                    </a:cubicBezTo>
                    <a:cubicBezTo>
                      <a:pt x="31" y="21"/>
                      <a:pt x="35" y="18"/>
                      <a:pt x="35" y="18"/>
                    </a:cubicBezTo>
                    <a:cubicBezTo>
                      <a:pt x="48" y="14"/>
                      <a:pt x="59" y="13"/>
                      <a:pt x="68" y="12"/>
                    </a:cubicBezTo>
                    <a:cubicBezTo>
                      <a:pt x="75" y="12"/>
                      <a:pt x="81" y="11"/>
                      <a:pt x="85" y="9"/>
                    </a:cubicBezTo>
                    <a:cubicBezTo>
                      <a:pt x="88" y="8"/>
                      <a:pt x="93" y="4"/>
                      <a:pt x="96" y="0"/>
                    </a:cubicBezTo>
                  </a:path>
                </a:pathLst>
              </a:custGeom>
              <a:noFill/>
              <a:ln w="952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97" name="Freeform 22"/>
              <p:cNvSpPr>
                <a:spLocks/>
              </p:cNvSpPr>
              <p:nvPr/>
            </p:nvSpPr>
            <p:spPr bwMode="auto">
              <a:xfrm>
                <a:off x="593725" y="4368800"/>
                <a:ext cx="423863" cy="577850"/>
              </a:xfrm>
              <a:custGeom>
                <a:avLst/>
                <a:gdLst/>
                <a:ahLst/>
                <a:cxnLst>
                  <a:cxn ang="0">
                    <a:pos x="58" y="0"/>
                  </a:cxn>
                  <a:cxn ang="0">
                    <a:pos x="58" y="1"/>
                  </a:cxn>
                  <a:cxn ang="0">
                    <a:pos x="66" y="21"/>
                  </a:cxn>
                  <a:cxn ang="0">
                    <a:pos x="88" y="54"/>
                  </a:cxn>
                  <a:cxn ang="0">
                    <a:pos x="100" y="76"/>
                  </a:cxn>
                  <a:cxn ang="0">
                    <a:pos x="106" y="96"/>
                  </a:cxn>
                  <a:cxn ang="0">
                    <a:pos x="112" y="118"/>
                  </a:cxn>
                  <a:cxn ang="0">
                    <a:pos x="113" y="121"/>
                  </a:cxn>
                  <a:cxn ang="0">
                    <a:pos x="111" y="124"/>
                  </a:cxn>
                  <a:cxn ang="0">
                    <a:pos x="109" y="126"/>
                  </a:cxn>
                  <a:cxn ang="0">
                    <a:pos x="108" y="126"/>
                  </a:cxn>
                  <a:cxn ang="0">
                    <a:pos x="107" y="126"/>
                  </a:cxn>
                  <a:cxn ang="0">
                    <a:pos x="102" y="121"/>
                  </a:cxn>
                  <a:cxn ang="0">
                    <a:pos x="102" y="121"/>
                  </a:cxn>
                  <a:cxn ang="0">
                    <a:pos x="97" y="109"/>
                  </a:cxn>
                  <a:cxn ang="0">
                    <a:pos x="97" y="109"/>
                  </a:cxn>
                  <a:cxn ang="0">
                    <a:pos x="95" y="108"/>
                  </a:cxn>
                  <a:cxn ang="0">
                    <a:pos x="93" y="108"/>
                  </a:cxn>
                  <a:cxn ang="0">
                    <a:pos x="91" y="112"/>
                  </a:cxn>
                  <a:cxn ang="0">
                    <a:pos x="98" y="130"/>
                  </a:cxn>
                  <a:cxn ang="0">
                    <a:pos x="97" y="138"/>
                  </a:cxn>
                  <a:cxn ang="0">
                    <a:pos x="93" y="140"/>
                  </a:cxn>
                  <a:cxn ang="0">
                    <a:pos x="85" y="132"/>
                  </a:cxn>
                  <a:cxn ang="0">
                    <a:pos x="79" y="116"/>
                  </a:cxn>
                  <a:cxn ang="0">
                    <a:pos x="76" y="114"/>
                  </a:cxn>
                  <a:cxn ang="0">
                    <a:pos x="75" y="115"/>
                  </a:cxn>
                  <a:cxn ang="0">
                    <a:pos x="73" y="118"/>
                  </a:cxn>
                  <a:cxn ang="0">
                    <a:pos x="81" y="140"/>
                  </a:cxn>
                  <a:cxn ang="0">
                    <a:pos x="76" y="150"/>
                  </a:cxn>
                  <a:cxn ang="0">
                    <a:pos x="75" y="150"/>
                  </a:cxn>
                  <a:cxn ang="0">
                    <a:pos x="74" y="150"/>
                  </a:cxn>
                  <a:cxn ang="0">
                    <a:pos x="69" y="146"/>
                  </a:cxn>
                  <a:cxn ang="0">
                    <a:pos x="69" y="146"/>
                  </a:cxn>
                  <a:cxn ang="0">
                    <a:pos x="60" y="122"/>
                  </a:cxn>
                  <a:cxn ang="0">
                    <a:pos x="57" y="120"/>
                  </a:cxn>
                  <a:cxn ang="0">
                    <a:pos x="56" y="120"/>
                  </a:cxn>
                  <a:cxn ang="0">
                    <a:pos x="54" y="123"/>
                  </a:cxn>
                  <a:cxn ang="0">
                    <a:pos x="61" y="142"/>
                  </a:cxn>
                  <a:cxn ang="0">
                    <a:pos x="62" y="144"/>
                  </a:cxn>
                  <a:cxn ang="0">
                    <a:pos x="62" y="147"/>
                  </a:cxn>
                  <a:cxn ang="0">
                    <a:pos x="57" y="153"/>
                  </a:cxn>
                  <a:cxn ang="0">
                    <a:pos x="55" y="154"/>
                  </a:cxn>
                  <a:cxn ang="0">
                    <a:pos x="54" y="153"/>
                  </a:cxn>
                  <a:cxn ang="0">
                    <a:pos x="47" y="148"/>
                  </a:cxn>
                  <a:cxn ang="0">
                    <a:pos x="47" y="148"/>
                  </a:cxn>
                  <a:cxn ang="0">
                    <a:pos x="37" y="124"/>
                  </a:cxn>
                  <a:cxn ang="0">
                    <a:pos x="20" y="88"/>
                  </a:cxn>
                  <a:cxn ang="0">
                    <a:pos x="20" y="88"/>
                  </a:cxn>
                  <a:cxn ang="0">
                    <a:pos x="20" y="88"/>
                  </a:cxn>
                  <a:cxn ang="0">
                    <a:pos x="17" y="87"/>
                  </a:cxn>
                  <a:cxn ang="0">
                    <a:pos x="11" y="92"/>
                  </a:cxn>
                  <a:cxn ang="0">
                    <a:pos x="5" y="99"/>
                  </a:cxn>
                  <a:cxn ang="0">
                    <a:pos x="0" y="85"/>
                  </a:cxn>
                  <a:cxn ang="0">
                    <a:pos x="11" y="54"/>
                  </a:cxn>
                  <a:cxn ang="0">
                    <a:pos x="17" y="38"/>
                  </a:cxn>
                  <a:cxn ang="0">
                    <a:pos x="7" y="3"/>
                  </a:cxn>
                </a:cxnLst>
                <a:rect l="0" t="0" r="r" b="b"/>
                <a:pathLst>
                  <a:path w="113" h="154">
                    <a:moveTo>
                      <a:pt x="58" y="0"/>
                    </a:moveTo>
                    <a:cubicBezTo>
                      <a:pt x="58" y="1"/>
                      <a:pt x="58" y="1"/>
                      <a:pt x="58" y="1"/>
                    </a:cubicBezTo>
                    <a:cubicBezTo>
                      <a:pt x="62" y="9"/>
                      <a:pt x="64" y="17"/>
                      <a:pt x="66" y="21"/>
                    </a:cubicBezTo>
                    <a:cubicBezTo>
                      <a:pt x="66" y="24"/>
                      <a:pt x="82" y="47"/>
                      <a:pt x="88" y="54"/>
                    </a:cubicBezTo>
                    <a:cubicBezTo>
                      <a:pt x="92" y="59"/>
                      <a:pt x="98" y="70"/>
                      <a:pt x="100" y="76"/>
                    </a:cubicBezTo>
                    <a:cubicBezTo>
                      <a:pt x="106" y="96"/>
                      <a:pt x="106" y="96"/>
                      <a:pt x="106" y="96"/>
                    </a:cubicBezTo>
                    <a:cubicBezTo>
                      <a:pt x="112" y="118"/>
                      <a:pt x="112" y="118"/>
                      <a:pt x="112" y="118"/>
                    </a:cubicBezTo>
                    <a:cubicBezTo>
                      <a:pt x="113" y="119"/>
                      <a:pt x="113" y="120"/>
                      <a:pt x="113" y="121"/>
                    </a:cubicBezTo>
                    <a:cubicBezTo>
                      <a:pt x="112" y="122"/>
                      <a:pt x="112" y="123"/>
                      <a:pt x="111" y="124"/>
                    </a:cubicBezTo>
                    <a:cubicBezTo>
                      <a:pt x="111" y="125"/>
                      <a:pt x="110" y="125"/>
                      <a:pt x="109" y="126"/>
                    </a:cubicBezTo>
                    <a:cubicBezTo>
                      <a:pt x="109" y="126"/>
                      <a:pt x="108" y="126"/>
                      <a:pt x="108" y="126"/>
                    </a:cubicBezTo>
                    <a:cubicBezTo>
                      <a:pt x="108" y="126"/>
                      <a:pt x="108" y="126"/>
                      <a:pt x="107" y="126"/>
                    </a:cubicBezTo>
                    <a:cubicBezTo>
                      <a:pt x="106" y="126"/>
                      <a:pt x="103" y="124"/>
                      <a:pt x="102" y="121"/>
                    </a:cubicBezTo>
                    <a:cubicBezTo>
                      <a:pt x="102" y="121"/>
                      <a:pt x="102" y="121"/>
                      <a:pt x="102" y="121"/>
                    </a:cubicBezTo>
                    <a:cubicBezTo>
                      <a:pt x="97" y="109"/>
                      <a:pt x="97" y="109"/>
                      <a:pt x="97" y="109"/>
                    </a:cubicBezTo>
                    <a:cubicBezTo>
                      <a:pt x="97" y="109"/>
                      <a:pt x="97" y="109"/>
                      <a:pt x="97" y="109"/>
                    </a:cubicBezTo>
                    <a:cubicBezTo>
                      <a:pt x="97" y="109"/>
                      <a:pt x="96" y="108"/>
                      <a:pt x="95" y="108"/>
                    </a:cubicBezTo>
                    <a:cubicBezTo>
                      <a:pt x="94" y="108"/>
                      <a:pt x="94" y="108"/>
                      <a:pt x="93" y="108"/>
                    </a:cubicBezTo>
                    <a:cubicBezTo>
                      <a:pt x="91" y="109"/>
                      <a:pt x="91" y="111"/>
                      <a:pt x="91" y="112"/>
                    </a:cubicBezTo>
                    <a:cubicBezTo>
                      <a:pt x="98" y="130"/>
                      <a:pt x="98" y="130"/>
                      <a:pt x="98" y="130"/>
                    </a:cubicBezTo>
                    <a:cubicBezTo>
                      <a:pt x="99" y="131"/>
                      <a:pt x="100" y="135"/>
                      <a:pt x="97" y="138"/>
                    </a:cubicBezTo>
                    <a:cubicBezTo>
                      <a:pt x="96" y="139"/>
                      <a:pt x="94" y="140"/>
                      <a:pt x="93" y="140"/>
                    </a:cubicBezTo>
                    <a:cubicBezTo>
                      <a:pt x="89" y="140"/>
                      <a:pt x="86" y="137"/>
                      <a:pt x="85" y="132"/>
                    </a:cubicBezTo>
                    <a:cubicBezTo>
                      <a:pt x="79" y="116"/>
                      <a:pt x="79" y="116"/>
                      <a:pt x="79" y="116"/>
                    </a:cubicBezTo>
                    <a:cubicBezTo>
                      <a:pt x="79" y="116"/>
                      <a:pt x="78" y="114"/>
                      <a:pt x="76" y="114"/>
                    </a:cubicBezTo>
                    <a:cubicBezTo>
                      <a:pt x="76" y="114"/>
                      <a:pt x="75" y="114"/>
                      <a:pt x="75" y="115"/>
                    </a:cubicBezTo>
                    <a:cubicBezTo>
                      <a:pt x="73" y="115"/>
                      <a:pt x="73" y="117"/>
                      <a:pt x="73" y="118"/>
                    </a:cubicBezTo>
                    <a:cubicBezTo>
                      <a:pt x="81" y="140"/>
                      <a:pt x="81" y="140"/>
                      <a:pt x="81" y="140"/>
                    </a:cubicBezTo>
                    <a:cubicBezTo>
                      <a:pt x="83" y="147"/>
                      <a:pt x="77" y="150"/>
                      <a:pt x="76" y="150"/>
                    </a:cubicBezTo>
                    <a:cubicBezTo>
                      <a:pt x="76" y="150"/>
                      <a:pt x="75" y="150"/>
                      <a:pt x="75" y="150"/>
                    </a:cubicBezTo>
                    <a:cubicBezTo>
                      <a:pt x="75" y="150"/>
                      <a:pt x="75" y="150"/>
                      <a:pt x="74" y="150"/>
                    </a:cubicBezTo>
                    <a:cubicBezTo>
                      <a:pt x="72" y="150"/>
                      <a:pt x="70" y="148"/>
                      <a:pt x="69" y="146"/>
                    </a:cubicBezTo>
                    <a:cubicBezTo>
                      <a:pt x="69" y="146"/>
                      <a:pt x="69" y="146"/>
                      <a:pt x="69" y="146"/>
                    </a:cubicBezTo>
                    <a:cubicBezTo>
                      <a:pt x="69" y="145"/>
                      <a:pt x="60" y="122"/>
                      <a:pt x="60" y="122"/>
                    </a:cubicBezTo>
                    <a:cubicBezTo>
                      <a:pt x="60" y="122"/>
                      <a:pt x="59" y="120"/>
                      <a:pt x="57" y="120"/>
                    </a:cubicBezTo>
                    <a:cubicBezTo>
                      <a:pt x="56" y="120"/>
                      <a:pt x="56" y="120"/>
                      <a:pt x="56" y="120"/>
                    </a:cubicBezTo>
                    <a:cubicBezTo>
                      <a:pt x="54" y="121"/>
                      <a:pt x="54" y="123"/>
                      <a:pt x="54" y="123"/>
                    </a:cubicBezTo>
                    <a:cubicBezTo>
                      <a:pt x="54" y="123"/>
                      <a:pt x="61" y="142"/>
                      <a:pt x="61" y="142"/>
                    </a:cubicBezTo>
                    <a:cubicBezTo>
                      <a:pt x="61" y="143"/>
                      <a:pt x="62" y="144"/>
                      <a:pt x="62" y="144"/>
                    </a:cubicBezTo>
                    <a:cubicBezTo>
                      <a:pt x="62" y="145"/>
                      <a:pt x="62" y="146"/>
                      <a:pt x="62" y="147"/>
                    </a:cubicBezTo>
                    <a:cubicBezTo>
                      <a:pt x="62" y="150"/>
                      <a:pt x="60" y="152"/>
                      <a:pt x="57" y="153"/>
                    </a:cubicBezTo>
                    <a:cubicBezTo>
                      <a:pt x="56" y="153"/>
                      <a:pt x="55" y="154"/>
                      <a:pt x="55" y="154"/>
                    </a:cubicBezTo>
                    <a:cubicBezTo>
                      <a:pt x="54" y="154"/>
                      <a:pt x="54" y="154"/>
                      <a:pt x="54" y="153"/>
                    </a:cubicBezTo>
                    <a:cubicBezTo>
                      <a:pt x="51" y="153"/>
                      <a:pt x="48" y="151"/>
                      <a:pt x="47" y="148"/>
                    </a:cubicBezTo>
                    <a:cubicBezTo>
                      <a:pt x="47" y="148"/>
                      <a:pt x="47" y="148"/>
                      <a:pt x="47" y="148"/>
                    </a:cubicBezTo>
                    <a:cubicBezTo>
                      <a:pt x="37" y="124"/>
                      <a:pt x="37" y="124"/>
                      <a:pt x="37" y="124"/>
                    </a:cubicBezTo>
                    <a:cubicBezTo>
                      <a:pt x="37" y="124"/>
                      <a:pt x="24" y="97"/>
                      <a:pt x="20" y="88"/>
                    </a:cubicBezTo>
                    <a:cubicBezTo>
                      <a:pt x="20" y="88"/>
                      <a:pt x="20" y="88"/>
                      <a:pt x="20" y="88"/>
                    </a:cubicBezTo>
                    <a:cubicBezTo>
                      <a:pt x="20" y="88"/>
                      <a:pt x="20" y="88"/>
                      <a:pt x="20" y="88"/>
                    </a:cubicBezTo>
                    <a:cubicBezTo>
                      <a:pt x="19" y="88"/>
                      <a:pt x="18" y="87"/>
                      <a:pt x="17" y="87"/>
                    </a:cubicBezTo>
                    <a:cubicBezTo>
                      <a:pt x="16" y="87"/>
                      <a:pt x="14" y="89"/>
                      <a:pt x="11" y="92"/>
                    </a:cubicBezTo>
                    <a:cubicBezTo>
                      <a:pt x="5" y="99"/>
                      <a:pt x="5" y="99"/>
                      <a:pt x="5" y="99"/>
                    </a:cubicBezTo>
                    <a:cubicBezTo>
                      <a:pt x="1" y="90"/>
                      <a:pt x="0" y="86"/>
                      <a:pt x="0" y="85"/>
                    </a:cubicBezTo>
                    <a:cubicBezTo>
                      <a:pt x="3" y="72"/>
                      <a:pt x="8" y="62"/>
                      <a:pt x="11" y="54"/>
                    </a:cubicBezTo>
                    <a:cubicBezTo>
                      <a:pt x="14" y="47"/>
                      <a:pt x="16" y="42"/>
                      <a:pt x="17" y="38"/>
                    </a:cubicBezTo>
                    <a:cubicBezTo>
                      <a:pt x="17" y="31"/>
                      <a:pt x="9" y="8"/>
                      <a:pt x="7" y="3"/>
                    </a:cubicBezTo>
                  </a:path>
                </a:pathLst>
              </a:custGeom>
              <a:noFill/>
              <a:ln w="952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grpSp>
        <p:grpSp>
          <p:nvGrpSpPr>
            <p:cNvPr id="98" name="Groupe 666"/>
            <p:cNvGrpSpPr/>
            <p:nvPr/>
          </p:nvGrpSpPr>
          <p:grpSpPr>
            <a:xfrm>
              <a:off x="4294276" y="2430136"/>
              <a:ext cx="362760" cy="350837"/>
              <a:chOff x="3992563" y="2897188"/>
              <a:chExt cx="493713" cy="395287"/>
            </a:xfrm>
          </p:grpSpPr>
          <p:sp>
            <p:nvSpPr>
              <p:cNvPr id="99" name="Freeform 391"/>
              <p:cNvSpPr>
                <a:spLocks/>
              </p:cNvSpPr>
              <p:nvPr/>
            </p:nvSpPr>
            <p:spPr bwMode="auto">
              <a:xfrm>
                <a:off x="4138613" y="2897188"/>
                <a:ext cx="144463" cy="114300"/>
              </a:xfrm>
              <a:custGeom>
                <a:avLst/>
                <a:gdLst/>
                <a:ahLst/>
                <a:cxnLst>
                  <a:cxn ang="0">
                    <a:pos x="4" y="48"/>
                  </a:cxn>
                  <a:cxn ang="0">
                    <a:pos x="2" y="58"/>
                  </a:cxn>
                  <a:cxn ang="0">
                    <a:pos x="11" y="52"/>
                  </a:cxn>
                  <a:cxn ang="0">
                    <a:pos x="59" y="52"/>
                  </a:cxn>
                  <a:cxn ang="0">
                    <a:pos x="63" y="52"/>
                  </a:cxn>
                  <a:cxn ang="0">
                    <a:pos x="74" y="41"/>
                  </a:cxn>
                  <a:cxn ang="0">
                    <a:pos x="74" y="11"/>
                  </a:cxn>
                  <a:cxn ang="0">
                    <a:pos x="63" y="0"/>
                  </a:cxn>
                  <a:cxn ang="0">
                    <a:pos x="49" y="0"/>
                  </a:cxn>
                  <a:cxn ang="0">
                    <a:pos x="20" y="0"/>
                  </a:cxn>
                  <a:cxn ang="0">
                    <a:pos x="11" y="0"/>
                  </a:cxn>
                  <a:cxn ang="0">
                    <a:pos x="0" y="11"/>
                  </a:cxn>
                  <a:cxn ang="0">
                    <a:pos x="0" y="41"/>
                  </a:cxn>
                </a:cxnLst>
                <a:rect l="0" t="0" r="r" b="b"/>
                <a:pathLst>
                  <a:path w="74" h="59">
                    <a:moveTo>
                      <a:pt x="4" y="48"/>
                    </a:moveTo>
                    <a:cubicBezTo>
                      <a:pt x="5" y="51"/>
                      <a:pt x="2" y="58"/>
                      <a:pt x="2" y="58"/>
                    </a:cubicBezTo>
                    <a:cubicBezTo>
                      <a:pt x="4" y="59"/>
                      <a:pt x="11" y="52"/>
                      <a:pt x="11" y="52"/>
                    </a:cubicBezTo>
                    <a:cubicBezTo>
                      <a:pt x="59" y="52"/>
                      <a:pt x="59" y="52"/>
                      <a:pt x="59" y="52"/>
                    </a:cubicBezTo>
                    <a:cubicBezTo>
                      <a:pt x="63" y="52"/>
                      <a:pt x="63" y="52"/>
                      <a:pt x="63" y="52"/>
                    </a:cubicBezTo>
                    <a:cubicBezTo>
                      <a:pt x="69" y="52"/>
                      <a:pt x="74" y="47"/>
                      <a:pt x="74" y="41"/>
                    </a:cubicBezTo>
                    <a:cubicBezTo>
                      <a:pt x="74" y="11"/>
                      <a:pt x="74" y="11"/>
                      <a:pt x="74" y="11"/>
                    </a:cubicBezTo>
                    <a:cubicBezTo>
                      <a:pt x="74" y="5"/>
                      <a:pt x="69" y="0"/>
                      <a:pt x="63" y="0"/>
                    </a:cubicBezTo>
                    <a:cubicBezTo>
                      <a:pt x="49" y="0"/>
                      <a:pt x="49" y="0"/>
                      <a:pt x="49" y="0"/>
                    </a:cubicBezTo>
                    <a:cubicBezTo>
                      <a:pt x="20" y="0"/>
                      <a:pt x="20" y="0"/>
                      <a:pt x="20" y="0"/>
                    </a:cubicBezTo>
                    <a:cubicBezTo>
                      <a:pt x="11" y="0"/>
                      <a:pt x="11" y="0"/>
                      <a:pt x="11" y="0"/>
                    </a:cubicBezTo>
                    <a:cubicBezTo>
                      <a:pt x="5" y="0"/>
                      <a:pt x="0" y="5"/>
                      <a:pt x="0" y="11"/>
                    </a:cubicBezTo>
                    <a:cubicBezTo>
                      <a:pt x="0" y="41"/>
                      <a:pt x="0" y="41"/>
                      <a:pt x="0" y="41"/>
                    </a:cubicBezTo>
                  </a:path>
                </a:pathLst>
              </a:custGeom>
              <a:noFill/>
              <a:ln w="11113"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00" name="Freeform 392"/>
              <p:cNvSpPr>
                <a:spLocks/>
              </p:cNvSpPr>
              <p:nvPr/>
            </p:nvSpPr>
            <p:spPr bwMode="auto">
              <a:xfrm>
                <a:off x="4024313" y="2941638"/>
                <a:ext cx="100013" cy="127000"/>
              </a:xfrm>
              <a:custGeom>
                <a:avLst/>
                <a:gdLst/>
                <a:ahLst/>
                <a:cxnLst>
                  <a:cxn ang="0">
                    <a:pos x="34" y="64"/>
                  </a:cxn>
                  <a:cxn ang="0">
                    <a:pos x="50" y="25"/>
                  </a:cxn>
                  <a:cxn ang="0">
                    <a:pos x="25" y="0"/>
                  </a:cxn>
                  <a:cxn ang="0">
                    <a:pos x="1" y="29"/>
                  </a:cxn>
                  <a:cxn ang="0">
                    <a:pos x="34" y="64"/>
                  </a:cxn>
                </a:cxnLst>
                <a:rect l="0" t="0" r="r" b="b"/>
                <a:pathLst>
                  <a:path w="51" h="66">
                    <a:moveTo>
                      <a:pt x="34" y="64"/>
                    </a:moveTo>
                    <a:cubicBezTo>
                      <a:pt x="49" y="60"/>
                      <a:pt x="51" y="41"/>
                      <a:pt x="50" y="25"/>
                    </a:cubicBezTo>
                    <a:cubicBezTo>
                      <a:pt x="50" y="10"/>
                      <a:pt x="37" y="0"/>
                      <a:pt x="25" y="0"/>
                    </a:cubicBezTo>
                    <a:cubicBezTo>
                      <a:pt x="10" y="1"/>
                      <a:pt x="0" y="14"/>
                      <a:pt x="1" y="29"/>
                    </a:cubicBezTo>
                    <a:cubicBezTo>
                      <a:pt x="4" y="55"/>
                      <a:pt x="24" y="66"/>
                      <a:pt x="34" y="64"/>
                    </a:cubicBezTo>
                    <a:close/>
                  </a:path>
                </a:pathLst>
              </a:custGeom>
              <a:noFill/>
              <a:ln w="11113"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01" name="Freeform 393"/>
              <p:cNvSpPr>
                <a:spLocks/>
              </p:cNvSpPr>
              <p:nvPr/>
            </p:nvSpPr>
            <p:spPr bwMode="auto">
              <a:xfrm>
                <a:off x="3992563" y="3067050"/>
                <a:ext cx="214313" cy="225425"/>
              </a:xfrm>
              <a:custGeom>
                <a:avLst/>
                <a:gdLst/>
                <a:ahLst/>
                <a:cxnLst>
                  <a:cxn ang="0">
                    <a:pos x="36" y="80"/>
                  </a:cxn>
                  <a:cxn ang="0">
                    <a:pos x="44" y="83"/>
                  </a:cxn>
                  <a:cxn ang="0">
                    <a:pos x="96" y="95"/>
                  </a:cxn>
                  <a:cxn ang="0">
                    <a:pos x="110" y="87"/>
                  </a:cxn>
                  <a:cxn ang="0">
                    <a:pos x="101" y="73"/>
                  </a:cxn>
                  <a:cxn ang="0">
                    <a:pos x="65" y="65"/>
                  </a:cxn>
                  <a:cxn ang="0">
                    <a:pos x="63" y="26"/>
                  </a:cxn>
                  <a:cxn ang="0">
                    <a:pos x="56" y="11"/>
                  </a:cxn>
                  <a:cxn ang="0">
                    <a:pos x="56" y="14"/>
                  </a:cxn>
                  <a:cxn ang="0">
                    <a:pos x="57" y="44"/>
                  </a:cxn>
                  <a:cxn ang="0">
                    <a:pos x="51" y="18"/>
                  </a:cxn>
                  <a:cxn ang="0">
                    <a:pos x="53" y="13"/>
                  </a:cxn>
                  <a:cxn ang="0">
                    <a:pos x="50" y="8"/>
                  </a:cxn>
                  <a:cxn ang="0">
                    <a:pos x="47" y="8"/>
                  </a:cxn>
                  <a:cxn ang="0">
                    <a:pos x="43" y="11"/>
                  </a:cxn>
                  <a:cxn ang="0">
                    <a:pos x="46" y="17"/>
                  </a:cxn>
                  <a:cxn ang="0">
                    <a:pos x="46" y="38"/>
                  </a:cxn>
                  <a:cxn ang="0">
                    <a:pos x="32" y="0"/>
                  </a:cxn>
                  <a:cxn ang="0">
                    <a:pos x="32" y="0"/>
                  </a:cxn>
                  <a:cxn ang="0">
                    <a:pos x="32" y="0"/>
                  </a:cxn>
                  <a:cxn ang="0">
                    <a:pos x="14" y="12"/>
                  </a:cxn>
                  <a:cxn ang="0">
                    <a:pos x="14" y="116"/>
                  </a:cxn>
                  <a:cxn ang="0">
                    <a:pos x="65" y="116"/>
                  </a:cxn>
                  <a:cxn ang="0">
                    <a:pos x="66" y="92"/>
                  </a:cxn>
                  <a:cxn ang="0">
                    <a:pos x="36" y="85"/>
                  </a:cxn>
                </a:cxnLst>
                <a:rect l="0" t="0" r="r" b="b"/>
                <a:pathLst>
                  <a:path w="111" h="116">
                    <a:moveTo>
                      <a:pt x="36" y="80"/>
                    </a:moveTo>
                    <a:cubicBezTo>
                      <a:pt x="37" y="81"/>
                      <a:pt x="40" y="82"/>
                      <a:pt x="44" y="83"/>
                    </a:cubicBezTo>
                    <a:cubicBezTo>
                      <a:pt x="45" y="83"/>
                      <a:pt x="96" y="95"/>
                      <a:pt x="96" y="95"/>
                    </a:cubicBezTo>
                    <a:cubicBezTo>
                      <a:pt x="102" y="97"/>
                      <a:pt x="108" y="93"/>
                      <a:pt x="110" y="87"/>
                    </a:cubicBezTo>
                    <a:cubicBezTo>
                      <a:pt x="111" y="81"/>
                      <a:pt x="107" y="74"/>
                      <a:pt x="101" y="73"/>
                    </a:cubicBezTo>
                    <a:cubicBezTo>
                      <a:pt x="65" y="65"/>
                      <a:pt x="65" y="65"/>
                      <a:pt x="65" y="65"/>
                    </a:cubicBezTo>
                    <a:cubicBezTo>
                      <a:pt x="65" y="49"/>
                      <a:pt x="64" y="33"/>
                      <a:pt x="63" y="26"/>
                    </a:cubicBezTo>
                    <a:cubicBezTo>
                      <a:pt x="60" y="13"/>
                      <a:pt x="56" y="11"/>
                      <a:pt x="56" y="11"/>
                    </a:cubicBezTo>
                    <a:cubicBezTo>
                      <a:pt x="56" y="14"/>
                      <a:pt x="56" y="14"/>
                      <a:pt x="56" y="14"/>
                    </a:cubicBezTo>
                    <a:cubicBezTo>
                      <a:pt x="60" y="30"/>
                      <a:pt x="57" y="44"/>
                      <a:pt x="57" y="44"/>
                    </a:cubicBezTo>
                    <a:cubicBezTo>
                      <a:pt x="57" y="44"/>
                      <a:pt x="53" y="24"/>
                      <a:pt x="51" y="18"/>
                    </a:cubicBezTo>
                    <a:cubicBezTo>
                      <a:pt x="52" y="15"/>
                      <a:pt x="53" y="13"/>
                      <a:pt x="53" y="13"/>
                    </a:cubicBezTo>
                    <a:cubicBezTo>
                      <a:pt x="50" y="8"/>
                      <a:pt x="50" y="8"/>
                      <a:pt x="50" y="8"/>
                    </a:cubicBezTo>
                    <a:cubicBezTo>
                      <a:pt x="50" y="8"/>
                      <a:pt x="49" y="8"/>
                      <a:pt x="47" y="8"/>
                    </a:cubicBezTo>
                    <a:cubicBezTo>
                      <a:pt x="46" y="9"/>
                      <a:pt x="43" y="11"/>
                      <a:pt x="43" y="11"/>
                    </a:cubicBezTo>
                    <a:cubicBezTo>
                      <a:pt x="43" y="11"/>
                      <a:pt x="44" y="14"/>
                      <a:pt x="46" y="17"/>
                    </a:cubicBezTo>
                    <a:cubicBezTo>
                      <a:pt x="46" y="18"/>
                      <a:pt x="47" y="28"/>
                      <a:pt x="46" y="38"/>
                    </a:cubicBezTo>
                    <a:cubicBezTo>
                      <a:pt x="41" y="10"/>
                      <a:pt x="34" y="2"/>
                      <a:pt x="32" y="0"/>
                    </a:cubicBezTo>
                    <a:cubicBezTo>
                      <a:pt x="32" y="0"/>
                      <a:pt x="32" y="0"/>
                      <a:pt x="32" y="0"/>
                    </a:cubicBezTo>
                    <a:cubicBezTo>
                      <a:pt x="32" y="0"/>
                      <a:pt x="32" y="0"/>
                      <a:pt x="32" y="0"/>
                    </a:cubicBezTo>
                    <a:cubicBezTo>
                      <a:pt x="29" y="0"/>
                      <a:pt x="18" y="9"/>
                      <a:pt x="14" y="12"/>
                    </a:cubicBezTo>
                    <a:cubicBezTo>
                      <a:pt x="0" y="25"/>
                      <a:pt x="15" y="74"/>
                      <a:pt x="14" y="116"/>
                    </a:cubicBezTo>
                    <a:cubicBezTo>
                      <a:pt x="65" y="116"/>
                      <a:pt x="65" y="116"/>
                      <a:pt x="65" y="116"/>
                    </a:cubicBezTo>
                    <a:cubicBezTo>
                      <a:pt x="65" y="114"/>
                      <a:pt x="66" y="104"/>
                      <a:pt x="66" y="92"/>
                    </a:cubicBezTo>
                    <a:cubicBezTo>
                      <a:pt x="60" y="91"/>
                      <a:pt x="44" y="89"/>
                      <a:pt x="36" y="85"/>
                    </a:cubicBezTo>
                  </a:path>
                </a:pathLst>
              </a:custGeom>
              <a:noFill/>
              <a:ln w="11113"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02" name="Freeform 394"/>
              <p:cNvSpPr>
                <a:spLocks/>
              </p:cNvSpPr>
              <p:nvPr/>
            </p:nvSpPr>
            <p:spPr bwMode="auto">
              <a:xfrm>
                <a:off x="4102101" y="3076575"/>
                <a:ext cx="115888" cy="93663"/>
              </a:xfrm>
              <a:custGeom>
                <a:avLst/>
                <a:gdLst/>
                <a:ahLst/>
                <a:cxnLst>
                  <a:cxn ang="0">
                    <a:pos x="15" y="45"/>
                  </a:cxn>
                  <a:cxn ang="0">
                    <a:pos x="27" y="46"/>
                  </a:cxn>
                  <a:cxn ang="0">
                    <a:pos x="54" y="26"/>
                  </a:cxn>
                  <a:cxn ang="0">
                    <a:pos x="57" y="12"/>
                  </a:cxn>
                  <a:cxn ang="0">
                    <a:pos x="53" y="9"/>
                  </a:cxn>
                  <a:cxn ang="0">
                    <a:pos x="57" y="6"/>
                  </a:cxn>
                  <a:cxn ang="0">
                    <a:pos x="58" y="2"/>
                  </a:cxn>
                  <a:cxn ang="0">
                    <a:pos x="54" y="1"/>
                  </a:cxn>
                  <a:cxn ang="0">
                    <a:pos x="22" y="25"/>
                  </a:cxn>
                  <a:cxn ang="0">
                    <a:pos x="0" y="8"/>
                  </a:cxn>
                </a:cxnLst>
                <a:rect l="0" t="0" r="r" b="b"/>
                <a:pathLst>
                  <a:path w="60" h="48">
                    <a:moveTo>
                      <a:pt x="15" y="45"/>
                    </a:moveTo>
                    <a:cubicBezTo>
                      <a:pt x="19" y="48"/>
                      <a:pt x="24" y="48"/>
                      <a:pt x="27" y="46"/>
                    </a:cubicBezTo>
                    <a:cubicBezTo>
                      <a:pt x="54" y="26"/>
                      <a:pt x="54" y="26"/>
                      <a:pt x="54" y="26"/>
                    </a:cubicBezTo>
                    <a:cubicBezTo>
                      <a:pt x="59" y="23"/>
                      <a:pt x="60" y="16"/>
                      <a:pt x="57" y="12"/>
                    </a:cubicBezTo>
                    <a:cubicBezTo>
                      <a:pt x="56" y="11"/>
                      <a:pt x="54" y="10"/>
                      <a:pt x="53" y="9"/>
                    </a:cubicBezTo>
                    <a:cubicBezTo>
                      <a:pt x="57" y="6"/>
                      <a:pt x="57" y="6"/>
                      <a:pt x="57" y="6"/>
                    </a:cubicBezTo>
                    <a:cubicBezTo>
                      <a:pt x="59" y="5"/>
                      <a:pt x="59" y="3"/>
                      <a:pt x="58" y="2"/>
                    </a:cubicBezTo>
                    <a:cubicBezTo>
                      <a:pt x="57" y="1"/>
                      <a:pt x="55" y="0"/>
                      <a:pt x="54" y="1"/>
                    </a:cubicBezTo>
                    <a:cubicBezTo>
                      <a:pt x="22" y="25"/>
                      <a:pt x="22" y="25"/>
                      <a:pt x="22" y="25"/>
                    </a:cubicBezTo>
                    <a:cubicBezTo>
                      <a:pt x="0" y="8"/>
                      <a:pt x="0" y="8"/>
                      <a:pt x="0" y="8"/>
                    </a:cubicBezTo>
                  </a:path>
                </a:pathLst>
              </a:custGeom>
              <a:noFill/>
              <a:ln w="11113"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03" name="Freeform 395"/>
              <p:cNvSpPr>
                <a:spLocks/>
              </p:cNvSpPr>
              <p:nvPr/>
            </p:nvSpPr>
            <p:spPr bwMode="auto">
              <a:xfrm>
                <a:off x="4308476" y="2941638"/>
                <a:ext cx="98425" cy="127000"/>
              </a:xfrm>
              <a:custGeom>
                <a:avLst/>
                <a:gdLst/>
                <a:ahLst/>
                <a:cxnLst>
                  <a:cxn ang="0">
                    <a:pos x="16" y="64"/>
                  </a:cxn>
                  <a:cxn ang="0">
                    <a:pos x="50" y="29"/>
                  </a:cxn>
                  <a:cxn ang="0">
                    <a:pos x="25" y="0"/>
                  </a:cxn>
                  <a:cxn ang="0">
                    <a:pos x="1" y="25"/>
                  </a:cxn>
                  <a:cxn ang="0">
                    <a:pos x="16" y="64"/>
                  </a:cxn>
                </a:cxnLst>
                <a:rect l="0" t="0" r="r" b="b"/>
                <a:pathLst>
                  <a:path w="51" h="66">
                    <a:moveTo>
                      <a:pt x="16" y="64"/>
                    </a:moveTo>
                    <a:cubicBezTo>
                      <a:pt x="27" y="66"/>
                      <a:pt x="46" y="55"/>
                      <a:pt x="50" y="29"/>
                    </a:cubicBezTo>
                    <a:cubicBezTo>
                      <a:pt x="51" y="14"/>
                      <a:pt x="41" y="1"/>
                      <a:pt x="25" y="0"/>
                    </a:cubicBezTo>
                    <a:cubicBezTo>
                      <a:pt x="14" y="0"/>
                      <a:pt x="1" y="10"/>
                      <a:pt x="1" y="25"/>
                    </a:cubicBezTo>
                    <a:cubicBezTo>
                      <a:pt x="0" y="41"/>
                      <a:pt x="2" y="60"/>
                      <a:pt x="16" y="64"/>
                    </a:cubicBezTo>
                    <a:close/>
                  </a:path>
                </a:pathLst>
              </a:custGeom>
              <a:noFill/>
              <a:ln w="11113"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04" name="Freeform 396"/>
              <p:cNvSpPr>
                <a:spLocks/>
              </p:cNvSpPr>
              <p:nvPr/>
            </p:nvSpPr>
            <p:spPr bwMode="auto">
              <a:xfrm>
                <a:off x="4200526" y="3067050"/>
                <a:ext cx="285750" cy="225425"/>
              </a:xfrm>
              <a:custGeom>
                <a:avLst/>
                <a:gdLst/>
                <a:ahLst/>
                <a:cxnLst>
                  <a:cxn ang="0">
                    <a:pos x="123" y="63"/>
                  </a:cxn>
                  <a:cxn ang="0">
                    <a:pos x="114" y="103"/>
                  </a:cxn>
                  <a:cxn ang="0">
                    <a:pos x="124" y="113"/>
                  </a:cxn>
                  <a:cxn ang="0">
                    <a:pos x="137" y="107"/>
                  </a:cxn>
                  <a:cxn ang="0">
                    <a:pos x="146" y="62"/>
                  </a:cxn>
                  <a:cxn ang="0">
                    <a:pos x="144" y="53"/>
                  </a:cxn>
                  <a:cxn ang="0">
                    <a:pos x="108" y="9"/>
                  </a:cxn>
                  <a:cxn ang="0">
                    <a:pos x="91" y="0"/>
                  </a:cxn>
                  <a:cxn ang="0">
                    <a:pos x="91" y="0"/>
                  </a:cxn>
                  <a:cxn ang="0">
                    <a:pos x="91" y="0"/>
                  </a:cxn>
                  <a:cxn ang="0">
                    <a:pos x="77" y="38"/>
                  </a:cxn>
                  <a:cxn ang="0">
                    <a:pos x="77" y="17"/>
                  </a:cxn>
                  <a:cxn ang="0">
                    <a:pos x="79" y="12"/>
                  </a:cxn>
                  <a:cxn ang="0">
                    <a:pos x="75" y="8"/>
                  </a:cxn>
                  <a:cxn ang="0">
                    <a:pos x="73" y="8"/>
                  </a:cxn>
                  <a:cxn ang="0">
                    <a:pos x="70" y="13"/>
                  </a:cxn>
                  <a:cxn ang="0">
                    <a:pos x="72" y="18"/>
                  </a:cxn>
                  <a:cxn ang="0">
                    <a:pos x="66" y="44"/>
                  </a:cxn>
                  <a:cxn ang="0">
                    <a:pos x="68" y="9"/>
                  </a:cxn>
                  <a:cxn ang="0">
                    <a:pos x="60" y="16"/>
                  </a:cxn>
                  <a:cxn ang="0">
                    <a:pos x="34" y="61"/>
                  </a:cxn>
                  <a:cxn ang="0">
                    <a:pos x="5" y="71"/>
                  </a:cxn>
                  <a:cxn ang="0">
                    <a:pos x="0" y="74"/>
                  </a:cxn>
                  <a:cxn ang="0">
                    <a:pos x="2" y="91"/>
                  </a:cxn>
                  <a:cxn ang="0">
                    <a:pos x="12" y="92"/>
                  </a:cxn>
                  <a:cxn ang="0">
                    <a:pos x="46" y="81"/>
                  </a:cxn>
                  <a:cxn ang="0">
                    <a:pos x="52" y="76"/>
                  </a:cxn>
                  <a:cxn ang="0">
                    <a:pos x="56" y="69"/>
                  </a:cxn>
                  <a:cxn ang="0">
                    <a:pos x="58" y="38"/>
                  </a:cxn>
                  <a:cxn ang="0">
                    <a:pos x="59" y="35"/>
                  </a:cxn>
                  <a:cxn ang="0">
                    <a:pos x="57" y="116"/>
                  </a:cxn>
                  <a:cxn ang="0">
                    <a:pos x="109" y="116"/>
                  </a:cxn>
                  <a:cxn ang="0">
                    <a:pos x="112" y="54"/>
                  </a:cxn>
                </a:cxnLst>
                <a:rect l="0" t="0" r="r" b="b"/>
                <a:pathLst>
                  <a:path w="147" h="116">
                    <a:moveTo>
                      <a:pt x="123" y="63"/>
                    </a:moveTo>
                    <a:cubicBezTo>
                      <a:pt x="114" y="103"/>
                      <a:pt x="114" y="103"/>
                      <a:pt x="114" y="103"/>
                    </a:cubicBezTo>
                    <a:cubicBezTo>
                      <a:pt x="113" y="109"/>
                      <a:pt x="117" y="112"/>
                      <a:pt x="124" y="113"/>
                    </a:cubicBezTo>
                    <a:cubicBezTo>
                      <a:pt x="130" y="114"/>
                      <a:pt x="135" y="113"/>
                      <a:pt x="137" y="107"/>
                    </a:cubicBezTo>
                    <a:cubicBezTo>
                      <a:pt x="146" y="62"/>
                      <a:pt x="146" y="62"/>
                      <a:pt x="146" y="62"/>
                    </a:cubicBezTo>
                    <a:cubicBezTo>
                      <a:pt x="147" y="59"/>
                      <a:pt x="146" y="56"/>
                      <a:pt x="144" y="53"/>
                    </a:cubicBezTo>
                    <a:cubicBezTo>
                      <a:pt x="144" y="53"/>
                      <a:pt x="112" y="11"/>
                      <a:pt x="108" y="9"/>
                    </a:cubicBezTo>
                    <a:cubicBezTo>
                      <a:pt x="104" y="6"/>
                      <a:pt x="94" y="0"/>
                      <a:pt x="91" y="0"/>
                    </a:cubicBezTo>
                    <a:cubicBezTo>
                      <a:pt x="91" y="0"/>
                      <a:pt x="91" y="0"/>
                      <a:pt x="91" y="0"/>
                    </a:cubicBezTo>
                    <a:cubicBezTo>
                      <a:pt x="91" y="0"/>
                      <a:pt x="91" y="0"/>
                      <a:pt x="91" y="0"/>
                    </a:cubicBezTo>
                    <a:cubicBezTo>
                      <a:pt x="88" y="2"/>
                      <a:pt x="82" y="10"/>
                      <a:pt x="77" y="38"/>
                    </a:cubicBezTo>
                    <a:cubicBezTo>
                      <a:pt x="76" y="28"/>
                      <a:pt x="77" y="18"/>
                      <a:pt x="77" y="17"/>
                    </a:cubicBezTo>
                    <a:cubicBezTo>
                      <a:pt x="78" y="14"/>
                      <a:pt x="79" y="12"/>
                      <a:pt x="79" y="12"/>
                    </a:cubicBezTo>
                    <a:cubicBezTo>
                      <a:pt x="79" y="12"/>
                      <a:pt x="77" y="9"/>
                      <a:pt x="75" y="8"/>
                    </a:cubicBezTo>
                    <a:cubicBezTo>
                      <a:pt x="74" y="8"/>
                      <a:pt x="73" y="8"/>
                      <a:pt x="73" y="8"/>
                    </a:cubicBezTo>
                    <a:cubicBezTo>
                      <a:pt x="70" y="13"/>
                      <a:pt x="70" y="13"/>
                      <a:pt x="70" y="13"/>
                    </a:cubicBezTo>
                    <a:cubicBezTo>
                      <a:pt x="70" y="13"/>
                      <a:pt x="71" y="15"/>
                      <a:pt x="72" y="18"/>
                    </a:cubicBezTo>
                    <a:cubicBezTo>
                      <a:pt x="70" y="24"/>
                      <a:pt x="66" y="44"/>
                      <a:pt x="66" y="44"/>
                    </a:cubicBezTo>
                    <a:cubicBezTo>
                      <a:pt x="66" y="44"/>
                      <a:pt x="63" y="18"/>
                      <a:pt x="68" y="9"/>
                    </a:cubicBezTo>
                    <a:cubicBezTo>
                      <a:pt x="65" y="9"/>
                      <a:pt x="62" y="12"/>
                      <a:pt x="60" y="16"/>
                    </a:cubicBezTo>
                    <a:cubicBezTo>
                      <a:pt x="34" y="61"/>
                      <a:pt x="34" y="61"/>
                      <a:pt x="34" y="61"/>
                    </a:cubicBezTo>
                    <a:cubicBezTo>
                      <a:pt x="5" y="71"/>
                      <a:pt x="5" y="71"/>
                      <a:pt x="5" y="71"/>
                    </a:cubicBezTo>
                    <a:cubicBezTo>
                      <a:pt x="3" y="71"/>
                      <a:pt x="1" y="73"/>
                      <a:pt x="0" y="74"/>
                    </a:cubicBezTo>
                    <a:cubicBezTo>
                      <a:pt x="6" y="81"/>
                      <a:pt x="4" y="88"/>
                      <a:pt x="2" y="91"/>
                    </a:cubicBezTo>
                    <a:cubicBezTo>
                      <a:pt x="5" y="93"/>
                      <a:pt x="9" y="93"/>
                      <a:pt x="12" y="92"/>
                    </a:cubicBezTo>
                    <a:cubicBezTo>
                      <a:pt x="46" y="81"/>
                      <a:pt x="46" y="81"/>
                      <a:pt x="46" y="81"/>
                    </a:cubicBezTo>
                    <a:cubicBezTo>
                      <a:pt x="48" y="80"/>
                      <a:pt x="50" y="78"/>
                      <a:pt x="52" y="76"/>
                    </a:cubicBezTo>
                    <a:cubicBezTo>
                      <a:pt x="56" y="69"/>
                      <a:pt x="56" y="69"/>
                      <a:pt x="56" y="69"/>
                    </a:cubicBezTo>
                    <a:cubicBezTo>
                      <a:pt x="56" y="56"/>
                      <a:pt x="57" y="44"/>
                      <a:pt x="58" y="38"/>
                    </a:cubicBezTo>
                    <a:cubicBezTo>
                      <a:pt x="58" y="37"/>
                      <a:pt x="58" y="36"/>
                      <a:pt x="59" y="35"/>
                    </a:cubicBezTo>
                    <a:cubicBezTo>
                      <a:pt x="57" y="60"/>
                      <a:pt x="57" y="112"/>
                      <a:pt x="57" y="116"/>
                    </a:cubicBezTo>
                    <a:cubicBezTo>
                      <a:pt x="109" y="116"/>
                      <a:pt x="109" y="116"/>
                      <a:pt x="109" y="116"/>
                    </a:cubicBezTo>
                    <a:cubicBezTo>
                      <a:pt x="108" y="96"/>
                      <a:pt x="111" y="73"/>
                      <a:pt x="112" y="54"/>
                    </a:cubicBezTo>
                  </a:path>
                </a:pathLst>
              </a:custGeom>
              <a:noFill/>
              <a:ln w="11113"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grpSp>
        <p:grpSp>
          <p:nvGrpSpPr>
            <p:cNvPr id="105" name="Groupe 663"/>
            <p:cNvGrpSpPr/>
            <p:nvPr/>
          </p:nvGrpSpPr>
          <p:grpSpPr>
            <a:xfrm>
              <a:off x="4738361" y="3167686"/>
              <a:ext cx="322728" cy="354013"/>
              <a:chOff x="4452938" y="2754312"/>
              <a:chExt cx="454026" cy="354013"/>
            </a:xfrm>
          </p:grpSpPr>
          <p:sp>
            <p:nvSpPr>
              <p:cNvPr id="106" name="Oval 591"/>
              <p:cNvSpPr>
                <a:spLocks noChangeArrowheads="1"/>
              </p:cNvSpPr>
              <p:nvPr/>
            </p:nvSpPr>
            <p:spPr bwMode="auto">
              <a:xfrm>
                <a:off x="4735513" y="2754312"/>
                <a:ext cx="133350" cy="136525"/>
              </a:xfrm>
              <a:prstGeom prst="ellipse">
                <a:avLst/>
              </a:prstGeom>
              <a:noFill/>
              <a:ln w="952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07" name="Oval 592"/>
              <p:cNvSpPr>
                <a:spLocks noChangeArrowheads="1"/>
              </p:cNvSpPr>
              <p:nvPr/>
            </p:nvSpPr>
            <p:spPr bwMode="auto">
              <a:xfrm>
                <a:off x="4783138" y="2773362"/>
                <a:ext cx="39688" cy="47625"/>
              </a:xfrm>
              <a:prstGeom prst="ellipse">
                <a:avLst/>
              </a:prstGeom>
              <a:noFill/>
              <a:ln w="952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08" name="Freeform 593"/>
              <p:cNvSpPr>
                <a:spLocks/>
              </p:cNvSpPr>
              <p:nvPr/>
            </p:nvSpPr>
            <p:spPr bwMode="auto">
              <a:xfrm>
                <a:off x="4759326" y="2820987"/>
                <a:ext cx="87313" cy="31750"/>
              </a:xfrm>
              <a:custGeom>
                <a:avLst/>
                <a:gdLst/>
                <a:ahLst/>
                <a:cxnLst>
                  <a:cxn ang="0">
                    <a:pos x="0" y="17"/>
                  </a:cxn>
                  <a:cxn ang="0">
                    <a:pos x="22" y="0"/>
                  </a:cxn>
                  <a:cxn ang="0">
                    <a:pos x="45" y="16"/>
                  </a:cxn>
                </a:cxnLst>
                <a:rect l="0" t="0" r="r" b="b"/>
                <a:pathLst>
                  <a:path w="45" h="17">
                    <a:moveTo>
                      <a:pt x="0" y="17"/>
                    </a:moveTo>
                    <a:cubicBezTo>
                      <a:pt x="3" y="7"/>
                      <a:pt x="9" y="0"/>
                      <a:pt x="22" y="0"/>
                    </a:cubicBezTo>
                    <a:cubicBezTo>
                      <a:pt x="35" y="0"/>
                      <a:pt x="42" y="7"/>
                      <a:pt x="45" y="16"/>
                    </a:cubicBezTo>
                  </a:path>
                </a:pathLst>
              </a:custGeom>
              <a:noFill/>
              <a:ln w="952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09" name="Oval 594"/>
              <p:cNvSpPr>
                <a:spLocks noChangeArrowheads="1"/>
              </p:cNvSpPr>
              <p:nvPr/>
            </p:nvSpPr>
            <p:spPr bwMode="auto">
              <a:xfrm>
                <a:off x="4737101" y="2940050"/>
                <a:ext cx="169863" cy="168275"/>
              </a:xfrm>
              <a:prstGeom prst="ellipse">
                <a:avLst/>
              </a:prstGeom>
              <a:noFill/>
              <a:ln w="952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10" name="Oval 595"/>
              <p:cNvSpPr>
                <a:spLocks noChangeArrowheads="1"/>
              </p:cNvSpPr>
              <p:nvPr/>
            </p:nvSpPr>
            <p:spPr bwMode="auto">
              <a:xfrm>
                <a:off x="4795838" y="2965450"/>
                <a:ext cx="50800" cy="57150"/>
              </a:xfrm>
              <a:prstGeom prst="ellipse">
                <a:avLst/>
              </a:prstGeom>
              <a:noFill/>
              <a:ln w="952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11" name="Freeform 596"/>
              <p:cNvSpPr>
                <a:spLocks/>
              </p:cNvSpPr>
              <p:nvPr/>
            </p:nvSpPr>
            <p:spPr bwMode="auto">
              <a:xfrm>
                <a:off x="4767263" y="3022600"/>
                <a:ext cx="107950" cy="41275"/>
              </a:xfrm>
              <a:custGeom>
                <a:avLst/>
                <a:gdLst/>
                <a:ahLst/>
                <a:cxnLst>
                  <a:cxn ang="0">
                    <a:pos x="0" y="22"/>
                  </a:cxn>
                  <a:cxn ang="0">
                    <a:pos x="28" y="0"/>
                  </a:cxn>
                  <a:cxn ang="0">
                    <a:pos x="56" y="21"/>
                  </a:cxn>
                </a:cxnLst>
                <a:rect l="0" t="0" r="r" b="b"/>
                <a:pathLst>
                  <a:path w="56" h="22">
                    <a:moveTo>
                      <a:pt x="0" y="22"/>
                    </a:moveTo>
                    <a:cubicBezTo>
                      <a:pt x="3" y="10"/>
                      <a:pt x="12" y="0"/>
                      <a:pt x="28" y="0"/>
                    </a:cubicBezTo>
                    <a:cubicBezTo>
                      <a:pt x="43" y="0"/>
                      <a:pt x="52" y="9"/>
                      <a:pt x="56" y="21"/>
                    </a:cubicBezTo>
                  </a:path>
                </a:pathLst>
              </a:custGeom>
              <a:noFill/>
              <a:ln w="952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12" name="Oval 597"/>
              <p:cNvSpPr>
                <a:spLocks noChangeArrowheads="1"/>
              </p:cNvSpPr>
              <p:nvPr/>
            </p:nvSpPr>
            <p:spPr bwMode="auto">
              <a:xfrm>
                <a:off x="4452938" y="2828925"/>
                <a:ext cx="190500" cy="188913"/>
              </a:xfrm>
              <a:prstGeom prst="ellipse">
                <a:avLst/>
              </a:prstGeom>
              <a:noFill/>
              <a:ln w="952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13" name="Oval 598"/>
              <p:cNvSpPr>
                <a:spLocks noChangeArrowheads="1"/>
              </p:cNvSpPr>
              <p:nvPr/>
            </p:nvSpPr>
            <p:spPr bwMode="auto">
              <a:xfrm>
                <a:off x="4519613" y="2855912"/>
                <a:ext cx="58738" cy="66675"/>
              </a:xfrm>
              <a:prstGeom prst="ellipse">
                <a:avLst/>
              </a:prstGeom>
              <a:noFill/>
              <a:ln w="952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14" name="Freeform 599"/>
              <p:cNvSpPr>
                <a:spLocks/>
              </p:cNvSpPr>
              <p:nvPr/>
            </p:nvSpPr>
            <p:spPr bwMode="auto">
              <a:xfrm>
                <a:off x="4484688" y="2922587"/>
                <a:ext cx="127000" cy="50800"/>
              </a:xfrm>
              <a:custGeom>
                <a:avLst/>
                <a:gdLst/>
                <a:ahLst/>
                <a:cxnLst>
                  <a:cxn ang="0">
                    <a:pos x="0" y="26"/>
                  </a:cxn>
                  <a:cxn ang="0">
                    <a:pos x="33" y="0"/>
                  </a:cxn>
                  <a:cxn ang="0">
                    <a:pos x="66" y="24"/>
                  </a:cxn>
                </a:cxnLst>
                <a:rect l="0" t="0" r="r" b="b"/>
                <a:pathLst>
                  <a:path w="66" h="26">
                    <a:moveTo>
                      <a:pt x="0" y="26"/>
                    </a:moveTo>
                    <a:cubicBezTo>
                      <a:pt x="4" y="11"/>
                      <a:pt x="14" y="0"/>
                      <a:pt x="33" y="0"/>
                    </a:cubicBezTo>
                    <a:cubicBezTo>
                      <a:pt x="52" y="0"/>
                      <a:pt x="62" y="10"/>
                      <a:pt x="66" y="24"/>
                    </a:cubicBezTo>
                  </a:path>
                </a:pathLst>
              </a:custGeom>
              <a:noFill/>
              <a:ln w="952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15" name="Line 600"/>
              <p:cNvSpPr>
                <a:spLocks noChangeShapeType="1"/>
              </p:cNvSpPr>
              <p:nvPr/>
            </p:nvSpPr>
            <p:spPr bwMode="auto">
              <a:xfrm flipH="1" flipV="1">
                <a:off x="4638676" y="2962275"/>
                <a:ext cx="95250" cy="39688"/>
              </a:xfrm>
              <a:prstGeom prst="line">
                <a:avLst/>
              </a:prstGeom>
              <a:noFill/>
              <a:ln w="952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16" name="Line 601"/>
              <p:cNvSpPr>
                <a:spLocks noChangeShapeType="1"/>
              </p:cNvSpPr>
              <p:nvPr/>
            </p:nvSpPr>
            <p:spPr bwMode="auto">
              <a:xfrm flipH="1">
                <a:off x="4640263" y="2841625"/>
                <a:ext cx="96838" cy="42863"/>
              </a:xfrm>
              <a:prstGeom prst="line">
                <a:avLst/>
              </a:prstGeom>
              <a:noFill/>
              <a:ln w="9525" cap="rnd">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grpSp>
        <p:grpSp>
          <p:nvGrpSpPr>
            <p:cNvPr id="117" name="Groupe 641"/>
            <p:cNvGrpSpPr>
              <a:grpSpLocks noChangeAspect="1"/>
            </p:cNvGrpSpPr>
            <p:nvPr/>
          </p:nvGrpSpPr>
          <p:grpSpPr>
            <a:xfrm>
              <a:off x="5243428" y="3909071"/>
              <a:ext cx="419360" cy="359059"/>
              <a:chOff x="1735138" y="277813"/>
              <a:chExt cx="485775" cy="415925"/>
            </a:xfrm>
          </p:grpSpPr>
          <p:sp>
            <p:nvSpPr>
              <p:cNvPr id="118" name="Freeform 308"/>
              <p:cNvSpPr>
                <a:spLocks/>
              </p:cNvSpPr>
              <p:nvPr/>
            </p:nvSpPr>
            <p:spPr bwMode="auto">
              <a:xfrm>
                <a:off x="1735138" y="287338"/>
                <a:ext cx="279400" cy="406400"/>
              </a:xfrm>
              <a:custGeom>
                <a:avLst/>
                <a:gdLst/>
                <a:ahLst/>
                <a:cxnLst>
                  <a:cxn ang="0">
                    <a:pos x="89" y="52"/>
                  </a:cxn>
                  <a:cxn ang="0">
                    <a:pos x="102" y="52"/>
                  </a:cxn>
                  <a:cxn ang="0">
                    <a:pos x="176" y="0"/>
                  </a:cxn>
                  <a:cxn ang="0">
                    <a:pos x="107" y="68"/>
                  </a:cxn>
                  <a:cxn ang="0">
                    <a:pos x="98" y="136"/>
                  </a:cxn>
                  <a:cxn ang="0">
                    <a:pos x="118" y="256"/>
                  </a:cxn>
                  <a:cxn ang="0">
                    <a:pos x="92" y="256"/>
                  </a:cxn>
                  <a:cxn ang="0">
                    <a:pos x="78" y="149"/>
                  </a:cxn>
                  <a:cxn ang="0">
                    <a:pos x="54" y="256"/>
                  </a:cxn>
                  <a:cxn ang="0">
                    <a:pos x="30" y="256"/>
                  </a:cxn>
                  <a:cxn ang="0">
                    <a:pos x="54" y="138"/>
                  </a:cxn>
                  <a:cxn ang="0">
                    <a:pos x="54" y="78"/>
                  </a:cxn>
                  <a:cxn ang="0">
                    <a:pos x="0" y="144"/>
                  </a:cxn>
                </a:cxnLst>
                <a:rect l="0" t="0" r="r" b="b"/>
                <a:pathLst>
                  <a:path w="176" h="256">
                    <a:moveTo>
                      <a:pt x="89" y="52"/>
                    </a:moveTo>
                    <a:lnTo>
                      <a:pt x="102" y="52"/>
                    </a:lnTo>
                    <a:lnTo>
                      <a:pt x="176" y="0"/>
                    </a:lnTo>
                    <a:lnTo>
                      <a:pt x="107" y="68"/>
                    </a:lnTo>
                    <a:lnTo>
                      <a:pt x="98" y="136"/>
                    </a:lnTo>
                    <a:lnTo>
                      <a:pt x="118" y="256"/>
                    </a:lnTo>
                    <a:lnTo>
                      <a:pt x="92" y="256"/>
                    </a:lnTo>
                    <a:lnTo>
                      <a:pt x="78" y="149"/>
                    </a:lnTo>
                    <a:lnTo>
                      <a:pt x="54" y="256"/>
                    </a:lnTo>
                    <a:lnTo>
                      <a:pt x="30" y="256"/>
                    </a:lnTo>
                    <a:lnTo>
                      <a:pt x="54" y="138"/>
                    </a:lnTo>
                    <a:lnTo>
                      <a:pt x="54" y="78"/>
                    </a:lnTo>
                    <a:lnTo>
                      <a:pt x="0" y="144"/>
                    </a:lnTo>
                  </a:path>
                </a:pathLst>
              </a:custGeom>
              <a:noFill/>
              <a:ln w="11113"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endParaRPr>
              </a:p>
            </p:txBody>
          </p:sp>
          <p:sp>
            <p:nvSpPr>
              <p:cNvPr id="119" name="Freeform 309"/>
              <p:cNvSpPr>
                <a:spLocks/>
              </p:cNvSpPr>
              <p:nvPr/>
            </p:nvSpPr>
            <p:spPr bwMode="auto">
              <a:xfrm>
                <a:off x="1771651" y="368300"/>
                <a:ext cx="79375" cy="71438"/>
              </a:xfrm>
              <a:custGeom>
                <a:avLst/>
                <a:gdLst/>
                <a:ahLst/>
                <a:cxnLst>
                  <a:cxn ang="0">
                    <a:pos x="0" y="45"/>
                  </a:cxn>
                  <a:cxn ang="0">
                    <a:pos x="31" y="0"/>
                  </a:cxn>
                  <a:cxn ang="0">
                    <a:pos x="50" y="0"/>
                  </a:cxn>
                </a:cxnLst>
                <a:rect l="0" t="0" r="r" b="b"/>
                <a:pathLst>
                  <a:path w="50" h="45">
                    <a:moveTo>
                      <a:pt x="0" y="45"/>
                    </a:moveTo>
                    <a:lnTo>
                      <a:pt x="31" y="0"/>
                    </a:lnTo>
                    <a:lnTo>
                      <a:pt x="50" y="0"/>
                    </a:lnTo>
                  </a:path>
                </a:pathLst>
              </a:custGeom>
              <a:noFill/>
              <a:ln w="11113"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endParaRPr>
              </a:p>
            </p:txBody>
          </p:sp>
          <p:sp>
            <p:nvSpPr>
              <p:cNvPr id="120" name="Freeform 310"/>
              <p:cNvSpPr>
                <a:spLocks/>
              </p:cNvSpPr>
              <p:nvPr/>
            </p:nvSpPr>
            <p:spPr bwMode="auto">
              <a:xfrm>
                <a:off x="1836738" y="292100"/>
                <a:ext cx="58738" cy="76200"/>
              </a:xfrm>
              <a:custGeom>
                <a:avLst/>
                <a:gdLst/>
                <a:ahLst/>
                <a:cxnLst>
                  <a:cxn ang="0">
                    <a:pos x="9" y="39"/>
                  </a:cxn>
                  <a:cxn ang="0">
                    <a:pos x="8" y="32"/>
                  </a:cxn>
                  <a:cxn ang="0">
                    <a:pos x="0" y="17"/>
                  </a:cxn>
                  <a:cxn ang="0">
                    <a:pos x="15" y="0"/>
                  </a:cxn>
                  <a:cxn ang="0">
                    <a:pos x="30" y="17"/>
                  </a:cxn>
                  <a:cxn ang="0">
                    <a:pos x="21" y="32"/>
                  </a:cxn>
                  <a:cxn ang="0">
                    <a:pos x="21" y="39"/>
                  </a:cxn>
                </a:cxnLst>
                <a:rect l="0" t="0" r="r" b="b"/>
                <a:pathLst>
                  <a:path w="30" h="39">
                    <a:moveTo>
                      <a:pt x="9" y="39"/>
                    </a:moveTo>
                    <a:cubicBezTo>
                      <a:pt x="8" y="32"/>
                      <a:pt x="8" y="32"/>
                      <a:pt x="8" y="32"/>
                    </a:cubicBezTo>
                    <a:cubicBezTo>
                      <a:pt x="4" y="29"/>
                      <a:pt x="0" y="24"/>
                      <a:pt x="0" y="17"/>
                    </a:cubicBezTo>
                    <a:cubicBezTo>
                      <a:pt x="0" y="7"/>
                      <a:pt x="7" y="0"/>
                      <a:pt x="15" y="0"/>
                    </a:cubicBezTo>
                    <a:cubicBezTo>
                      <a:pt x="23" y="0"/>
                      <a:pt x="30" y="7"/>
                      <a:pt x="30" y="17"/>
                    </a:cubicBezTo>
                    <a:cubicBezTo>
                      <a:pt x="30" y="24"/>
                      <a:pt x="27" y="29"/>
                      <a:pt x="21" y="32"/>
                    </a:cubicBezTo>
                    <a:cubicBezTo>
                      <a:pt x="21" y="39"/>
                      <a:pt x="21" y="39"/>
                      <a:pt x="21" y="39"/>
                    </a:cubicBezTo>
                  </a:path>
                </a:pathLst>
              </a:custGeom>
              <a:noFill/>
              <a:ln w="11113"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endParaRPr>
              </a:p>
            </p:txBody>
          </p:sp>
          <p:sp>
            <p:nvSpPr>
              <p:cNvPr id="121" name="Freeform 311"/>
              <p:cNvSpPr>
                <a:spLocks/>
              </p:cNvSpPr>
              <p:nvPr/>
            </p:nvSpPr>
            <p:spPr bwMode="auto">
              <a:xfrm>
                <a:off x="1943101" y="277813"/>
                <a:ext cx="233363" cy="409575"/>
              </a:xfrm>
              <a:custGeom>
                <a:avLst/>
                <a:gdLst/>
                <a:ahLst/>
                <a:cxnLst>
                  <a:cxn ang="0">
                    <a:pos x="87" y="52"/>
                  </a:cxn>
                  <a:cxn ang="0">
                    <a:pos x="74" y="52"/>
                  </a:cxn>
                  <a:cxn ang="0">
                    <a:pos x="0" y="0"/>
                  </a:cxn>
                  <a:cxn ang="0">
                    <a:pos x="70" y="69"/>
                  </a:cxn>
                  <a:cxn ang="0">
                    <a:pos x="80" y="117"/>
                  </a:cxn>
                  <a:cxn ang="0">
                    <a:pos x="65" y="177"/>
                  </a:cxn>
                  <a:cxn ang="0">
                    <a:pos x="77" y="178"/>
                  </a:cxn>
                  <a:cxn ang="0">
                    <a:pos x="92" y="258"/>
                  </a:cxn>
                  <a:cxn ang="0">
                    <a:pos x="91" y="179"/>
                  </a:cxn>
                  <a:cxn ang="0">
                    <a:pos x="117" y="181"/>
                  </a:cxn>
                  <a:cxn ang="0">
                    <a:pos x="147" y="253"/>
                  </a:cxn>
                  <a:cxn ang="0">
                    <a:pos x="111" y="109"/>
                  </a:cxn>
                  <a:cxn ang="0">
                    <a:pos x="117" y="76"/>
                  </a:cxn>
                  <a:cxn ang="0">
                    <a:pos x="132" y="91"/>
                  </a:cxn>
                </a:cxnLst>
                <a:rect l="0" t="0" r="r" b="b"/>
                <a:pathLst>
                  <a:path w="147" h="258">
                    <a:moveTo>
                      <a:pt x="87" y="52"/>
                    </a:moveTo>
                    <a:lnTo>
                      <a:pt x="74" y="52"/>
                    </a:lnTo>
                    <a:lnTo>
                      <a:pt x="0" y="0"/>
                    </a:lnTo>
                    <a:lnTo>
                      <a:pt x="70" y="69"/>
                    </a:lnTo>
                    <a:lnTo>
                      <a:pt x="80" y="117"/>
                    </a:lnTo>
                    <a:lnTo>
                      <a:pt x="65" y="177"/>
                    </a:lnTo>
                    <a:lnTo>
                      <a:pt x="77" y="178"/>
                    </a:lnTo>
                    <a:lnTo>
                      <a:pt x="92" y="258"/>
                    </a:lnTo>
                    <a:lnTo>
                      <a:pt x="91" y="179"/>
                    </a:lnTo>
                    <a:lnTo>
                      <a:pt x="117" y="181"/>
                    </a:lnTo>
                    <a:lnTo>
                      <a:pt x="147" y="253"/>
                    </a:lnTo>
                    <a:lnTo>
                      <a:pt x="111" y="109"/>
                    </a:lnTo>
                    <a:lnTo>
                      <a:pt x="117" y="76"/>
                    </a:lnTo>
                    <a:lnTo>
                      <a:pt x="132" y="91"/>
                    </a:lnTo>
                  </a:path>
                </a:pathLst>
              </a:custGeom>
              <a:noFill/>
              <a:ln w="11113"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endParaRPr>
              </a:p>
            </p:txBody>
          </p:sp>
          <p:sp>
            <p:nvSpPr>
              <p:cNvPr id="122" name="Freeform 312"/>
              <p:cNvSpPr>
                <a:spLocks/>
              </p:cNvSpPr>
              <p:nvPr/>
            </p:nvSpPr>
            <p:spPr bwMode="auto">
              <a:xfrm>
                <a:off x="2106613" y="361950"/>
                <a:ext cx="114300" cy="127000"/>
              </a:xfrm>
              <a:custGeom>
                <a:avLst/>
                <a:gdLst/>
                <a:ahLst/>
                <a:cxnLst>
                  <a:cxn ang="0">
                    <a:pos x="72" y="80"/>
                  </a:cxn>
                  <a:cxn ang="0">
                    <a:pos x="11" y="0"/>
                  </a:cxn>
                  <a:cxn ang="0">
                    <a:pos x="0" y="0"/>
                  </a:cxn>
                </a:cxnLst>
                <a:rect l="0" t="0" r="r" b="b"/>
                <a:pathLst>
                  <a:path w="72" h="80">
                    <a:moveTo>
                      <a:pt x="72" y="80"/>
                    </a:moveTo>
                    <a:lnTo>
                      <a:pt x="11" y="0"/>
                    </a:lnTo>
                    <a:lnTo>
                      <a:pt x="0" y="0"/>
                    </a:lnTo>
                  </a:path>
                </a:pathLst>
              </a:custGeom>
              <a:noFill/>
              <a:ln w="11113"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endParaRPr>
              </a:p>
            </p:txBody>
          </p:sp>
          <p:sp>
            <p:nvSpPr>
              <p:cNvPr id="123" name="Freeform 313"/>
              <p:cNvSpPr>
                <a:spLocks/>
              </p:cNvSpPr>
              <p:nvPr/>
            </p:nvSpPr>
            <p:spPr bwMode="auto">
              <a:xfrm>
                <a:off x="2070101" y="290513"/>
                <a:ext cx="49213" cy="71438"/>
              </a:xfrm>
              <a:custGeom>
                <a:avLst/>
                <a:gdLst/>
                <a:ahLst/>
                <a:cxnLst>
                  <a:cxn ang="0">
                    <a:pos x="18" y="37"/>
                  </a:cxn>
                  <a:cxn ang="0">
                    <a:pos x="19" y="30"/>
                  </a:cxn>
                  <a:cxn ang="0">
                    <a:pos x="26" y="15"/>
                  </a:cxn>
                  <a:cxn ang="0">
                    <a:pos x="13" y="0"/>
                  </a:cxn>
                  <a:cxn ang="0">
                    <a:pos x="0" y="15"/>
                  </a:cxn>
                  <a:cxn ang="0">
                    <a:pos x="7" y="30"/>
                  </a:cxn>
                  <a:cxn ang="0">
                    <a:pos x="7" y="36"/>
                  </a:cxn>
                </a:cxnLst>
                <a:rect l="0" t="0" r="r" b="b"/>
                <a:pathLst>
                  <a:path w="26" h="37">
                    <a:moveTo>
                      <a:pt x="18" y="37"/>
                    </a:moveTo>
                    <a:cubicBezTo>
                      <a:pt x="19" y="30"/>
                      <a:pt x="19" y="30"/>
                      <a:pt x="19" y="30"/>
                    </a:cubicBezTo>
                    <a:cubicBezTo>
                      <a:pt x="23" y="27"/>
                      <a:pt x="26" y="22"/>
                      <a:pt x="26" y="15"/>
                    </a:cubicBezTo>
                    <a:cubicBezTo>
                      <a:pt x="26" y="7"/>
                      <a:pt x="21" y="0"/>
                      <a:pt x="13" y="0"/>
                    </a:cubicBezTo>
                    <a:cubicBezTo>
                      <a:pt x="6" y="0"/>
                      <a:pt x="0" y="7"/>
                      <a:pt x="0" y="15"/>
                    </a:cubicBezTo>
                    <a:cubicBezTo>
                      <a:pt x="0" y="22"/>
                      <a:pt x="3" y="27"/>
                      <a:pt x="7" y="30"/>
                    </a:cubicBezTo>
                    <a:cubicBezTo>
                      <a:pt x="7" y="36"/>
                      <a:pt x="7" y="36"/>
                      <a:pt x="7" y="36"/>
                    </a:cubicBezTo>
                  </a:path>
                </a:pathLst>
              </a:custGeom>
              <a:noFill/>
              <a:ln w="11113"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000000"/>
                  </a:solidFill>
                  <a:latin typeface="Arial"/>
                </a:endParaRPr>
              </a:p>
            </p:txBody>
          </p:sp>
        </p:grpSp>
        <p:grpSp>
          <p:nvGrpSpPr>
            <p:cNvPr id="124" name="Groupe 667"/>
            <p:cNvGrpSpPr/>
            <p:nvPr/>
          </p:nvGrpSpPr>
          <p:grpSpPr>
            <a:xfrm>
              <a:off x="4811041" y="4666899"/>
              <a:ext cx="414337" cy="395287"/>
              <a:chOff x="5178426" y="2897188"/>
              <a:chExt cx="414337" cy="395287"/>
            </a:xfrm>
          </p:grpSpPr>
          <p:sp>
            <p:nvSpPr>
              <p:cNvPr id="125" name="Freeform 268"/>
              <p:cNvSpPr>
                <a:spLocks/>
              </p:cNvSpPr>
              <p:nvPr/>
            </p:nvSpPr>
            <p:spPr bwMode="auto">
              <a:xfrm>
                <a:off x="5357813" y="2990850"/>
                <a:ext cx="234950" cy="301625"/>
              </a:xfrm>
              <a:custGeom>
                <a:avLst/>
                <a:gdLst/>
                <a:ahLst/>
                <a:cxnLst>
                  <a:cxn ang="0">
                    <a:pos x="47" y="120"/>
                  </a:cxn>
                  <a:cxn ang="0">
                    <a:pos x="40" y="155"/>
                  </a:cxn>
                  <a:cxn ang="0">
                    <a:pos x="100" y="111"/>
                  </a:cxn>
                  <a:cxn ang="0">
                    <a:pos x="121" y="61"/>
                  </a:cxn>
                  <a:cxn ang="0">
                    <a:pos x="61" y="0"/>
                  </a:cxn>
                  <a:cxn ang="0">
                    <a:pos x="0" y="61"/>
                  </a:cxn>
                  <a:cxn ang="0">
                    <a:pos x="29" y="112"/>
                  </a:cxn>
                </a:cxnLst>
                <a:rect l="0" t="0" r="r" b="b"/>
                <a:pathLst>
                  <a:path w="121" h="155">
                    <a:moveTo>
                      <a:pt x="47" y="120"/>
                    </a:moveTo>
                    <a:cubicBezTo>
                      <a:pt x="40" y="155"/>
                      <a:pt x="40" y="155"/>
                      <a:pt x="40" y="155"/>
                    </a:cubicBezTo>
                    <a:cubicBezTo>
                      <a:pt x="40" y="155"/>
                      <a:pt x="86" y="125"/>
                      <a:pt x="100" y="111"/>
                    </a:cubicBezTo>
                    <a:cubicBezTo>
                      <a:pt x="110" y="101"/>
                      <a:pt x="121" y="87"/>
                      <a:pt x="121" y="61"/>
                    </a:cubicBezTo>
                    <a:cubicBezTo>
                      <a:pt x="121" y="27"/>
                      <a:pt x="94" y="0"/>
                      <a:pt x="61" y="0"/>
                    </a:cubicBezTo>
                    <a:cubicBezTo>
                      <a:pt x="27" y="0"/>
                      <a:pt x="0" y="27"/>
                      <a:pt x="0" y="61"/>
                    </a:cubicBezTo>
                    <a:cubicBezTo>
                      <a:pt x="0" y="82"/>
                      <a:pt x="11" y="101"/>
                      <a:pt x="29" y="112"/>
                    </a:cubicBezTo>
                  </a:path>
                </a:pathLst>
              </a:custGeom>
              <a:noFill/>
              <a:ln w="11113"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26" name="Freeform 269"/>
              <p:cNvSpPr>
                <a:spLocks/>
              </p:cNvSpPr>
              <p:nvPr/>
            </p:nvSpPr>
            <p:spPr bwMode="auto">
              <a:xfrm>
                <a:off x="5416551" y="3032125"/>
                <a:ext cx="125413" cy="179388"/>
              </a:xfrm>
              <a:custGeom>
                <a:avLst/>
                <a:gdLst/>
                <a:ahLst/>
                <a:cxnLst>
                  <a:cxn ang="0">
                    <a:pos x="65" y="66"/>
                  </a:cxn>
                  <a:cxn ang="0">
                    <a:pos x="42" y="39"/>
                  </a:cxn>
                  <a:cxn ang="0">
                    <a:pos x="51" y="21"/>
                  </a:cxn>
                  <a:cxn ang="0">
                    <a:pos x="34" y="0"/>
                  </a:cxn>
                  <a:cxn ang="0">
                    <a:pos x="17" y="21"/>
                  </a:cxn>
                  <a:cxn ang="0">
                    <a:pos x="27" y="39"/>
                  </a:cxn>
                  <a:cxn ang="0">
                    <a:pos x="0" y="93"/>
                  </a:cxn>
                </a:cxnLst>
                <a:rect l="0" t="0" r="r" b="b"/>
                <a:pathLst>
                  <a:path w="65" h="93">
                    <a:moveTo>
                      <a:pt x="65" y="66"/>
                    </a:moveTo>
                    <a:cubicBezTo>
                      <a:pt x="60" y="52"/>
                      <a:pt x="56" y="45"/>
                      <a:pt x="42" y="39"/>
                    </a:cubicBezTo>
                    <a:cubicBezTo>
                      <a:pt x="46" y="35"/>
                      <a:pt x="51" y="28"/>
                      <a:pt x="51" y="21"/>
                    </a:cubicBezTo>
                    <a:cubicBezTo>
                      <a:pt x="51" y="8"/>
                      <a:pt x="44" y="0"/>
                      <a:pt x="34" y="0"/>
                    </a:cubicBezTo>
                    <a:cubicBezTo>
                      <a:pt x="25" y="0"/>
                      <a:pt x="17" y="8"/>
                      <a:pt x="17" y="21"/>
                    </a:cubicBezTo>
                    <a:cubicBezTo>
                      <a:pt x="17" y="28"/>
                      <a:pt x="23" y="35"/>
                      <a:pt x="27" y="39"/>
                    </a:cubicBezTo>
                    <a:cubicBezTo>
                      <a:pt x="7" y="45"/>
                      <a:pt x="0" y="67"/>
                      <a:pt x="0" y="93"/>
                    </a:cubicBezTo>
                  </a:path>
                </a:pathLst>
              </a:custGeom>
              <a:noFill/>
              <a:ln w="11113"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sp>
            <p:nvSpPr>
              <p:cNvPr id="127" name="Freeform 270"/>
              <p:cNvSpPr>
                <a:spLocks/>
              </p:cNvSpPr>
              <p:nvPr/>
            </p:nvSpPr>
            <p:spPr bwMode="auto">
              <a:xfrm>
                <a:off x="5178426" y="2897188"/>
                <a:ext cx="163513" cy="207963"/>
              </a:xfrm>
              <a:custGeom>
                <a:avLst/>
                <a:gdLst/>
                <a:ahLst/>
                <a:cxnLst>
                  <a:cxn ang="0">
                    <a:pos x="52" y="84"/>
                  </a:cxn>
                  <a:cxn ang="0">
                    <a:pos x="58" y="108"/>
                  </a:cxn>
                  <a:cxn ang="0">
                    <a:pos x="15" y="77"/>
                  </a:cxn>
                  <a:cxn ang="0">
                    <a:pos x="0" y="42"/>
                  </a:cxn>
                  <a:cxn ang="0">
                    <a:pos x="43" y="0"/>
                  </a:cxn>
                  <a:cxn ang="0">
                    <a:pos x="85" y="42"/>
                  </a:cxn>
                  <a:cxn ang="0">
                    <a:pos x="65" y="78"/>
                  </a:cxn>
                </a:cxnLst>
                <a:rect l="0" t="0" r="r" b="b"/>
                <a:pathLst>
                  <a:path w="85" h="108">
                    <a:moveTo>
                      <a:pt x="52" y="84"/>
                    </a:moveTo>
                    <a:cubicBezTo>
                      <a:pt x="58" y="108"/>
                      <a:pt x="58" y="108"/>
                      <a:pt x="58" y="108"/>
                    </a:cubicBezTo>
                    <a:cubicBezTo>
                      <a:pt x="58" y="108"/>
                      <a:pt x="25" y="87"/>
                      <a:pt x="15" y="77"/>
                    </a:cubicBezTo>
                    <a:cubicBezTo>
                      <a:pt x="8" y="71"/>
                      <a:pt x="0" y="61"/>
                      <a:pt x="0" y="42"/>
                    </a:cubicBezTo>
                    <a:cubicBezTo>
                      <a:pt x="0" y="19"/>
                      <a:pt x="19" y="0"/>
                      <a:pt x="43" y="0"/>
                    </a:cubicBezTo>
                    <a:cubicBezTo>
                      <a:pt x="66" y="0"/>
                      <a:pt x="85" y="19"/>
                      <a:pt x="85" y="42"/>
                    </a:cubicBezTo>
                    <a:cubicBezTo>
                      <a:pt x="85" y="57"/>
                      <a:pt x="77" y="71"/>
                      <a:pt x="65" y="78"/>
                    </a:cubicBezTo>
                  </a:path>
                </a:pathLst>
              </a:custGeom>
              <a:noFill/>
              <a:ln w="11113"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700" dirty="0">
                  <a:solidFill>
                    <a:srgbClr val="000000"/>
                  </a:solidFill>
                  <a:latin typeface="Arial"/>
                  <a:cs typeface="Arial" pitchFamily="34" charset="0"/>
                </a:endParaRPr>
              </a:p>
            </p:txBody>
          </p:sp>
        </p:grpSp>
        <p:sp>
          <p:nvSpPr>
            <p:cNvPr id="129" name="Freeform 33"/>
            <p:cNvSpPr>
              <a:spLocks noEditPoints="1"/>
            </p:cNvSpPr>
            <p:nvPr/>
          </p:nvSpPr>
          <p:spPr bwMode="auto">
            <a:xfrm>
              <a:off x="4248662" y="5371561"/>
              <a:ext cx="422497" cy="444553"/>
            </a:xfrm>
            <a:custGeom>
              <a:avLst/>
              <a:gdLst>
                <a:gd name="T0" fmla="*/ 189 w 192"/>
                <a:gd name="T1" fmla="*/ 112 h 198"/>
                <a:gd name="T2" fmla="*/ 173 w 192"/>
                <a:gd name="T3" fmla="*/ 111 h 198"/>
                <a:gd name="T4" fmla="*/ 125 w 192"/>
                <a:gd name="T5" fmla="*/ 111 h 198"/>
                <a:gd name="T6" fmla="*/ 112 w 192"/>
                <a:gd name="T7" fmla="*/ 110 h 198"/>
                <a:gd name="T8" fmla="*/ 106 w 192"/>
                <a:gd name="T9" fmla="*/ 137 h 198"/>
                <a:gd name="T10" fmla="*/ 123 w 192"/>
                <a:gd name="T11" fmla="*/ 180 h 198"/>
                <a:gd name="T12" fmla="*/ 147 w 192"/>
                <a:gd name="T13" fmla="*/ 197 h 198"/>
                <a:gd name="T14" fmla="*/ 154 w 192"/>
                <a:gd name="T15" fmla="*/ 195 h 198"/>
                <a:gd name="T16" fmla="*/ 192 w 192"/>
                <a:gd name="T17" fmla="*/ 143 h 198"/>
                <a:gd name="T18" fmla="*/ 190 w 192"/>
                <a:gd name="T19" fmla="*/ 114 h 198"/>
                <a:gd name="T20" fmla="*/ 125 w 192"/>
                <a:gd name="T21" fmla="*/ 116 h 198"/>
                <a:gd name="T22" fmla="*/ 177 w 192"/>
                <a:gd name="T23" fmla="*/ 116 h 198"/>
                <a:gd name="T24" fmla="*/ 181 w 192"/>
                <a:gd name="T25" fmla="*/ 163 h 198"/>
                <a:gd name="T26" fmla="*/ 149 w 192"/>
                <a:gd name="T27" fmla="*/ 191 h 198"/>
                <a:gd name="T28" fmla="*/ 129 w 192"/>
                <a:gd name="T29" fmla="*/ 178 h 198"/>
                <a:gd name="T30" fmla="*/ 187 w 192"/>
                <a:gd name="T31" fmla="*/ 141 h 198"/>
                <a:gd name="T32" fmla="*/ 114 w 192"/>
                <a:gd name="T33" fmla="*/ 156 h 198"/>
                <a:gd name="T34" fmla="*/ 187 w 192"/>
                <a:gd name="T35" fmla="*/ 141 h 198"/>
                <a:gd name="T36" fmla="*/ 103 w 192"/>
                <a:gd name="T37" fmla="*/ 166 h 198"/>
                <a:gd name="T38" fmla="*/ 98 w 192"/>
                <a:gd name="T39" fmla="*/ 137 h 198"/>
                <a:gd name="T40" fmla="*/ 91 w 192"/>
                <a:gd name="T41" fmla="*/ 132 h 198"/>
                <a:gd name="T42" fmla="*/ 129 w 192"/>
                <a:gd name="T43" fmla="*/ 101 h 198"/>
                <a:gd name="T44" fmla="*/ 135 w 192"/>
                <a:gd name="T45" fmla="*/ 92 h 198"/>
                <a:gd name="T46" fmla="*/ 173 w 192"/>
                <a:gd name="T47" fmla="*/ 102 h 198"/>
                <a:gd name="T48" fmla="*/ 88 w 192"/>
                <a:gd name="T49" fmla="*/ 0 h 198"/>
                <a:gd name="T50" fmla="*/ 21 w 192"/>
                <a:gd name="T51" fmla="*/ 146 h 198"/>
                <a:gd name="T52" fmla="*/ 110 w 192"/>
                <a:gd name="T53" fmla="*/ 172 h 198"/>
                <a:gd name="T54" fmla="*/ 171 w 192"/>
                <a:gd name="T55" fmla="*/ 86 h 198"/>
                <a:gd name="T56" fmla="*/ 153 w 192"/>
                <a:gd name="T57" fmla="*/ 37 h 198"/>
                <a:gd name="T58" fmla="*/ 127 w 192"/>
                <a:gd name="T59" fmla="*/ 38 h 198"/>
                <a:gd name="T60" fmla="*/ 147 w 192"/>
                <a:gd name="T61" fmla="*/ 30 h 198"/>
                <a:gd name="T62" fmla="*/ 121 w 192"/>
                <a:gd name="T63" fmla="*/ 38 h 198"/>
                <a:gd name="T64" fmla="*/ 91 w 192"/>
                <a:gd name="T65" fmla="*/ 46 h 198"/>
                <a:gd name="T66" fmla="*/ 91 w 192"/>
                <a:gd name="T67" fmla="*/ 86 h 198"/>
                <a:gd name="T68" fmla="*/ 69 w 192"/>
                <a:gd name="T69" fmla="*/ 8 h 198"/>
                <a:gd name="T70" fmla="*/ 30 w 192"/>
                <a:gd name="T71" fmla="*/ 30 h 198"/>
                <a:gd name="T72" fmla="*/ 41 w 192"/>
                <a:gd name="T73" fmla="*/ 86 h 198"/>
                <a:gd name="T74" fmla="*/ 24 w 192"/>
                <a:gd name="T75" fmla="*/ 141 h 198"/>
                <a:gd name="T76" fmla="*/ 48 w 192"/>
                <a:gd name="T77" fmla="*/ 135 h 198"/>
                <a:gd name="T78" fmla="*/ 28 w 192"/>
                <a:gd name="T79" fmla="*/ 145 h 198"/>
                <a:gd name="T80" fmla="*/ 69 w 192"/>
                <a:gd name="T81" fmla="*/ 169 h 198"/>
                <a:gd name="T82" fmla="*/ 73 w 192"/>
                <a:gd name="T83" fmla="*/ 166 h 198"/>
                <a:gd name="T84" fmla="*/ 86 w 192"/>
                <a:gd name="T85" fmla="*/ 172 h 198"/>
                <a:gd name="T86" fmla="*/ 47 w 192"/>
                <a:gd name="T87" fmla="*/ 92 h 198"/>
                <a:gd name="T88" fmla="*/ 86 w 192"/>
                <a:gd name="T89" fmla="*/ 86 h 198"/>
                <a:gd name="T90" fmla="*/ 86 w 192"/>
                <a:gd name="T91" fmla="*/ 46 h 198"/>
                <a:gd name="T92" fmla="*/ 55 w 192"/>
                <a:gd name="T93" fmla="*/ 38 h 198"/>
                <a:gd name="T94" fmla="*/ 86 w 192"/>
                <a:gd name="T95" fmla="*/ 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2" h="198">
                  <a:moveTo>
                    <a:pt x="190" y="114"/>
                  </a:moveTo>
                  <a:cubicBezTo>
                    <a:pt x="190" y="114"/>
                    <a:pt x="190" y="113"/>
                    <a:pt x="190" y="113"/>
                  </a:cubicBezTo>
                  <a:cubicBezTo>
                    <a:pt x="189" y="113"/>
                    <a:pt x="189" y="112"/>
                    <a:pt x="189" y="112"/>
                  </a:cubicBezTo>
                  <a:cubicBezTo>
                    <a:pt x="189" y="110"/>
                    <a:pt x="188" y="109"/>
                    <a:pt x="186" y="110"/>
                  </a:cubicBezTo>
                  <a:cubicBezTo>
                    <a:pt x="186" y="110"/>
                    <a:pt x="186" y="110"/>
                    <a:pt x="186" y="110"/>
                  </a:cubicBezTo>
                  <a:cubicBezTo>
                    <a:pt x="185" y="110"/>
                    <a:pt x="180" y="111"/>
                    <a:pt x="173" y="111"/>
                  </a:cubicBezTo>
                  <a:cubicBezTo>
                    <a:pt x="166" y="111"/>
                    <a:pt x="157" y="110"/>
                    <a:pt x="150" y="106"/>
                  </a:cubicBezTo>
                  <a:cubicBezTo>
                    <a:pt x="150" y="106"/>
                    <a:pt x="149" y="106"/>
                    <a:pt x="148" y="106"/>
                  </a:cubicBezTo>
                  <a:cubicBezTo>
                    <a:pt x="141" y="110"/>
                    <a:pt x="132" y="111"/>
                    <a:pt x="125" y="111"/>
                  </a:cubicBezTo>
                  <a:cubicBezTo>
                    <a:pt x="121" y="111"/>
                    <a:pt x="118" y="110"/>
                    <a:pt x="116" y="110"/>
                  </a:cubicBezTo>
                  <a:cubicBezTo>
                    <a:pt x="115" y="110"/>
                    <a:pt x="114" y="110"/>
                    <a:pt x="113" y="110"/>
                  </a:cubicBezTo>
                  <a:cubicBezTo>
                    <a:pt x="113" y="110"/>
                    <a:pt x="112" y="110"/>
                    <a:pt x="112" y="110"/>
                  </a:cubicBezTo>
                  <a:cubicBezTo>
                    <a:pt x="112" y="110"/>
                    <a:pt x="112" y="110"/>
                    <a:pt x="112" y="110"/>
                  </a:cubicBezTo>
                  <a:cubicBezTo>
                    <a:pt x="111" y="109"/>
                    <a:pt x="109" y="110"/>
                    <a:pt x="109" y="112"/>
                  </a:cubicBezTo>
                  <a:cubicBezTo>
                    <a:pt x="107" y="121"/>
                    <a:pt x="106" y="130"/>
                    <a:pt x="106" y="137"/>
                  </a:cubicBezTo>
                  <a:cubicBezTo>
                    <a:pt x="106" y="148"/>
                    <a:pt x="108" y="158"/>
                    <a:pt x="112" y="165"/>
                  </a:cubicBezTo>
                  <a:cubicBezTo>
                    <a:pt x="115" y="171"/>
                    <a:pt x="118" y="176"/>
                    <a:pt x="122" y="180"/>
                  </a:cubicBezTo>
                  <a:cubicBezTo>
                    <a:pt x="123" y="180"/>
                    <a:pt x="123" y="180"/>
                    <a:pt x="123" y="180"/>
                  </a:cubicBezTo>
                  <a:cubicBezTo>
                    <a:pt x="126" y="183"/>
                    <a:pt x="129" y="186"/>
                    <a:pt x="132" y="188"/>
                  </a:cubicBezTo>
                  <a:cubicBezTo>
                    <a:pt x="136" y="190"/>
                    <a:pt x="139" y="192"/>
                    <a:pt x="142" y="193"/>
                  </a:cubicBezTo>
                  <a:cubicBezTo>
                    <a:pt x="145" y="195"/>
                    <a:pt x="146" y="196"/>
                    <a:pt x="147" y="197"/>
                  </a:cubicBezTo>
                  <a:cubicBezTo>
                    <a:pt x="147" y="197"/>
                    <a:pt x="148" y="198"/>
                    <a:pt x="149" y="198"/>
                  </a:cubicBezTo>
                  <a:cubicBezTo>
                    <a:pt x="150" y="198"/>
                    <a:pt x="151" y="197"/>
                    <a:pt x="151" y="197"/>
                  </a:cubicBezTo>
                  <a:cubicBezTo>
                    <a:pt x="152" y="196"/>
                    <a:pt x="152" y="196"/>
                    <a:pt x="154" y="195"/>
                  </a:cubicBezTo>
                  <a:cubicBezTo>
                    <a:pt x="156" y="193"/>
                    <a:pt x="160" y="191"/>
                    <a:pt x="164" y="189"/>
                  </a:cubicBezTo>
                  <a:cubicBezTo>
                    <a:pt x="170" y="185"/>
                    <a:pt x="177" y="180"/>
                    <a:pt x="183" y="171"/>
                  </a:cubicBezTo>
                  <a:cubicBezTo>
                    <a:pt x="188" y="164"/>
                    <a:pt x="191" y="155"/>
                    <a:pt x="192" y="143"/>
                  </a:cubicBezTo>
                  <a:cubicBezTo>
                    <a:pt x="192" y="143"/>
                    <a:pt x="192" y="143"/>
                    <a:pt x="192" y="143"/>
                  </a:cubicBezTo>
                  <a:cubicBezTo>
                    <a:pt x="192" y="141"/>
                    <a:pt x="192" y="139"/>
                    <a:pt x="192" y="137"/>
                  </a:cubicBezTo>
                  <a:cubicBezTo>
                    <a:pt x="192" y="130"/>
                    <a:pt x="192" y="122"/>
                    <a:pt x="190" y="114"/>
                  </a:cubicBezTo>
                  <a:moveTo>
                    <a:pt x="111" y="137"/>
                  </a:moveTo>
                  <a:cubicBezTo>
                    <a:pt x="111" y="131"/>
                    <a:pt x="112" y="124"/>
                    <a:pt x="114" y="116"/>
                  </a:cubicBezTo>
                  <a:cubicBezTo>
                    <a:pt x="116" y="116"/>
                    <a:pt x="120" y="116"/>
                    <a:pt x="125" y="116"/>
                  </a:cubicBezTo>
                  <a:cubicBezTo>
                    <a:pt x="132" y="116"/>
                    <a:pt x="141" y="115"/>
                    <a:pt x="149" y="112"/>
                  </a:cubicBezTo>
                  <a:cubicBezTo>
                    <a:pt x="157" y="115"/>
                    <a:pt x="166" y="116"/>
                    <a:pt x="173" y="116"/>
                  </a:cubicBezTo>
                  <a:cubicBezTo>
                    <a:pt x="174" y="116"/>
                    <a:pt x="176" y="116"/>
                    <a:pt x="177" y="116"/>
                  </a:cubicBezTo>
                  <a:cubicBezTo>
                    <a:pt x="113" y="151"/>
                    <a:pt x="113" y="151"/>
                    <a:pt x="113" y="151"/>
                  </a:cubicBezTo>
                  <a:cubicBezTo>
                    <a:pt x="112" y="147"/>
                    <a:pt x="111" y="142"/>
                    <a:pt x="111" y="137"/>
                  </a:cubicBezTo>
                  <a:moveTo>
                    <a:pt x="181" y="163"/>
                  </a:moveTo>
                  <a:cubicBezTo>
                    <a:pt x="177" y="172"/>
                    <a:pt x="169" y="179"/>
                    <a:pt x="163" y="183"/>
                  </a:cubicBezTo>
                  <a:cubicBezTo>
                    <a:pt x="159" y="185"/>
                    <a:pt x="156" y="187"/>
                    <a:pt x="153" y="188"/>
                  </a:cubicBezTo>
                  <a:cubicBezTo>
                    <a:pt x="152" y="189"/>
                    <a:pt x="150" y="190"/>
                    <a:pt x="149" y="191"/>
                  </a:cubicBezTo>
                  <a:cubicBezTo>
                    <a:pt x="148" y="191"/>
                    <a:pt x="148" y="190"/>
                    <a:pt x="147" y="190"/>
                  </a:cubicBezTo>
                  <a:cubicBezTo>
                    <a:pt x="144" y="188"/>
                    <a:pt x="141" y="186"/>
                    <a:pt x="137" y="184"/>
                  </a:cubicBezTo>
                  <a:cubicBezTo>
                    <a:pt x="135" y="182"/>
                    <a:pt x="132" y="181"/>
                    <a:pt x="129" y="178"/>
                  </a:cubicBezTo>
                  <a:cubicBezTo>
                    <a:pt x="186" y="148"/>
                    <a:pt x="186" y="148"/>
                    <a:pt x="186" y="148"/>
                  </a:cubicBezTo>
                  <a:cubicBezTo>
                    <a:pt x="185" y="154"/>
                    <a:pt x="183" y="158"/>
                    <a:pt x="181" y="163"/>
                  </a:cubicBezTo>
                  <a:moveTo>
                    <a:pt x="187" y="141"/>
                  </a:moveTo>
                  <a:cubicBezTo>
                    <a:pt x="125" y="174"/>
                    <a:pt x="125" y="174"/>
                    <a:pt x="125" y="174"/>
                  </a:cubicBezTo>
                  <a:cubicBezTo>
                    <a:pt x="123" y="173"/>
                    <a:pt x="122" y="171"/>
                    <a:pt x="120" y="168"/>
                  </a:cubicBezTo>
                  <a:cubicBezTo>
                    <a:pt x="118" y="165"/>
                    <a:pt x="116" y="161"/>
                    <a:pt x="114" y="156"/>
                  </a:cubicBezTo>
                  <a:cubicBezTo>
                    <a:pt x="185" y="118"/>
                    <a:pt x="185" y="118"/>
                    <a:pt x="185" y="118"/>
                  </a:cubicBezTo>
                  <a:cubicBezTo>
                    <a:pt x="186" y="125"/>
                    <a:pt x="187" y="131"/>
                    <a:pt x="187" y="137"/>
                  </a:cubicBezTo>
                  <a:cubicBezTo>
                    <a:pt x="187" y="138"/>
                    <a:pt x="187" y="140"/>
                    <a:pt x="187" y="141"/>
                  </a:cubicBezTo>
                  <a:moveTo>
                    <a:pt x="107" y="170"/>
                  </a:moveTo>
                  <a:cubicBezTo>
                    <a:pt x="108" y="169"/>
                    <a:pt x="108" y="168"/>
                    <a:pt x="107" y="167"/>
                  </a:cubicBezTo>
                  <a:cubicBezTo>
                    <a:pt x="106" y="166"/>
                    <a:pt x="104" y="165"/>
                    <a:pt x="103" y="166"/>
                  </a:cubicBezTo>
                  <a:cubicBezTo>
                    <a:pt x="99" y="169"/>
                    <a:pt x="95" y="171"/>
                    <a:pt x="91" y="172"/>
                  </a:cubicBezTo>
                  <a:cubicBezTo>
                    <a:pt x="91" y="137"/>
                    <a:pt x="91" y="137"/>
                    <a:pt x="91" y="137"/>
                  </a:cubicBezTo>
                  <a:cubicBezTo>
                    <a:pt x="93" y="137"/>
                    <a:pt x="96" y="137"/>
                    <a:pt x="98" y="137"/>
                  </a:cubicBezTo>
                  <a:cubicBezTo>
                    <a:pt x="100" y="137"/>
                    <a:pt x="101" y="136"/>
                    <a:pt x="101" y="135"/>
                  </a:cubicBezTo>
                  <a:cubicBezTo>
                    <a:pt x="101" y="133"/>
                    <a:pt x="100" y="132"/>
                    <a:pt x="98" y="132"/>
                  </a:cubicBezTo>
                  <a:cubicBezTo>
                    <a:pt x="96" y="132"/>
                    <a:pt x="93" y="132"/>
                    <a:pt x="91" y="132"/>
                  </a:cubicBezTo>
                  <a:cubicBezTo>
                    <a:pt x="91" y="92"/>
                    <a:pt x="91" y="92"/>
                    <a:pt x="91" y="92"/>
                  </a:cubicBezTo>
                  <a:cubicBezTo>
                    <a:pt x="130" y="92"/>
                    <a:pt x="130" y="92"/>
                    <a:pt x="130" y="92"/>
                  </a:cubicBezTo>
                  <a:cubicBezTo>
                    <a:pt x="130" y="95"/>
                    <a:pt x="130" y="98"/>
                    <a:pt x="129" y="101"/>
                  </a:cubicBezTo>
                  <a:cubicBezTo>
                    <a:pt x="129" y="103"/>
                    <a:pt x="130" y="104"/>
                    <a:pt x="132" y="104"/>
                  </a:cubicBezTo>
                  <a:cubicBezTo>
                    <a:pt x="134" y="104"/>
                    <a:pt x="135" y="103"/>
                    <a:pt x="135" y="102"/>
                  </a:cubicBezTo>
                  <a:cubicBezTo>
                    <a:pt x="135" y="98"/>
                    <a:pt x="135" y="95"/>
                    <a:pt x="135" y="92"/>
                  </a:cubicBezTo>
                  <a:cubicBezTo>
                    <a:pt x="171" y="92"/>
                    <a:pt x="171" y="92"/>
                    <a:pt x="171" y="92"/>
                  </a:cubicBezTo>
                  <a:cubicBezTo>
                    <a:pt x="171" y="94"/>
                    <a:pt x="171" y="96"/>
                    <a:pt x="171" y="99"/>
                  </a:cubicBezTo>
                  <a:cubicBezTo>
                    <a:pt x="171" y="100"/>
                    <a:pt x="172" y="102"/>
                    <a:pt x="173" y="102"/>
                  </a:cubicBezTo>
                  <a:cubicBezTo>
                    <a:pt x="175" y="102"/>
                    <a:pt x="176" y="101"/>
                    <a:pt x="176" y="99"/>
                  </a:cubicBezTo>
                  <a:cubicBezTo>
                    <a:pt x="177" y="96"/>
                    <a:pt x="177" y="92"/>
                    <a:pt x="177" y="89"/>
                  </a:cubicBezTo>
                  <a:cubicBezTo>
                    <a:pt x="177" y="40"/>
                    <a:pt x="137" y="0"/>
                    <a:pt x="88" y="0"/>
                  </a:cubicBezTo>
                  <a:cubicBezTo>
                    <a:pt x="39" y="0"/>
                    <a:pt x="0" y="40"/>
                    <a:pt x="0" y="89"/>
                  </a:cubicBezTo>
                  <a:cubicBezTo>
                    <a:pt x="0" y="111"/>
                    <a:pt x="8" y="130"/>
                    <a:pt x="21" y="146"/>
                  </a:cubicBezTo>
                  <a:cubicBezTo>
                    <a:pt x="21" y="146"/>
                    <a:pt x="21" y="146"/>
                    <a:pt x="21" y="146"/>
                  </a:cubicBezTo>
                  <a:cubicBezTo>
                    <a:pt x="37" y="165"/>
                    <a:pt x="61" y="177"/>
                    <a:pt x="88" y="177"/>
                  </a:cubicBezTo>
                  <a:cubicBezTo>
                    <a:pt x="95" y="177"/>
                    <a:pt x="101" y="177"/>
                    <a:pt x="108" y="175"/>
                  </a:cubicBezTo>
                  <a:cubicBezTo>
                    <a:pt x="109" y="175"/>
                    <a:pt x="110" y="174"/>
                    <a:pt x="110" y="172"/>
                  </a:cubicBezTo>
                  <a:cubicBezTo>
                    <a:pt x="109" y="171"/>
                    <a:pt x="108" y="170"/>
                    <a:pt x="107" y="170"/>
                  </a:cubicBezTo>
                  <a:moveTo>
                    <a:pt x="153" y="37"/>
                  </a:moveTo>
                  <a:cubicBezTo>
                    <a:pt x="164" y="51"/>
                    <a:pt x="171" y="68"/>
                    <a:pt x="171" y="86"/>
                  </a:cubicBezTo>
                  <a:cubicBezTo>
                    <a:pt x="135" y="86"/>
                    <a:pt x="135" y="86"/>
                    <a:pt x="135" y="86"/>
                  </a:cubicBezTo>
                  <a:cubicBezTo>
                    <a:pt x="135" y="70"/>
                    <a:pt x="133" y="56"/>
                    <a:pt x="129" y="43"/>
                  </a:cubicBezTo>
                  <a:cubicBezTo>
                    <a:pt x="138" y="41"/>
                    <a:pt x="146" y="39"/>
                    <a:pt x="153" y="37"/>
                  </a:cubicBezTo>
                  <a:moveTo>
                    <a:pt x="147" y="30"/>
                  </a:moveTo>
                  <a:cubicBezTo>
                    <a:pt x="148" y="31"/>
                    <a:pt x="148" y="32"/>
                    <a:pt x="149" y="32"/>
                  </a:cubicBezTo>
                  <a:cubicBezTo>
                    <a:pt x="143" y="35"/>
                    <a:pt x="135" y="36"/>
                    <a:pt x="127" y="38"/>
                  </a:cubicBezTo>
                  <a:cubicBezTo>
                    <a:pt x="125" y="34"/>
                    <a:pt x="124" y="30"/>
                    <a:pt x="122" y="27"/>
                  </a:cubicBezTo>
                  <a:cubicBezTo>
                    <a:pt x="118" y="19"/>
                    <a:pt x="113" y="13"/>
                    <a:pt x="108" y="8"/>
                  </a:cubicBezTo>
                  <a:cubicBezTo>
                    <a:pt x="123" y="12"/>
                    <a:pt x="136" y="20"/>
                    <a:pt x="147" y="30"/>
                  </a:cubicBezTo>
                  <a:moveTo>
                    <a:pt x="91" y="6"/>
                  </a:moveTo>
                  <a:cubicBezTo>
                    <a:pt x="96" y="7"/>
                    <a:pt x="100" y="9"/>
                    <a:pt x="104" y="12"/>
                  </a:cubicBezTo>
                  <a:cubicBezTo>
                    <a:pt x="111" y="18"/>
                    <a:pt x="117" y="27"/>
                    <a:pt x="121" y="38"/>
                  </a:cubicBezTo>
                  <a:cubicBezTo>
                    <a:pt x="112" y="40"/>
                    <a:pt x="102" y="41"/>
                    <a:pt x="91" y="41"/>
                  </a:cubicBezTo>
                  <a:lnTo>
                    <a:pt x="91" y="6"/>
                  </a:lnTo>
                  <a:close/>
                  <a:moveTo>
                    <a:pt x="91" y="46"/>
                  </a:moveTo>
                  <a:cubicBezTo>
                    <a:pt x="102" y="46"/>
                    <a:pt x="113" y="45"/>
                    <a:pt x="123" y="44"/>
                  </a:cubicBezTo>
                  <a:cubicBezTo>
                    <a:pt x="127" y="56"/>
                    <a:pt x="130" y="71"/>
                    <a:pt x="130" y="86"/>
                  </a:cubicBezTo>
                  <a:cubicBezTo>
                    <a:pt x="91" y="86"/>
                    <a:pt x="91" y="86"/>
                    <a:pt x="91" y="86"/>
                  </a:cubicBezTo>
                  <a:lnTo>
                    <a:pt x="91" y="46"/>
                  </a:lnTo>
                  <a:close/>
                  <a:moveTo>
                    <a:pt x="30" y="30"/>
                  </a:moveTo>
                  <a:cubicBezTo>
                    <a:pt x="40" y="20"/>
                    <a:pt x="54" y="12"/>
                    <a:pt x="69" y="8"/>
                  </a:cubicBezTo>
                  <a:cubicBezTo>
                    <a:pt x="61" y="15"/>
                    <a:pt x="55" y="25"/>
                    <a:pt x="50" y="38"/>
                  </a:cubicBezTo>
                  <a:cubicBezTo>
                    <a:pt x="41" y="36"/>
                    <a:pt x="34" y="35"/>
                    <a:pt x="28" y="32"/>
                  </a:cubicBezTo>
                  <a:cubicBezTo>
                    <a:pt x="28" y="32"/>
                    <a:pt x="29" y="31"/>
                    <a:pt x="30" y="30"/>
                  </a:cubicBezTo>
                  <a:moveTo>
                    <a:pt x="24" y="37"/>
                  </a:moveTo>
                  <a:cubicBezTo>
                    <a:pt x="31" y="39"/>
                    <a:pt x="39" y="41"/>
                    <a:pt x="48" y="43"/>
                  </a:cubicBezTo>
                  <a:cubicBezTo>
                    <a:pt x="44" y="56"/>
                    <a:pt x="41" y="70"/>
                    <a:pt x="41" y="86"/>
                  </a:cubicBezTo>
                  <a:cubicBezTo>
                    <a:pt x="5" y="86"/>
                    <a:pt x="5" y="86"/>
                    <a:pt x="5" y="86"/>
                  </a:cubicBezTo>
                  <a:cubicBezTo>
                    <a:pt x="6" y="68"/>
                    <a:pt x="13" y="51"/>
                    <a:pt x="24" y="37"/>
                  </a:cubicBezTo>
                  <a:moveTo>
                    <a:pt x="24" y="141"/>
                  </a:moveTo>
                  <a:cubicBezTo>
                    <a:pt x="13" y="127"/>
                    <a:pt x="6" y="110"/>
                    <a:pt x="5" y="92"/>
                  </a:cubicBezTo>
                  <a:cubicBezTo>
                    <a:pt x="41" y="92"/>
                    <a:pt x="41" y="92"/>
                    <a:pt x="41" y="92"/>
                  </a:cubicBezTo>
                  <a:cubicBezTo>
                    <a:pt x="41" y="107"/>
                    <a:pt x="44" y="122"/>
                    <a:pt x="48" y="135"/>
                  </a:cubicBezTo>
                  <a:cubicBezTo>
                    <a:pt x="39" y="136"/>
                    <a:pt x="31" y="138"/>
                    <a:pt x="24" y="141"/>
                  </a:cubicBezTo>
                  <a:moveTo>
                    <a:pt x="30" y="148"/>
                  </a:moveTo>
                  <a:cubicBezTo>
                    <a:pt x="29" y="147"/>
                    <a:pt x="28" y="146"/>
                    <a:pt x="28" y="145"/>
                  </a:cubicBezTo>
                  <a:cubicBezTo>
                    <a:pt x="34" y="143"/>
                    <a:pt x="41" y="142"/>
                    <a:pt x="50" y="140"/>
                  </a:cubicBezTo>
                  <a:cubicBezTo>
                    <a:pt x="51" y="144"/>
                    <a:pt x="53" y="147"/>
                    <a:pt x="55" y="151"/>
                  </a:cubicBezTo>
                  <a:cubicBezTo>
                    <a:pt x="58" y="158"/>
                    <a:pt x="63" y="165"/>
                    <a:pt x="69" y="169"/>
                  </a:cubicBezTo>
                  <a:cubicBezTo>
                    <a:pt x="54" y="166"/>
                    <a:pt x="40" y="158"/>
                    <a:pt x="30" y="148"/>
                  </a:cubicBezTo>
                  <a:moveTo>
                    <a:pt x="86" y="172"/>
                  </a:moveTo>
                  <a:cubicBezTo>
                    <a:pt x="81" y="171"/>
                    <a:pt x="77" y="169"/>
                    <a:pt x="73" y="166"/>
                  </a:cubicBezTo>
                  <a:cubicBezTo>
                    <a:pt x="66" y="160"/>
                    <a:pt x="60" y="151"/>
                    <a:pt x="55" y="139"/>
                  </a:cubicBezTo>
                  <a:cubicBezTo>
                    <a:pt x="65" y="138"/>
                    <a:pt x="75" y="137"/>
                    <a:pt x="86" y="137"/>
                  </a:cubicBezTo>
                  <a:lnTo>
                    <a:pt x="86" y="172"/>
                  </a:lnTo>
                  <a:close/>
                  <a:moveTo>
                    <a:pt x="86" y="132"/>
                  </a:moveTo>
                  <a:cubicBezTo>
                    <a:pt x="74" y="132"/>
                    <a:pt x="63" y="133"/>
                    <a:pt x="54" y="134"/>
                  </a:cubicBezTo>
                  <a:cubicBezTo>
                    <a:pt x="50" y="122"/>
                    <a:pt x="47" y="107"/>
                    <a:pt x="47" y="92"/>
                  </a:cubicBezTo>
                  <a:cubicBezTo>
                    <a:pt x="86" y="92"/>
                    <a:pt x="86" y="92"/>
                    <a:pt x="86" y="92"/>
                  </a:cubicBezTo>
                  <a:lnTo>
                    <a:pt x="86" y="132"/>
                  </a:lnTo>
                  <a:close/>
                  <a:moveTo>
                    <a:pt x="86" y="86"/>
                  </a:moveTo>
                  <a:cubicBezTo>
                    <a:pt x="47" y="86"/>
                    <a:pt x="47" y="86"/>
                    <a:pt x="47" y="86"/>
                  </a:cubicBezTo>
                  <a:cubicBezTo>
                    <a:pt x="47" y="71"/>
                    <a:pt x="50" y="56"/>
                    <a:pt x="54" y="44"/>
                  </a:cubicBezTo>
                  <a:cubicBezTo>
                    <a:pt x="63" y="45"/>
                    <a:pt x="74" y="46"/>
                    <a:pt x="86" y="46"/>
                  </a:cubicBezTo>
                  <a:lnTo>
                    <a:pt x="86" y="86"/>
                  </a:lnTo>
                  <a:close/>
                  <a:moveTo>
                    <a:pt x="86" y="41"/>
                  </a:moveTo>
                  <a:cubicBezTo>
                    <a:pt x="75" y="41"/>
                    <a:pt x="65" y="40"/>
                    <a:pt x="55" y="38"/>
                  </a:cubicBezTo>
                  <a:cubicBezTo>
                    <a:pt x="57" y="35"/>
                    <a:pt x="58" y="32"/>
                    <a:pt x="59" y="30"/>
                  </a:cubicBezTo>
                  <a:cubicBezTo>
                    <a:pt x="63" y="22"/>
                    <a:pt x="68" y="16"/>
                    <a:pt x="73" y="12"/>
                  </a:cubicBezTo>
                  <a:cubicBezTo>
                    <a:pt x="77" y="9"/>
                    <a:pt x="81" y="7"/>
                    <a:pt x="86" y="6"/>
                  </a:cubicBezTo>
                  <a:lnTo>
                    <a:pt x="86" y="41"/>
                  </a:lnTo>
                  <a:close/>
                </a:path>
              </a:pathLst>
            </a:custGeom>
            <a:solidFill>
              <a:schemeClr val="accent5"/>
            </a:solidFill>
            <a:ln w="3175">
              <a:solidFill>
                <a:schemeClr val="accent4"/>
              </a:solidFill>
            </a:ln>
          </p:spPr>
          <p:txBody>
            <a:bodyPr vert="horz" wrap="square" lIns="91440" tIns="45720" rIns="91440" bIns="45720" numCol="1" anchor="t" anchorCtr="0" compatLnSpc="1">
              <a:prstTxWarp prst="textNoShape">
                <a:avLst/>
              </a:prstTxWarp>
            </a:bodyPr>
            <a:lstStyle/>
            <a:p>
              <a:pPr defTabSz="957756"/>
              <a:endParaRPr lang="en-GB" sz="1900" dirty="0">
                <a:solidFill>
                  <a:srgbClr val="000000"/>
                </a:solidFill>
                <a:latin typeface="Arial"/>
              </a:endParaRPr>
            </a:p>
          </p:txBody>
        </p:sp>
      </p:grpSp>
      <p:grpSp>
        <p:nvGrpSpPr>
          <p:cNvPr id="130" name="Group 460"/>
          <p:cNvGrpSpPr/>
          <p:nvPr/>
        </p:nvGrpSpPr>
        <p:grpSpPr>
          <a:xfrm>
            <a:off x="8045888" y="119660"/>
            <a:ext cx="1044116" cy="723393"/>
            <a:chOff x="9886950" y="4459288"/>
            <a:chExt cx="1173162" cy="812800"/>
          </a:xfrm>
        </p:grpSpPr>
        <p:sp>
          <p:nvSpPr>
            <p:cNvPr id="131" name="Freeform 91"/>
            <p:cNvSpPr>
              <a:spLocks/>
            </p:cNvSpPr>
            <p:nvPr/>
          </p:nvSpPr>
          <p:spPr bwMode="auto">
            <a:xfrm>
              <a:off x="10198100" y="5091113"/>
              <a:ext cx="544512" cy="128588"/>
            </a:xfrm>
            <a:custGeom>
              <a:avLst/>
              <a:gdLst/>
              <a:ahLst/>
              <a:cxnLst>
                <a:cxn ang="0">
                  <a:pos x="145" y="0"/>
                </a:cxn>
                <a:cxn ang="0">
                  <a:pos x="72" y="34"/>
                </a:cxn>
                <a:cxn ang="0">
                  <a:pos x="0" y="1"/>
                </a:cxn>
              </a:cxnLst>
              <a:rect l="0" t="0" r="r" b="b"/>
              <a:pathLst>
                <a:path w="145" h="34">
                  <a:moveTo>
                    <a:pt x="145" y="0"/>
                  </a:moveTo>
                  <a:cubicBezTo>
                    <a:pt x="128" y="21"/>
                    <a:pt x="101" y="34"/>
                    <a:pt x="72" y="34"/>
                  </a:cubicBezTo>
                  <a:cubicBezTo>
                    <a:pt x="44" y="34"/>
                    <a:pt x="18" y="21"/>
                    <a:pt x="0" y="1"/>
                  </a:cubicBezTo>
                </a:path>
              </a:pathLst>
            </a:custGeom>
            <a:noFill/>
            <a:ln w="1905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132" name="Freeform 92"/>
            <p:cNvSpPr>
              <a:spLocks/>
            </p:cNvSpPr>
            <p:nvPr/>
          </p:nvSpPr>
          <p:spPr bwMode="auto">
            <a:xfrm>
              <a:off x="10198100" y="4503738"/>
              <a:ext cx="539750" cy="123825"/>
            </a:xfrm>
            <a:custGeom>
              <a:avLst/>
              <a:gdLst/>
              <a:ahLst/>
              <a:cxnLst>
                <a:cxn ang="0">
                  <a:pos x="0" y="33"/>
                </a:cxn>
                <a:cxn ang="0">
                  <a:pos x="72" y="0"/>
                </a:cxn>
                <a:cxn ang="0">
                  <a:pos x="144" y="33"/>
                </a:cxn>
              </a:cxnLst>
              <a:rect l="0" t="0" r="r" b="b"/>
              <a:pathLst>
                <a:path w="144" h="33">
                  <a:moveTo>
                    <a:pt x="0" y="33"/>
                  </a:moveTo>
                  <a:cubicBezTo>
                    <a:pt x="18" y="13"/>
                    <a:pt x="44" y="0"/>
                    <a:pt x="72" y="0"/>
                  </a:cubicBezTo>
                  <a:cubicBezTo>
                    <a:pt x="101" y="0"/>
                    <a:pt x="126" y="13"/>
                    <a:pt x="144" y="33"/>
                  </a:cubicBezTo>
                </a:path>
              </a:pathLst>
            </a:custGeom>
            <a:noFill/>
            <a:ln w="19050" cap="rnd">
              <a:solidFill>
                <a:schemeClr val="accent5">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133" name="Freeform 93"/>
            <p:cNvSpPr>
              <a:spLocks/>
            </p:cNvSpPr>
            <p:nvPr/>
          </p:nvSpPr>
          <p:spPr bwMode="auto">
            <a:xfrm>
              <a:off x="10434638" y="4459288"/>
              <a:ext cx="85725" cy="100013"/>
            </a:xfrm>
            <a:custGeom>
              <a:avLst/>
              <a:gdLst/>
              <a:ahLst/>
              <a:cxnLst>
                <a:cxn ang="0">
                  <a:pos x="0" y="30"/>
                </a:cxn>
                <a:cxn ang="0">
                  <a:pos x="0" y="0"/>
                </a:cxn>
                <a:cxn ang="0">
                  <a:pos x="26" y="14"/>
                </a:cxn>
                <a:cxn ang="0">
                  <a:pos x="54" y="30"/>
                </a:cxn>
                <a:cxn ang="0">
                  <a:pos x="26" y="47"/>
                </a:cxn>
                <a:cxn ang="0">
                  <a:pos x="0" y="63"/>
                </a:cxn>
                <a:cxn ang="0">
                  <a:pos x="0" y="30"/>
                </a:cxn>
              </a:cxnLst>
              <a:rect l="0" t="0" r="r" b="b"/>
              <a:pathLst>
                <a:path w="54" h="63">
                  <a:moveTo>
                    <a:pt x="0" y="30"/>
                  </a:moveTo>
                  <a:lnTo>
                    <a:pt x="0" y="0"/>
                  </a:lnTo>
                  <a:lnTo>
                    <a:pt x="26" y="14"/>
                  </a:lnTo>
                  <a:lnTo>
                    <a:pt x="54" y="30"/>
                  </a:lnTo>
                  <a:lnTo>
                    <a:pt x="26" y="47"/>
                  </a:lnTo>
                  <a:lnTo>
                    <a:pt x="0" y="63"/>
                  </a:lnTo>
                  <a:lnTo>
                    <a:pt x="0" y="30"/>
                  </a:lnTo>
                  <a:close/>
                </a:path>
              </a:pathLst>
            </a:custGeom>
            <a:solidFill>
              <a:schemeClr val="bg1"/>
            </a:solidFill>
            <a:ln w="19050">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134" name="Freeform 94"/>
            <p:cNvSpPr>
              <a:spLocks/>
            </p:cNvSpPr>
            <p:nvPr/>
          </p:nvSpPr>
          <p:spPr bwMode="auto">
            <a:xfrm>
              <a:off x="10418763" y="4459288"/>
              <a:ext cx="87312" cy="100013"/>
            </a:xfrm>
            <a:custGeom>
              <a:avLst/>
              <a:gdLst/>
              <a:ahLst/>
              <a:cxnLst>
                <a:cxn ang="0">
                  <a:pos x="0" y="30"/>
                </a:cxn>
                <a:cxn ang="0">
                  <a:pos x="0" y="0"/>
                </a:cxn>
                <a:cxn ang="0">
                  <a:pos x="29" y="14"/>
                </a:cxn>
                <a:cxn ang="0">
                  <a:pos x="55" y="30"/>
                </a:cxn>
                <a:cxn ang="0">
                  <a:pos x="29" y="47"/>
                </a:cxn>
                <a:cxn ang="0">
                  <a:pos x="0" y="63"/>
                </a:cxn>
                <a:cxn ang="0">
                  <a:pos x="0" y="30"/>
                </a:cxn>
              </a:cxnLst>
              <a:rect l="0" t="0" r="r" b="b"/>
              <a:pathLst>
                <a:path w="55" h="63">
                  <a:moveTo>
                    <a:pt x="0" y="30"/>
                  </a:moveTo>
                  <a:lnTo>
                    <a:pt x="0" y="0"/>
                  </a:lnTo>
                  <a:lnTo>
                    <a:pt x="29" y="14"/>
                  </a:lnTo>
                  <a:lnTo>
                    <a:pt x="55" y="30"/>
                  </a:lnTo>
                  <a:lnTo>
                    <a:pt x="29" y="47"/>
                  </a:lnTo>
                  <a:lnTo>
                    <a:pt x="0" y="63"/>
                  </a:lnTo>
                  <a:lnTo>
                    <a:pt x="0" y="30"/>
                  </a:lnTo>
                  <a:close/>
                </a:path>
              </a:pathLst>
            </a:custGeom>
            <a:solidFill>
              <a:schemeClr val="accent6"/>
            </a:solidFill>
            <a:ln w="19050">
              <a:solidFill>
                <a:schemeClr val="accent5">
                  <a:lumMod val="50000"/>
                </a:schemeClr>
              </a:solid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135" name="Freeform 95"/>
            <p:cNvSpPr>
              <a:spLocks/>
            </p:cNvSpPr>
            <p:nvPr/>
          </p:nvSpPr>
          <p:spPr bwMode="auto">
            <a:xfrm>
              <a:off x="10418763" y="5170488"/>
              <a:ext cx="87312" cy="101600"/>
            </a:xfrm>
            <a:custGeom>
              <a:avLst/>
              <a:gdLst/>
              <a:ahLst/>
              <a:cxnLst>
                <a:cxn ang="0">
                  <a:pos x="55" y="31"/>
                </a:cxn>
                <a:cxn ang="0">
                  <a:pos x="55" y="64"/>
                </a:cxn>
                <a:cxn ang="0">
                  <a:pos x="26" y="47"/>
                </a:cxn>
                <a:cxn ang="0">
                  <a:pos x="0" y="31"/>
                </a:cxn>
                <a:cxn ang="0">
                  <a:pos x="26" y="14"/>
                </a:cxn>
                <a:cxn ang="0">
                  <a:pos x="55" y="0"/>
                </a:cxn>
                <a:cxn ang="0">
                  <a:pos x="55" y="31"/>
                </a:cxn>
              </a:cxnLst>
              <a:rect l="0" t="0" r="r" b="b"/>
              <a:pathLst>
                <a:path w="55" h="64">
                  <a:moveTo>
                    <a:pt x="55" y="31"/>
                  </a:moveTo>
                  <a:lnTo>
                    <a:pt x="55" y="64"/>
                  </a:lnTo>
                  <a:lnTo>
                    <a:pt x="26" y="47"/>
                  </a:lnTo>
                  <a:lnTo>
                    <a:pt x="0" y="31"/>
                  </a:lnTo>
                  <a:lnTo>
                    <a:pt x="26" y="14"/>
                  </a:lnTo>
                  <a:lnTo>
                    <a:pt x="55" y="0"/>
                  </a:lnTo>
                  <a:lnTo>
                    <a:pt x="55" y="31"/>
                  </a:lnTo>
                  <a:close/>
                </a:path>
              </a:pathLst>
            </a:custGeom>
            <a:solidFill>
              <a:schemeClr val="bg1"/>
            </a:solidFill>
            <a:ln w="19050">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136" name="Freeform 96"/>
            <p:cNvSpPr>
              <a:spLocks/>
            </p:cNvSpPr>
            <p:nvPr/>
          </p:nvSpPr>
          <p:spPr bwMode="auto">
            <a:xfrm>
              <a:off x="10429875" y="5170488"/>
              <a:ext cx="90487" cy="101600"/>
            </a:xfrm>
            <a:custGeom>
              <a:avLst/>
              <a:gdLst/>
              <a:ahLst/>
              <a:cxnLst>
                <a:cxn ang="0">
                  <a:pos x="57" y="31"/>
                </a:cxn>
                <a:cxn ang="0">
                  <a:pos x="55" y="64"/>
                </a:cxn>
                <a:cxn ang="0">
                  <a:pos x="29" y="47"/>
                </a:cxn>
                <a:cxn ang="0">
                  <a:pos x="0" y="31"/>
                </a:cxn>
                <a:cxn ang="0">
                  <a:pos x="29" y="14"/>
                </a:cxn>
                <a:cxn ang="0">
                  <a:pos x="57" y="0"/>
                </a:cxn>
                <a:cxn ang="0">
                  <a:pos x="57" y="31"/>
                </a:cxn>
              </a:cxnLst>
              <a:rect l="0" t="0" r="r" b="b"/>
              <a:pathLst>
                <a:path w="57" h="64">
                  <a:moveTo>
                    <a:pt x="57" y="31"/>
                  </a:moveTo>
                  <a:lnTo>
                    <a:pt x="55" y="64"/>
                  </a:lnTo>
                  <a:lnTo>
                    <a:pt x="29" y="47"/>
                  </a:lnTo>
                  <a:lnTo>
                    <a:pt x="0" y="31"/>
                  </a:lnTo>
                  <a:lnTo>
                    <a:pt x="29" y="14"/>
                  </a:lnTo>
                  <a:lnTo>
                    <a:pt x="57" y="0"/>
                  </a:lnTo>
                  <a:lnTo>
                    <a:pt x="57" y="31"/>
                  </a:lnTo>
                  <a:close/>
                </a:path>
              </a:pathLst>
            </a:custGeom>
            <a:solidFill>
              <a:schemeClr val="accent6"/>
            </a:solidFill>
            <a:ln w="19050">
              <a:solidFill>
                <a:schemeClr val="accent5">
                  <a:lumMod val="50000"/>
                </a:schemeClr>
              </a:solid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137" name="Freeform 97"/>
            <p:cNvSpPr>
              <a:spLocks noEditPoints="1"/>
            </p:cNvSpPr>
            <p:nvPr/>
          </p:nvSpPr>
          <p:spPr bwMode="auto">
            <a:xfrm>
              <a:off x="10013950" y="4702175"/>
              <a:ext cx="200025" cy="325438"/>
            </a:xfrm>
            <a:custGeom>
              <a:avLst/>
              <a:gdLst/>
              <a:ahLst/>
              <a:cxnLst>
                <a:cxn ang="0">
                  <a:pos x="23" y="34"/>
                </a:cxn>
                <a:cxn ang="0">
                  <a:pos x="15" y="26"/>
                </a:cxn>
                <a:cxn ang="0">
                  <a:pos x="23" y="18"/>
                </a:cxn>
                <a:cxn ang="0">
                  <a:pos x="23" y="34"/>
                </a:cxn>
                <a:cxn ang="0">
                  <a:pos x="29" y="49"/>
                </a:cxn>
                <a:cxn ang="0">
                  <a:pos x="39" y="58"/>
                </a:cxn>
                <a:cxn ang="0">
                  <a:pos x="29" y="68"/>
                </a:cxn>
                <a:cxn ang="0">
                  <a:pos x="29" y="49"/>
                </a:cxn>
                <a:cxn ang="0">
                  <a:pos x="0" y="55"/>
                </a:cxn>
                <a:cxn ang="0">
                  <a:pos x="23" y="79"/>
                </a:cxn>
                <a:cxn ang="0">
                  <a:pos x="23" y="87"/>
                </a:cxn>
                <a:cxn ang="0">
                  <a:pos x="29" y="87"/>
                </a:cxn>
                <a:cxn ang="0">
                  <a:pos x="29" y="79"/>
                </a:cxn>
                <a:cxn ang="0">
                  <a:pos x="53" y="59"/>
                </a:cxn>
                <a:cxn ang="0">
                  <a:pos x="34" y="36"/>
                </a:cxn>
                <a:cxn ang="0">
                  <a:pos x="29" y="35"/>
                </a:cxn>
                <a:cxn ang="0">
                  <a:pos x="29" y="18"/>
                </a:cxn>
                <a:cxn ang="0">
                  <a:pos x="37" y="27"/>
                </a:cxn>
                <a:cxn ang="0">
                  <a:pos x="51" y="27"/>
                </a:cxn>
                <a:cxn ang="0">
                  <a:pos x="29" y="7"/>
                </a:cxn>
                <a:cxn ang="0">
                  <a:pos x="29" y="0"/>
                </a:cxn>
                <a:cxn ang="0">
                  <a:pos x="23" y="0"/>
                </a:cxn>
                <a:cxn ang="0">
                  <a:pos x="23" y="7"/>
                </a:cxn>
                <a:cxn ang="0">
                  <a:pos x="1" y="28"/>
                </a:cxn>
                <a:cxn ang="0">
                  <a:pos x="20" y="47"/>
                </a:cxn>
                <a:cxn ang="0">
                  <a:pos x="23" y="47"/>
                </a:cxn>
                <a:cxn ang="0">
                  <a:pos x="23" y="68"/>
                </a:cxn>
                <a:cxn ang="0">
                  <a:pos x="13" y="55"/>
                </a:cxn>
                <a:cxn ang="0">
                  <a:pos x="0" y="55"/>
                </a:cxn>
              </a:cxnLst>
              <a:rect l="0" t="0" r="r" b="b"/>
              <a:pathLst>
                <a:path w="53" h="87">
                  <a:moveTo>
                    <a:pt x="23" y="34"/>
                  </a:moveTo>
                  <a:cubicBezTo>
                    <a:pt x="17" y="32"/>
                    <a:pt x="15" y="30"/>
                    <a:pt x="15" y="26"/>
                  </a:cubicBezTo>
                  <a:cubicBezTo>
                    <a:pt x="15" y="21"/>
                    <a:pt x="19" y="18"/>
                    <a:pt x="23" y="18"/>
                  </a:cubicBezTo>
                  <a:lnTo>
                    <a:pt x="23" y="34"/>
                  </a:lnTo>
                  <a:close/>
                  <a:moveTo>
                    <a:pt x="29" y="49"/>
                  </a:moveTo>
                  <a:cubicBezTo>
                    <a:pt x="37" y="51"/>
                    <a:pt x="39" y="53"/>
                    <a:pt x="39" y="58"/>
                  </a:cubicBezTo>
                  <a:cubicBezTo>
                    <a:pt x="39" y="64"/>
                    <a:pt x="34" y="67"/>
                    <a:pt x="29" y="68"/>
                  </a:cubicBezTo>
                  <a:lnTo>
                    <a:pt x="29" y="49"/>
                  </a:lnTo>
                  <a:close/>
                  <a:moveTo>
                    <a:pt x="0" y="55"/>
                  </a:moveTo>
                  <a:cubicBezTo>
                    <a:pt x="1" y="70"/>
                    <a:pt x="9" y="78"/>
                    <a:pt x="23" y="79"/>
                  </a:cubicBezTo>
                  <a:cubicBezTo>
                    <a:pt x="23" y="87"/>
                    <a:pt x="23" y="87"/>
                    <a:pt x="23" y="87"/>
                  </a:cubicBezTo>
                  <a:cubicBezTo>
                    <a:pt x="29" y="87"/>
                    <a:pt x="29" y="87"/>
                    <a:pt x="29" y="87"/>
                  </a:cubicBezTo>
                  <a:cubicBezTo>
                    <a:pt x="29" y="79"/>
                    <a:pt x="29" y="79"/>
                    <a:pt x="29" y="79"/>
                  </a:cubicBezTo>
                  <a:cubicBezTo>
                    <a:pt x="48" y="78"/>
                    <a:pt x="53" y="64"/>
                    <a:pt x="53" y="59"/>
                  </a:cubicBezTo>
                  <a:cubicBezTo>
                    <a:pt x="53" y="52"/>
                    <a:pt x="53" y="42"/>
                    <a:pt x="34" y="36"/>
                  </a:cubicBezTo>
                  <a:cubicBezTo>
                    <a:pt x="32" y="36"/>
                    <a:pt x="31" y="36"/>
                    <a:pt x="29" y="35"/>
                  </a:cubicBezTo>
                  <a:cubicBezTo>
                    <a:pt x="29" y="18"/>
                    <a:pt x="29" y="18"/>
                    <a:pt x="29" y="18"/>
                  </a:cubicBezTo>
                  <a:cubicBezTo>
                    <a:pt x="33" y="18"/>
                    <a:pt x="37" y="22"/>
                    <a:pt x="37" y="27"/>
                  </a:cubicBezTo>
                  <a:cubicBezTo>
                    <a:pt x="51" y="27"/>
                    <a:pt x="51" y="27"/>
                    <a:pt x="51" y="27"/>
                  </a:cubicBezTo>
                  <a:cubicBezTo>
                    <a:pt x="50" y="14"/>
                    <a:pt x="40" y="8"/>
                    <a:pt x="29" y="7"/>
                  </a:cubicBezTo>
                  <a:cubicBezTo>
                    <a:pt x="29" y="0"/>
                    <a:pt x="29" y="0"/>
                    <a:pt x="29" y="0"/>
                  </a:cubicBezTo>
                  <a:cubicBezTo>
                    <a:pt x="23" y="0"/>
                    <a:pt x="23" y="0"/>
                    <a:pt x="23" y="0"/>
                  </a:cubicBezTo>
                  <a:cubicBezTo>
                    <a:pt x="23" y="7"/>
                    <a:pt x="23" y="7"/>
                    <a:pt x="23" y="7"/>
                  </a:cubicBezTo>
                  <a:cubicBezTo>
                    <a:pt x="12" y="8"/>
                    <a:pt x="1" y="14"/>
                    <a:pt x="1" y="28"/>
                  </a:cubicBezTo>
                  <a:cubicBezTo>
                    <a:pt x="1" y="40"/>
                    <a:pt x="11" y="44"/>
                    <a:pt x="20" y="47"/>
                  </a:cubicBezTo>
                  <a:cubicBezTo>
                    <a:pt x="22" y="47"/>
                    <a:pt x="23" y="47"/>
                    <a:pt x="23" y="47"/>
                  </a:cubicBezTo>
                  <a:cubicBezTo>
                    <a:pt x="23" y="68"/>
                    <a:pt x="23" y="68"/>
                    <a:pt x="23" y="68"/>
                  </a:cubicBezTo>
                  <a:cubicBezTo>
                    <a:pt x="18" y="66"/>
                    <a:pt x="13" y="62"/>
                    <a:pt x="13" y="55"/>
                  </a:cubicBezTo>
                  <a:lnTo>
                    <a:pt x="0" y="55"/>
                  </a:lnTo>
                  <a:close/>
                </a:path>
              </a:pathLst>
            </a:custGeom>
            <a:noFill/>
            <a:ln w="19050" cap="rnd">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138" name="Freeform 98"/>
            <p:cNvSpPr>
              <a:spLocks/>
            </p:cNvSpPr>
            <p:nvPr/>
          </p:nvSpPr>
          <p:spPr bwMode="auto">
            <a:xfrm>
              <a:off x="9886950" y="4633913"/>
              <a:ext cx="454025" cy="454025"/>
            </a:xfrm>
            <a:custGeom>
              <a:avLst/>
              <a:gdLst/>
              <a:ahLst/>
              <a:cxnLst>
                <a:cxn ang="0">
                  <a:pos x="121" y="61"/>
                </a:cxn>
                <a:cxn ang="0">
                  <a:pos x="61" y="121"/>
                </a:cxn>
                <a:cxn ang="0">
                  <a:pos x="0" y="61"/>
                </a:cxn>
                <a:cxn ang="0">
                  <a:pos x="61" y="0"/>
                </a:cxn>
                <a:cxn ang="0">
                  <a:pos x="116" y="36"/>
                </a:cxn>
              </a:cxnLst>
              <a:rect l="0" t="0" r="r" b="b"/>
              <a:pathLst>
                <a:path w="121" h="121">
                  <a:moveTo>
                    <a:pt x="121" y="61"/>
                  </a:moveTo>
                  <a:cubicBezTo>
                    <a:pt x="121" y="94"/>
                    <a:pt x="94" y="121"/>
                    <a:pt x="61" y="121"/>
                  </a:cubicBezTo>
                  <a:cubicBezTo>
                    <a:pt x="27" y="121"/>
                    <a:pt x="0" y="94"/>
                    <a:pt x="0" y="61"/>
                  </a:cubicBezTo>
                  <a:cubicBezTo>
                    <a:pt x="0" y="27"/>
                    <a:pt x="27" y="0"/>
                    <a:pt x="61" y="0"/>
                  </a:cubicBezTo>
                  <a:cubicBezTo>
                    <a:pt x="85" y="0"/>
                    <a:pt x="107" y="15"/>
                    <a:pt x="116" y="36"/>
                  </a:cubicBezTo>
                </a:path>
              </a:pathLst>
            </a:custGeom>
            <a:noFill/>
            <a:ln w="19050" cap="rnd">
              <a:solidFill>
                <a:schemeClr val="tx2">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139" name="Freeform 99"/>
            <p:cNvSpPr>
              <a:spLocks/>
            </p:cNvSpPr>
            <p:nvPr/>
          </p:nvSpPr>
          <p:spPr bwMode="auto">
            <a:xfrm>
              <a:off x="10220325" y="4768850"/>
              <a:ext cx="146050" cy="139700"/>
            </a:xfrm>
            <a:custGeom>
              <a:avLst/>
              <a:gdLst/>
              <a:ahLst/>
              <a:cxnLst>
                <a:cxn ang="0">
                  <a:pos x="31" y="0"/>
                </a:cxn>
                <a:cxn ang="0">
                  <a:pos x="31" y="38"/>
                </a:cxn>
                <a:cxn ang="0">
                  <a:pos x="0" y="38"/>
                </a:cxn>
                <a:cxn ang="0">
                  <a:pos x="45" y="88"/>
                </a:cxn>
                <a:cxn ang="0">
                  <a:pos x="92" y="38"/>
                </a:cxn>
                <a:cxn ang="0">
                  <a:pos x="64" y="38"/>
                </a:cxn>
                <a:cxn ang="0">
                  <a:pos x="64" y="0"/>
                </a:cxn>
              </a:cxnLst>
              <a:rect l="0" t="0" r="r" b="b"/>
              <a:pathLst>
                <a:path w="92" h="88">
                  <a:moveTo>
                    <a:pt x="31" y="0"/>
                  </a:moveTo>
                  <a:lnTo>
                    <a:pt x="31" y="38"/>
                  </a:lnTo>
                  <a:lnTo>
                    <a:pt x="0" y="38"/>
                  </a:lnTo>
                  <a:lnTo>
                    <a:pt x="45" y="88"/>
                  </a:lnTo>
                  <a:lnTo>
                    <a:pt x="92" y="38"/>
                  </a:lnTo>
                  <a:lnTo>
                    <a:pt x="64" y="38"/>
                  </a:lnTo>
                  <a:lnTo>
                    <a:pt x="64" y="0"/>
                  </a:lnTo>
                </a:path>
              </a:pathLst>
            </a:custGeom>
            <a:noFill/>
            <a:ln w="19050" cap="rnd">
              <a:solidFill>
                <a:schemeClr val="tx2">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140" name="Oval 100"/>
            <p:cNvSpPr>
              <a:spLocks noChangeArrowheads="1"/>
            </p:cNvSpPr>
            <p:nvPr/>
          </p:nvSpPr>
          <p:spPr bwMode="auto">
            <a:xfrm>
              <a:off x="10607675" y="4633913"/>
              <a:ext cx="452437" cy="454025"/>
            </a:xfrm>
            <a:prstGeom prst="ellipse">
              <a:avLst/>
            </a:prstGeom>
            <a:noFill/>
            <a:ln w="19050" cap="rnd">
              <a:solidFill>
                <a:schemeClr val="tx2">
                  <a:lumMod val="50000"/>
                </a:schemeClr>
              </a:solidFill>
              <a:prstDash val="solid"/>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sp>
          <p:nvSpPr>
            <p:cNvPr id="141" name="Freeform 101"/>
            <p:cNvSpPr>
              <a:spLocks/>
            </p:cNvSpPr>
            <p:nvPr/>
          </p:nvSpPr>
          <p:spPr bwMode="auto">
            <a:xfrm>
              <a:off x="10688638" y="4740275"/>
              <a:ext cx="285750" cy="246063"/>
            </a:xfrm>
            <a:custGeom>
              <a:avLst/>
              <a:gdLst/>
              <a:ahLst/>
              <a:cxnLst>
                <a:cxn ang="0">
                  <a:pos x="69" y="0"/>
                </a:cxn>
                <a:cxn ang="0">
                  <a:pos x="76" y="2"/>
                </a:cxn>
                <a:cxn ang="0">
                  <a:pos x="76" y="2"/>
                </a:cxn>
                <a:cxn ang="0">
                  <a:pos x="14" y="66"/>
                </a:cxn>
                <a:cxn ang="0">
                  <a:pos x="0" y="34"/>
                </a:cxn>
                <a:cxn ang="0">
                  <a:pos x="16" y="46"/>
                </a:cxn>
                <a:cxn ang="0">
                  <a:pos x="69" y="0"/>
                </a:cxn>
              </a:cxnLst>
              <a:rect l="0" t="0" r="r" b="b"/>
              <a:pathLst>
                <a:path w="76" h="66">
                  <a:moveTo>
                    <a:pt x="69" y="0"/>
                  </a:moveTo>
                  <a:cubicBezTo>
                    <a:pt x="74" y="0"/>
                    <a:pt x="76" y="2"/>
                    <a:pt x="76" y="2"/>
                  </a:cubicBezTo>
                  <a:cubicBezTo>
                    <a:pt x="76" y="2"/>
                    <a:pt x="76" y="2"/>
                    <a:pt x="76" y="2"/>
                  </a:cubicBezTo>
                  <a:cubicBezTo>
                    <a:pt x="43" y="2"/>
                    <a:pt x="15" y="62"/>
                    <a:pt x="14" y="66"/>
                  </a:cubicBezTo>
                  <a:cubicBezTo>
                    <a:pt x="0" y="34"/>
                    <a:pt x="0" y="34"/>
                    <a:pt x="0" y="34"/>
                  </a:cubicBezTo>
                  <a:cubicBezTo>
                    <a:pt x="16" y="46"/>
                    <a:pt x="16" y="46"/>
                    <a:pt x="16" y="46"/>
                  </a:cubicBezTo>
                  <a:cubicBezTo>
                    <a:pt x="41" y="7"/>
                    <a:pt x="59" y="0"/>
                    <a:pt x="69" y="0"/>
                  </a:cubicBezTo>
                  <a:close/>
                </a:path>
              </a:pathLst>
            </a:custGeom>
            <a:solidFill>
              <a:schemeClr val="accent4"/>
            </a:solidFill>
            <a:ln w="19050">
              <a:noFill/>
              <a:round/>
              <a:headEnd/>
              <a:tailEnd/>
            </a:ln>
          </p:spPr>
          <p:txBody>
            <a:bodyPr vert="horz" wrap="square" lIns="91440" tIns="45720" rIns="91440" bIns="45720" numCol="1" anchor="t" anchorCtr="0" compatLnSpc="1">
              <a:prstTxWarp prst="textNoShape">
                <a:avLst/>
              </a:prstTxWarp>
            </a:bodyPr>
            <a:lstStyle/>
            <a:p>
              <a:pPr defTabSz="957756"/>
              <a:endParaRPr lang="en-US" sz="1900" dirty="0">
                <a:solidFill>
                  <a:srgbClr val="263147"/>
                </a:solidFill>
                <a:latin typeface="Arial"/>
              </a:endParaRPr>
            </a:p>
          </p:txBody>
        </p:sp>
      </p:grpSp>
    </p:spTree>
    <p:extLst>
      <p:ext uri="{BB962C8B-B14F-4D97-AF65-F5344CB8AC3E}">
        <p14:creationId xmlns:p14="http://schemas.microsoft.com/office/powerpoint/2010/main" val="39950387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3D0EE-719B-4FF2-816B-AEAF88E0A5A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0306856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3190" y="836640"/>
            <a:ext cx="6264870" cy="830997"/>
          </a:xfrm>
          <a:prstGeom prst="rect">
            <a:avLst/>
          </a:prstGeom>
          <a:noFill/>
        </p:spPr>
        <p:txBody>
          <a:bodyPr wrap="square" rtlCol="0">
            <a:spAutoFit/>
          </a:bodyPr>
          <a:lstStyle/>
          <a:p>
            <a:pPr lvl="0" defTabSz="957756"/>
            <a:r>
              <a:rPr lang="en-US" sz="2400" dirty="0"/>
              <a:t>The basics…</a:t>
            </a:r>
          </a:p>
          <a:p>
            <a:pPr lvl="0" defTabSz="957756"/>
            <a:r>
              <a:rPr lang="en-US" sz="2400" dirty="0"/>
              <a:t>Communication &amp; Meetings</a:t>
            </a:r>
            <a:endParaRPr kumimoji="0" lang="en-US" sz="2400" b="0" i="0" u="none" strike="noStrike" kern="1200" cap="none" spc="0" normalizeH="0" baseline="0" noProof="0" dirty="0">
              <a:ln>
                <a:noFill/>
              </a:ln>
              <a:effectLst/>
              <a:uLnTx/>
              <a:uFillTx/>
              <a:latin typeface="Verdana"/>
            </a:endParaRPr>
          </a:p>
        </p:txBody>
      </p:sp>
    </p:spTree>
    <p:custDataLst>
      <p:tags r:id="rId1"/>
    </p:custDataLst>
    <p:extLst>
      <p:ext uri="{BB962C8B-B14F-4D97-AF65-F5344CB8AC3E}">
        <p14:creationId xmlns:p14="http://schemas.microsoft.com/office/powerpoint/2010/main" val="7752243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latin typeface="+mj-lt"/>
              </a:rPr>
              <a:t>Methods of Communication</a:t>
            </a:r>
          </a:p>
        </p:txBody>
      </p:sp>
      <p:sp>
        <p:nvSpPr>
          <p:cNvPr id="4" name="Rectangle 3"/>
          <p:cNvSpPr/>
          <p:nvPr/>
        </p:nvSpPr>
        <p:spPr bwMode="auto">
          <a:xfrm>
            <a:off x="1752600" y="996950"/>
            <a:ext cx="2286000" cy="4648200"/>
          </a:xfrm>
          <a:prstGeom prst="rect">
            <a:avLst/>
          </a:prstGeom>
          <a:solidFill>
            <a:schemeClr val="accent1"/>
          </a:solidFill>
          <a:ln w="9525" cap="flat" cmpd="sng" algn="ctr">
            <a:solidFill>
              <a:schemeClr val="accent3"/>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nSpc>
                <a:spcPct val="100000"/>
              </a:lnSpc>
              <a:spcBef>
                <a:spcPts val="0"/>
              </a:spcBef>
              <a:spcAft>
                <a:spcPts val="0"/>
              </a:spcAft>
            </a:pPr>
            <a:endParaRPr lang="en-US" sz="1400" b="0" dirty="0">
              <a:solidFill>
                <a:schemeClr val="bg1"/>
              </a:solidFill>
            </a:endParaRPr>
          </a:p>
        </p:txBody>
      </p:sp>
      <p:grpSp>
        <p:nvGrpSpPr>
          <p:cNvPr id="10" name="Group 9"/>
          <p:cNvGrpSpPr/>
          <p:nvPr/>
        </p:nvGrpSpPr>
        <p:grpSpPr>
          <a:xfrm>
            <a:off x="2667000" y="1454151"/>
            <a:ext cx="2362200" cy="3686175"/>
            <a:chOff x="1143000" y="1454150"/>
            <a:chExt cx="2362200" cy="3686175"/>
          </a:xfrm>
          <a:solidFill>
            <a:schemeClr val="bg1"/>
          </a:solidFill>
        </p:grpSpPr>
        <p:sp>
          <p:nvSpPr>
            <p:cNvPr id="5" name="AutoShape 8"/>
            <p:cNvSpPr>
              <a:spLocks noChangeArrowheads="1"/>
            </p:cNvSpPr>
            <p:nvPr/>
          </p:nvSpPr>
          <p:spPr bwMode="auto">
            <a:xfrm>
              <a:off x="1143000" y="2940050"/>
              <a:ext cx="2362200" cy="714375"/>
            </a:xfrm>
            <a:prstGeom prst="homePlate">
              <a:avLst>
                <a:gd name="adj" fmla="val 27693"/>
              </a:avLst>
            </a:prstGeom>
            <a:grpFill/>
            <a:ln w="12700" algn="ctr">
              <a:solidFill>
                <a:schemeClr val="accent1"/>
              </a:solidFill>
              <a:miter lim="800000"/>
              <a:headEnd/>
              <a:tailEnd/>
            </a:ln>
          </p:spPr>
          <p:txBody>
            <a:bodyPr anchor="ctr" anchorCtr="1"/>
            <a:lstStyle/>
            <a:p>
              <a:pPr marL="285750" lvl="1">
                <a:lnSpc>
                  <a:spcPct val="100000"/>
                </a:lnSpc>
                <a:spcBef>
                  <a:spcPts val="0"/>
                </a:spcBef>
                <a:spcAft>
                  <a:spcPts val="0"/>
                </a:spcAft>
              </a:pPr>
              <a:r>
                <a:rPr lang="en-GB" sz="2000" dirty="0"/>
                <a:t>On the Phone</a:t>
              </a:r>
            </a:p>
          </p:txBody>
        </p:sp>
        <p:sp>
          <p:nvSpPr>
            <p:cNvPr id="6" name="AutoShape 8"/>
            <p:cNvSpPr>
              <a:spLocks noChangeArrowheads="1"/>
            </p:cNvSpPr>
            <p:nvPr/>
          </p:nvSpPr>
          <p:spPr bwMode="auto">
            <a:xfrm>
              <a:off x="1143000" y="4425950"/>
              <a:ext cx="2362200" cy="714375"/>
            </a:xfrm>
            <a:prstGeom prst="homePlate">
              <a:avLst>
                <a:gd name="adj" fmla="val 27693"/>
              </a:avLst>
            </a:prstGeom>
            <a:grpFill/>
            <a:ln w="12700" algn="ctr">
              <a:solidFill>
                <a:schemeClr val="accent1"/>
              </a:solidFill>
              <a:miter lim="800000"/>
              <a:headEnd/>
              <a:tailEnd/>
            </a:ln>
          </p:spPr>
          <p:txBody>
            <a:bodyPr anchor="ctr" anchorCtr="1"/>
            <a:lstStyle/>
            <a:p>
              <a:pPr marL="285750" lvl="1">
                <a:lnSpc>
                  <a:spcPct val="100000"/>
                </a:lnSpc>
                <a:spcBef>
                  <a:spcPts val="0"/>
                </a:spcBef>
                <a:spcAft>
                  <a:spcPts val="0"/>
                </a:spcAft>
              </a:pPr>
              <a:r>
                <a:rPr lang="en-GB" sz="2000" dirty="0"/>
                <a:t>In Person</a:t>
              </a:r>
            </a:p>
          </p:txBody>
        </p:sp>
        <p:sp>
          <p:nvSpPr>
            <p:cNvPr id="7" name="AutoShape 8"/>
            <p:cNvSpPr>
              <a:spLocks noChangeArrowheads="1"/>
            </p:cNvSpPr>
            <p:nvPr/>
          </p:nvSpPr>
          <p:spPr bwMode="auto">
            <a:xfrm>
              <a:off x="1143000" y="1454150"/>
              <a:ext cx="2362200" cy="714375"/>
            </a:xfrm>
            <a:prstGeom prst="homePlate">
              <a:avLst>
                <a:gd name="adj" fmla="val 27693"/>
              </a:avLst>
            </a:prstGeom>
            <a:grpFill/>
            <a:ln w="12700" algn="ctr">
              <a:solidFill>
                <a:schemeClr val="accent1"/>
              </a:solidFill>
              <a:miter lim="800000"/>
              <a:headEnd/>
              <a:tailEnd/>
            </a:ln>
          </p:spPr>
          <p:txBody>
            <a:bodyPr anchor="ctr" anchorCtr="1"/>
            <a:lstStyle/>
            <a:p>
              <a:pPr marL="0" lvl="1">
                <a:lnSpc>
                  <a:spcPct val="100000"/>
                </a:lnSpc>
                <a:spcBef>
                  <a:spcPts val="0"/>
                </a:spcBef>
                <a:spcAft>
                  <a:spcPts val="0"/>
                </a:spcAft>
              </a:pPr>
              <a:r>
                <a:rPr lang="en-GB" sz="2000" dirty="0"/>
                <a:t>Email</a:t>
              </a:r>
            </a:p>
          </p:txBody>
        </p:sp>
      </p:grpSp>
      <p:sp>
        <p:nvSpPr>
          <p:cNvPr id="8" name="Rectangle 23"/>
          <p:cNvSpPr>
            <a:spLocks noGrp="1" noChangeArrowheads="1"/>
          </p:cNvSpPr>
          <p:nvPr/>
        </p:nvSpPr>
        <p:spPr bwMode="auto">
          <a:xfrm>
            <a:off x="5456832" y="2250798"/>
            <a:ext cx="6201768" cy="2862322"/>
          </a:xfrm>
          <a:prstGeom prst="rect">
            <a:avLst/>
          </a:prstGeom>
          <a:noFill/>
          <a:ln w="9525">
            <a:noFill/>
            <a:miter lim="800000"/>
            <a:headEnd/>
            <a:tailEnd/>
          </a:ln>
        </p:spPr>
        <p:txBody>
          <a:bodyPr wrap="square" lIns="90000">
            <a:spAutoFit/>
          </a:bodyPr>
          <a:lstStyle/>
          <a:p>
            <a:pPr marL="192088" lvl="2" indent="-192088" algn="l">
              <a:lnSpc>
                <a:spcPct val="100000"/>
              </a:lnSpc>
              <a:spcBef>
                <a:spcPts val="0"/>
              </a:spcBef>
              <a:spcAft>
                <a:spcPts val="2400"/>
              </a:spcAft>
              <a:buClr>
                <a:schemeClr val="tx2"/>
              </a:buClr>
              <a:buSzPct val="100000"/>
              <a:buFont typeface="Wingdings" pitchFamily="2" charset="2"/>
              <a:buChar char="§"/>
            </a:pPr>
            <a:r>
              <a:rPr lang="en-GB" b="0" dirty="0"/>
              <a:t>Keep the big picture in mind</a:t>
            </a:r>
          </a:p>
          <a:p>
            <a:pPr marL="192088" lvl="2" indent="-192088" algn="l">
              <a:lnSpc>
                <a:spcPct val="100000"/>
              </a:lnSpc>
              <a:spcBef>
                <a:spcPts val="0"/>
              </a:spcBef>
              <a:spcAft>
                <a:spcPts val="2400"/>
              </a:spcAft>
              <a:buClr>
                <a:schemeClr val="tx2"/>
              </a:buClr>
              <a:buSzPct val="100000"/>
              <a:buFont typeface="Wingdings" pitchFamily="2" charset="2"/>
              <a:buChar char="§"/>
            </a:pPr>
            <a:r>
              <a:rPr lang="en-US" b="0" dirty="0"/>
              <a:t>Ensure your message is </a:t>
            </a:r>
            <a:r>
              <a:rPr lang="en-US" dirty="0">
                <a:solidFill>
                  <a:schemeClr val="accent1">
                    <a:lumMod val="50000"/>
                  </a:schemeClr>
                </a:solidFill>
              </a:rPr>
              <a:t>C</a:t>
            </a:r>
            <a:r>
              <a:rPr lang="en-US" b="0" dirty="0"/>
              <a:t>lear, </a:t>
            </a:r>
            <a:r>
              <a:rPr lang="en-US" dirty="0">
                <a:solidFill>
                  <a:schemeClr val="accent1">
                    <a:lumMod val="50000"/>
                  </a:schemeClr>
                </a:solidFill>
              </a:rPr>
              <a:t>C</a:t>
            </a:r>
            <a:r>
              <a:rPr lang="en-US" b="0" dirty="0"/>
              <a:t>oncise, </a:t>
            </a:r>
            <a:r>
              <a:rPr lang="en-US" dirty="0">
                <a:solidFill>
                  <a:schemeClr val="accent1">
                    <a:lumMod val="50000"/>
                  </a:schemeClr>
                </a:solidFill>
              </a:rPr>
              <a:t>C</a:t>
            </a:r>
            <a:r>
              <a:rPr lang="en-US" b="0" dirty="0"/>
              <a:t>orrect and </a:t>
            </a:r>
            <a:r>
              <a:rPr lang="en-US" dirty="0">
                <a:solidFill>
                  <a:schemeClr val="accent1">
                    <a:lumMod val="50000"/>
                  </a:schemeClr>
                </a:solidFill>
              </a:rPr>
              <a:t>C</a:t>
            </a:r>
            <a:r>
              <a:rPr lang="en-US" b="0" dirty="0"/>
              <a:t>omplete</a:t>
            </a:r>
          </a:p>
          <a:p>
            <a:pPr marL="192088" lvl="2" indent="-192088" algn="l">
              <a:lnSpc>
                <a:spcPct val="100000"/>
              </a:lnSpc>
              <a:spcBef>
                <a:spcPts val="0"/>
              </a:spcBef>
              <a:spcAft>
                <a:spcPts val="2400"/>
              </a:spcAft>
              <a:buClr>
                <a:schemeClr val="tx2"/>
              </a:buClr>
              <a:buSzPct val="100000"/>
              <a:buFont typeface="Wingdings" pitchFamily="2" charset="2"/>
              <a:buChar char="§"/>
            </a:pPr>
            <a:r>
              <a:rPr lang="en-GB" b="0" dirty="0"/>
              <a:t>Know your audience</a:t>
            </a:r>
          </a:p>
          <a:p>
            <a:pPr marL="192088" lvl="2" indent="-192088" algn="l">
              <a:lnSpc>
                <a:spcPct val="100000"/>
              </a:lnSpc>
              <a:spcBef>
                <a:spcPts val="0"/>
              </a:spcBef>
              <a:spcAft>
                <a:spcPts val="2400"/>
              </a:spcAft>
              <a:buClr>
                <a:schemeClr val="tx2"/>
              </a:buClr>
              <a:buSzPct val="100000"/>
              <a:buFont typeface="Wingdings" pitchFamily="2" charset="2"/>
              <a:buChar char="§"/>
            </a:pPr>
            <a:r>
              <a:rPr lang="en-GB" b="0" dirty="0"/>
              <a:t>Message = Needs of both parties</a:t>
            </a:r>
          </a:p>
        </p:txBody>
      </p:sp>
      <p:sp>
        <p:nvSpPr>
          <p:cNvPr id="9" name="Rectangle 23"/>
          <p:cNvSpPr>
            <a:spLocks noGrp="1" noChangeArrowheads="1"/>
          </p:cNvSpPr>
          <p:nvPr/>
        </p:nvSpPr>
        <p:spPr bwMode="auto">
          <a:xfrm rot="16200000">
            <a:off x="752717" y="2997886"/>
            <a:ext cx="2743200" cy="646331"/>
          </a:xfrm>
          <a:prstGeom prst="rect">
            <a:avLst/>
          </a:prstGeom>
          <a:noFill/>
          <a:ln w="9525">
            <a:noFill/>
            <a:miter lim="800000"/>
            <a:headEnd/>
            <a:tailEnd/>
          </a:ln>
        </p:spPr>
        <p:txBody>
          <a:bodyPr wrap="square" lIns="90000">
            <a:spAutoFit/>
          </a:bodyPr>
          <a:lstStyle/>
          <a:p>
            <a:pPr marL="192088" lvl="2">
              <a:lnSpc>
                <a:spcPct val="100000"/>
              </a:lnSpc>
              <a:spcBef>
                <a:spcPts val="0"/>
              </a:spcBef>
              <a:spcAft>
                <a:spcPts val="0"/>
              </a:spcAft>
              <a:buClr>
                <a:schemeClr val="accent1"/>
              </a:buClr>
              <a:buSzPct val="120000"/>
            </a:pPr>
            <a:r>
              <a:rPr lang="en-GB" dirty="0">
                <a:solidFill>
                  <a:schemeClr val="bg1"/>
                </a:solidFill>
              </a:rPr>
              <a:t>Always Maintain Professionalism</a:t>
            </a:r>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j-lt"/>
              </a:rPr>
              <a:t>Participating in Meetings</a:t>
            </a:r>
          </a:p>
        </p:txBody>
      </p:sp>
      <p:sp>
        <p:nvSpPr>
          <p:cNvPr id="3" name="Rectangle 7"/>
          <p:cNvSpPr>
            <a:spLocks noChangeArrowheads="1"/>
          </p:cNvSpPr>
          <p:nvPr/>
        </p:nvSpPr>
        <p:spPr bwMode="auto">
          <a:xfrm>
            <a:off x="1752600" y="996951"/>
            <a:ext cx="4572000" cy="307777"/>
          </a:xfrm>
          <a:prstGeom prst="rect">
            <a:avLst/>
          </a:prstGeom>
          <a:noFill/>
          <a:ln w="9525">
            <a:noFill/>
            <a:miter lim="800000"/>
            <a:headEnd/>
            <a:tailEnd/>
          </a:ln>
        </p:spPr>
        <p:txBody>
          <a:bodyPr lIns="0">
            <a:spAutoFit/>
          </a:bodyPr>
          <a:lstStyle/>
          <a:p>
            <a:pPr algn="l">
              <a:lnSpc>
                <a:spcPct val="100000"/>
              </a:lnSpc>
            </a:pPr>
            <a:r>
              <a:rPr lang="en-GB" sz="1400" dirty="0">
                <a:latin typeface="+mn-lt"/>
              </a:rPr>
              <a:t>Roles for running a meeting</a:t>
            </a:r>
            <a:endParaRPr lang="en-US" sz="1400" dirty="0">
              <a:latin typeface="+mn-lt"/>
            </a:endParaRPr>
          </a:p>
        </p:txBody>
      </p:sp>
      <p:sp>
        <p:nvSpPr>
          <p:cNvPr id="4" name="Text Box 4"/>
          <p:cNvSpPr txBox="1">
            <a:spLocks noChangeArrowheads="1"/>
          </p:cNvSpPr>
          <p:nvPr/>
        </p:nvSpPr>
        <p:spPr bwMode="auto">
          <a:xfrm>
            <a:off x="1752600" y="1555750"/>
            <a:ext cx="2103120" cy="666750"/>
          </a:xfrm>
          <a:prstGeom prst="rect">
            <a:avLst/>
          </a:prstGeom>
          <a:solidFill>
            <a:schemeClr val="accent1"/>
          </a:solidFill>
          <a:ln w="9525">
            <a:solidFill>
              <a:schemeClr val="accent1"/>
            </a:solidFill>
            <a:miter lim="800000"/>
            <a:headEnd/>
            <a:tailEnd/>
          </a:ln>
          <a:effectLst/>
        </p:spPr>
        <p:txBody>
          <a:bodyPr anchor="ctr">
            <a:noAutofit/>
          </a:bodyPr>
          <a:lstStyle/>
          <a:p>
            <a:pPr fontAlgn="auto">
              <a:lnSpc>
                <a:spcPct val="100000"/>
              </a:lnSpc>
              <a:spcBef>
                <a:spcPct val="50000"/>
              </a:spcBef>
              <a:spcAft>
                <a:spcPts val="0"/>
              </a:spcAft>
              <a:defRPr/>
            </a:pPr>
            <a:r>
              <a:rPr lang="en-GB" sz="1400" dirty="0">
                <a:solidFill>
                  <a:schemeClr val="bg1"/>
                </a:solidFill>
                <a:latin typeface="+mn-lt"/>
              </a:rPr>
              <a:t>1. Owner</a:t>
            </a:r>
          </a:p>
        </p:txBody>
      </p:sp>
      <p:sp>
        <p:nvSpPr>
          <p:cNvPr id="5" name="Text Box 5"/>
          <p:cNvSpPr txBox="1">
            <a:spLocks noChangeArrowheads="1"/>
          </p:cNvSpPr>
          <p:nvPr/>
        </p:nvSpPr>
        <p:spPr bwMode="auto">
          <a:xfrm>
            <a:off x="3556000" y="3504392"/>
            <a:ext cx="2103120" cy="666750"/>
          </a:xfrm>
          <a:prstGeom prst="rect">
            <a:avLst/>
          </a:prstGeom>
          <a:solidFill>
            <a:schemeClr val="accent1"/>
          </a:solidFill>
          <a:ln w="9525">
            <a:solidFill>
              <a:schemeClr val="accent1"/>
            </a:solidFill>
            <a:miter lim="800000"/>
            <a:headEnd/>
            <a:tailEnd/>
          </a:ln>
          <a:effectLst/>
        </p:spPr>
        <p:txBody>
          <a:bodyPr wrap="square" anchor="ctr">
            <a:noAutofit/>
          </a:bodyPr>
          <a:lstStyle/>
          <a:p>
            <a:pPr fontAlgn="auto">
              <a:lnSpc>
                <a:spcPct val="100000"/>
              </a:lnSpc>
              <a:spcAft>
                <a:spcPts val="0"/>
              </a:spcAft>
              <a:defRPr/>
            </a:pPr>
            <a:r>
              <a:rPr lang="en-GB" sz="1400" dirty="0">
                <a:solidFill>
                  <a:schemeClr val="bg1"/>
                </a:solidFill>
                <a:latin typeface="+mn-lt"/>
                <a:ea typeface="ＭＳ Ｐゴシック" pitchFamily="-80" charset="-128"/>
              </a:rPr>
              <a:t>3. Resources/</a:t>
            </a:r>
          </a:p>
          <a:p>
            <a:pPr fontAlgn="auto">
              <a:lnSpc>
                <a:spcPct val="100000"/>
              </a:lnSpc>
              <a:spcAft>
                <a:spcPts val="0"/>
              </a:spcAft>
              <a:defRPr/>
            </a:pPr>
            <a:r>
              <a:rPr lang="en-GB" sz="1400" dirty="0">
                <a:solidFill>
                  <a:schemeClr val="bg1"/>
                </a:solidFill>
                <a:latin typeface="+mn-lt"/>
                <a:ea typeface="ＭＳ Ｐゴシック" pitchFamily="-80" charset="-128"/>
              </a:rPr>
              <a:t>Team Member</a:t>
            </a:r>
          </a:p>
        </p:txBody>
      </p:sp>
      <p:sp>
        <p:nvSpPr>
          <p:cNvPr id="6" name="Text Box 6"/>
          <p:cNvSpPr txBox="1">
            <a:spLocks noChangeArrowheads="1"/>
          </p:cNvSpPr>
          <p:nvPr/>
        </p:nvSpPr>
        <p:spPr bwMode="auto">
          <a:xfrm>
            <a:off x="2692400" y="2530071"/>
            <a:ext cx="2103120" cy="666750"/>
          </a:xfrm>
          <a:prstGeom prst="rect">
            <a:avLst/>
          </a:prstGeom>
          <a:solidFill>
            <a:schemeClr val="accent1"/>
          </a:solidFill>
          <a:ln w="9525">
            <a:solidFill>
              <a:schemeClr val="accent1"/>
            </a:solidFill>
            <a:miter lim="800000"/>
            <a:headEnd/>
            <a:tailEnd/>
          </a:ln>
          <a:effectLst/>
        </p:spPr>
        <p:txBody>
          <a:bodyPr anchor="ctr">
            <a:noAutofit/>
          </a:bodyPr>
          <a:lstStyle/>
          <a:p>
            <a:pPr fontAlgn="auto">
              <a:lnSpc>
                <a:spcPct val="100000"/>
              </a:lnSpc>
              <a:spcBef>
                <a:spcPct val="50000"/>
              </a:spcBef>
              <a:spcAft>
                <a:spcPts val="0"/>
              </a:spcAft>
              <a:defRPr/>
            </a:pPr>
            <a:r>
              <a:rPr lang="en-GB" sz="1400" dirty="0">
                <a:solidFill>
                  <a:schemeClr val="bg1"/>
                </a:solidFill>
                <a:latin typeface="+mn-lt"/>
              </a:rPr>
              <a:t>2. Facilitator</a:t>
            </a:r>
          </a:p>
        </p:txBody>
      </p:sp>
      <p:sp>
        <p:nvSpPr>
          <p:cNvPr id="7" name="Rectangle 7"/>
          <p:cNvSpPr>
            <a:spLocks noChangeArrowheads="1"/>
          </p:cNvSpPr>
          <p:nvPr/>
        </p:nvSpPr>
        <p:spPr bwMode="auto">
          <a:xfrm>
            <a:off x="4419600" y="4380892"/>
            <a:ext cx="2438400" cy="1365631"/>
          </a:xfrm>
          <a:prstGeom prst="rect">
            <a:avLst/>
          </a:prstGeom>
          <a:noFill/>
          <a:ln w="9525">
            <a:solidFill>
              <a:schemeClr val="accent1"/>
            </a:solidFill>
            <a:miter lim="800000"/>
            <a:headEnd/>
            <a:tailEnd/>
          </a:ln>
          <a:effectLst/>
        </p:spPr>
        <p:txBody>
          <a:bodyPr wrap="square" lIns="45720" tIns="46800" rIns="90000" bIns="46800" anchor="ctr">
            <a:spAutoFit/>
          </a:bodyPr>
          <a:lstStyle/>
          <a:p>
            <a:pPr marL="180975" indent="-180975" algn="l" fontAlgn="auto">
              <a:lnSpc>
                <a:spcPct val="100000"/>
              </a:lnSpc>
              <a:spcBef>
                <a:spcPts val="0"/>
              </a:spcBef>
              <a:spcAft>
                <a:spcPts val="0"/>
              </a:spcAft>
              <a:defRPr/>
            </a:pPr>
            <a:r>
              <a:rPr lang="en-GB" sz="1400" dirty="0">
                <a:latin typeface="+mn-lt"/>
              </a:rPr>
              <a:t>Additional roles:</a:t>
            </a:r>
          </a:p>
          <a:p>
            <a:pPr marL="180975" indent="-180975" algn="l" fontAlgn="auto">
              <a:lnSpc>
                <a:spcPct val="100000"/>
              </a:lnSpc>
              <a:spcBef>
                <a:spcPct val="30000"/>
              </a:spcBef>
              <a:spcAft>
                <a:spcPts val="0"/>
              </a:spcAft>
              <a:buClr>
                <a:schemeClr val="tx2"/>
              </a:buClr>
              <a:buSzPct val="100000"/>
              <a:buFont typeface="Wingdings" pitchFamily="2" charset="2"/>
              <a:buChar char="§"/>
              <a:defRPr/>
            </a:pPr>
            <a:r>
              <a:rPr lang="en-US" sz="1400" b="0" dirty="0">
                <a:latin typeface="+mn-lt"/>
              </a:rPr>
              <a:t>Time keeper</a:t>
            </a:r>
          </a:p>
          <a:p>
            <a:pPr marL="180975" indent="-180975" algn="l" fontAlgn="auto">
              <a:lnSpc>
                <a:spcPct val="100000"/>
              </a:lnSpc>
              <a:spcBef>
                <a:spcPct val="30000"/>
              </a:spcBef>
              <a:spcAft>
                <a:spcPts val="0"/>
              </a:spcAft>
              <a:buClr>
                <a:schemeClr val="tx2"/>
              </a:buClr>
              <a:buSzPct val="100000"/>
              <a:buFont typeface="Wingdings" pitchFamily="2" charset="2"/>
              <a:buChar char="§"/>
              <a:defRPr/>
            </a:pPr>
            <a:r>
              <a:rPr lang="en-US" sz="1400" b="0" dirty="0">
                <a:latin typeface="+mn-lt"/>
              </a:rPr>
              <a:t>Meeting minutes recorder</a:t>
            </a:r>
          </a:p>
          <a:p>
            <a:pPr marL="180975" indent="-180975" algn="l" fontAlgn="auto">
              <a:lnSpc>
                <a:spcPct val="100000"/>
              </a:lnSpc>
              <a:spcBef>
                <a:spcPct val="30000"/>
              </a:spcBef>
              <a:spcAft>
                <a:spcPts val="0"/>
              </a:spcAft>
              <a:buClr>
                <a:schemeClr val="tx2"/>
              </a:buClr>
              <a:buSzPct val="100000"/>
              <a:buFont typeface="Wingdings" pitchFamily="2" charset="2"/>
              <a:buChar char="§"/>
              <a:defRPr/>
            </a:pPr>
            <a:r>
              <a:rPr lang="en-US" sz="1400" b="0" dirty="0">
                <a:latin typeface="+mn-lt"/>
              </a:rPr>
              <a:t>Scribe</a:t>
            </a:r>
          </a:p>
        </p:txBody>
      </p:sp>
      <p:sp>
        <p:nvSpPr>
          <p:cNvPr id="9" name="Rectangle 3"/>
          <p:cNvSpPr txBox="1">
            <a:spLocks noChangeArrowheads="1"/>
          </p:cNvSpPr>
          <p:nvPr/>
        </p:nvSpPr>
        <p:spPr bwMode="auto">
          <a:xfrm>
            <a:off x="6234114" y="1555750"/>
            <a:ext cx="4205287" cy="2559050"/>
          </a:xfrm>
          <a:prstGeom prst="rect">
            <a:avLst/>
          </a:prstGeom>
          <a:solidFill>
            <a:schemeClr val="accent5"/>
          </a:solidFill>
          <a:ln w="9525">
            <a:solidFill>
              <a:schemeClr val="accent1"/>
            </a:solidFill>
            <a:miter lim="800000"/>
            <a:headEnd/>
            <a:tailEnd/>
          </a:ln>
        </p:spPr>
        <p:txBody>
          <a:bodyPr lIns="91440" tIns="118800" bIns="118800"/>
          <a:lstStyle/>
          <a:p>
            <a:pPr marL="0" lvl="2" algn="l">
              <a:lnSpc>
                <a:spcPct val="100000"/>
              </a:lnSpc>
              <a:spcBef>
                <a:spcPts val="0"/>
              </a:spcBef>
              <a:spcAft>
                <a:spcPts val="600"/>
              </a:spcAft>
              <a:buClr>
                <a:schemeClr val="tx2"/>
              </a:buClr>
              <a:defRPr/>
            </a:pPr>
            <a:r>
              <a:rPr lang="en-US" sz="1400" kern="0" dirty="0">
                <a:latin typeface="+mn-lt"/>
              </a:rPr>
              <a:t>Meeting Types</a:t>
            </a:r>
          </a:p>
          <a:p>
            <a:pPr marL="231775" lvl="2" indent="-231775" algn="l">
              <a:lnSpc>
                <a:spcPct val="100000"/>
              </a:lnSpc>
              <a:spcBef>
                <a:spcPts val="0"/>
              </a:spcBef>
              <a:spcAft>
                <a:spcPts val="600"/>
              </a:spcAft>
              <a:buClr>
                <a:schemeClr val="tx2"/>
              </a:buClr>
              <a:buFont typeface="Wingdings" pitchFamily="2" charset="2"/>
              <a:buChar char="§"/>
              <a:defRPr/>
            </a:pPr>
            <a:r>
              <a:rPr lang="en-US" sz="1400" b="0" kern="0" dirty="0">
                <a:latin typeface="+mn-lt"/>
              </a:rPr>
              <a:t>Kick-off</a:t>
            </a:r>
          </a:p>
          <a:p>
            <a:pPr marL="231775" lvl="2" indent="-231775" algn="l">
              <a:lnSpc>
                <a:spcPct val="100000"/>
              </a:lnSpc>
              <a:spcBef>
                <a:spcPts val="0"/>
              </a:spcBef>
              <a:spcAft>
                <a:spcPts val="600"/>
              </a:spcAft>
              <a:buClr>
                <a:schemeClr val="tx2"/>
              </a:buClr>
              <a:buFont typeface="Wingdings" pitchFamily="2" charset="2"/>
              <a:buChar char="§"/>
              <a:defRPr/>
            </a:pPr>
            <a:r>
              <a:rPr lang="en-US" sz="1400" b="0" kern="0" dirty="0">
                <a:latin typeface="+mn-lt"/>
              </a:rPr>
              <a:t>Project coordination</a:t>
            </a:r>
          </a:p>
          <a:p>
            <a:pPr marL="231775" lvl="2" indent="-231775" algn="l">
              <a:lnSpc>
                <a:spcPct val="100000"/>
              </a:lnSpc>
              <a:spcBef>
                <a:spcPts val="0"/>
              </a:spcBef>
              <a:spcAft>
                <a:spcPts val="600"/>
              </a:spcAft>
              <a:buClr>
                <a:schemeClr val="tx2"/>
              </a:buClr>
              <a:buFont typeface="Wingdings" pitchFamily="2" charset="2"/>
              <a:buChar char="§"/>
              <a:defRPr/>
            </a:pPr>
            <a:r>
              <a:rPr lang="en-US" sz="1400" b="0" kern="0" dirty="0">
                <a:latin typeface="+mn-lt"/>
              </a:rPr>
              <a:t>Program Update</a:t>
            </a:r>
          </a:p>
          <a:p>
            <a:pPr marL="231775" lvl="2" indent="-231775" algn="l">
              <a:lnSpc>
                <a:spcPct val="100000"/>
              </a:lnSpc>
              <a:spcBef>
                <a:spcPts val="0"/>
              </a:spcBef>
              <a:spcAft>
                <a:spcPts val="600"/>
              </a:spcAft>
              <a:buClr>
                <a:schemeClr val="tx2"/>
              </a:buClr>
              <a:buFont typeface="Wingdings" pitchFamily="2" charset="2"/>
              <a:buChar char="§"/>
              <a:defRPr/>
            </a:pPr>
            <a:r>
              <a:rPr lang="en-US" sz="1400" b="0" kern="0" dirty="0">
                <a:latin typeface="+mn-lt"/>
              </a:rPr>
              <a:t>Close-out</a:t>
            </a:r>
          </a:p>
          <a:p>
            <a:pPr marL="231775" lvl="2" indent="-231775" algn="l">
              <a:lnSpc>
                <a:spcPct val="100000"/>
              </a:lnSpc>
              <a:spcBef>
                <a:spcPts val="0"/>
              </a:spcBef>
              <a:spcAft>
                <a:spcPts val="600"/>
              </a:spcAft>
              <a:buClr>
                <a:schemeClr val="tx2"/>
              </a:buClr>
              <a:buFont typeface="Wingdings" pitchFamily="2" charset="2"/>
              <a:buChar char="§"/>
              <a:defRPr/>
            </a:pPr>
            <a:r>
              <a:rPr lang="en-US" sz="1400" b="0" kern="0" dirty="0">
                <a:latin typeface="+mn-lt"/>
              </a:rPr>
              <a:t>Briefing</a:t>
            </a:r>
          </a:p>
          <a:p>
            <a:pPr marL="231775" lvl="2" indent="-231775" algn="l">
              <a:lnSpc>
                <a:spcPct val="100000"/>
              </a:lnSpc>
              <a:spcBef>
                <a:spcPts val="0"/>
              </a:spcBef>
              <a:spcAft>
                <a:spcPts val="600"/>
              </a:spcAft>
              <a:buClr>
                <a:schemeClr val="tx2"/>
              </a:buClr>
              <a:buFont typeface="Wingdings" pitchFamily="2" charset="2"/>
              <a:buChar char="§"/>
              <a:defRPr/>
            </a:pPr>
            <a:r>
              <a:rPr lang="en-US" sz="1400" b="0" kern="0" dirty="0">
                <a:latin typeface="+mn-lt"/>
              </a:rPr>
              <a:t>Coaching</a:t>
            </a:r>
          </a:p>
          <a:p>
            <a:pPr marL="231775" lvl="2" indent="-231775" algn="l">
              <a:lnSpc>
                <a:spcPct val="100000"/>
              </a:lnSpc>
              <a:spcBef>
                <a:spcPts val="0"/>
              </a:spcBef>
              <a:spcAft>
                <a:spcPts val="600"/>
              </a:spcAft>
              <a:buClr>
                <a:schemeClr val="tx2"/>
              </a:buClr>
              <a:buFont typeface="Wingdings" pitchFamily="2" charset="2"/>
              <a:buChar char="§"/>
              <a:defRPr/>
            </a:pPr>
            <a:r>
              <a:rPr lang="en-US" sz="1400" b="0" kern="0" dirty="0">
                <a:latin typeface="+mn-lt"/>
              </a:rPr>
              <a:t>Brainstorming sessions</a:t>
            </a:r>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j-lt"/>
              </a:rPr>
              <a:t>Meeting Roles</a:t>
            </a:r>
          </a:p>
        </p:txBody>
      </p:sp>
      <p:grpSp>
        <p:nvGrpSpPr>
          <p:cNvPr id="7" name="Group 6">
            <a:extLst>
              <a:ext uri="{FF2B5EF4-FFF2-40B4-BE49-F238E27FC236}">
                <a16:creationId xmlns:a16="http://schemas.microsoft.com/office/drawing/2014/main" id="{62B3A562-3BCB-4CC6-8F5F-E730DC263D88}"/>
              </a:ext>
            </a:extLst>
          </p:cNvPr>
          <p:cNvGrpSpPr/>
          <p:nvPr/>
        </p:nvGrpSpPr>
        <p:grpSpPr>
          <a:xfrm>
            <a:off x="685800" y="996950"/>
            <a:ext cx="10744199" cy="5175250"/>
            <a:chOff x="1752601" y="996950"/>
            <a:chExt cx="8686800" cy="4639575"/>
          </a:xfrm>
        </p:grpSpPr>
        <p:sp>
          <p:nvSpPr>
            <p:cNvPr id="3" name="Rectangle 23"/>
            <p:cNvSpPr>
              <a:spLocks noChangeArrowheads="1"/>
            </p:cNvSpPr>
            <p:nvPr/>
          </p:nvSpPr>
          <p:spPr bwMode="auto">
            <a:xfrm>
              <a:off x="1754188" y="1463582"/>
              <a:ext cx="2103580" cy="4172943"/>
            </a:xfrm>
            <a:prstGeom prst="rect">
              <a:avLst/>
            </a:prstGeom>
            <a:solidFill>
              <a:schemeClr val="bg1"/>
            </a:solidFill>
            <a:ln w="19050" algn="ctr">
              <a:solidFill>
                <a:schemeClr val="accent1"/>
              </a:solidFill>
              <a:miter lim="800000"/>
              <a:headEnd/>
              <a:tailEnd/>
            </a:ln>
          </p:spPr>
          <p:txBody>
            <a:bodyPr lIns="90488" tIns="45720" rIns="90488" bIns="44450"/>
            <a:lstStyle/>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Owns” the meeting – sets the objectives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Helps determine the participants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Provides support, information and resources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Sets the tone</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Encourages participation and creativity</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Demands serious preparation, attention and effort</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Sets high – but reasonable, achievable expectations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Is the ultimate decision maker!</a:t>
              </a:r>
              <a:endParaRPr lang="en-GB" sz="1200" b="0" dirty="0">
                <a:latin typeface="+mn-lt"/>
              </a:endParaRPr>
            </a:p>
          </p:txBody>
        </p:sp>
        <p:sp>
          <p:nvSpPr>
            <p:cNvPr id="4" name="Rectangle 5"/>
            <p:cNvSpPr>
              <a:spLocks noChangeArrowheads="1"/>
            </p:cNvSpPr>
            <p:nvPr/>
          </p:nvSpPr>
          <p:spPr bwMode="auto">
            <a:xfrm>
              <a:off x="1752601" y="996950"/>
              <a:ext cx="2105421" cy="457200"/>
            </a:xfrm>
            <a:prstGeom prst="rect">
              <a:avLst/>
            </a:prstGeom>
            <a:solidFill>
              <a:schemeClr val="accent1"/>
            </a:solidFill>
            <a:ln w="19050">
              <a:solidFill>
                <a:schemeClr val="accent1"/>
              </a:solidFill>
              <a:miter lim="800000"/>
              <a:headEnd/>
              <a:tailEnd/>
            </a:ln>
          </p:spPr>
          <p:txBody>
            <a:bodyPr lIns="63500" tIns="26988" rIns="63500" bIns="26988" anchor="ctr">
              <a:noAutofit/>
            </a:bodyPr>
            <a:lstStyle/>
            <a:p>
              <a:pPr defTabSz="915988">
                <a:lnSpc>
                  <a:spcPct val="100000"/>
                </a:lnSpc>
              </a:pPr>
              <a:r>
                <a:rPr lang="en-US" sz="1200" dirty="0">
                  <a:solidFill>
                    <a:schemeClr val="bg1"/>
                  </a:solidFill>
                  <a:latin typeface="+mn-lt"/>
                </a:rPr>
                <a:t>Owner</a:t>
              </a:r>
              <a:endParaRPr lang="en-GB" sz="1200" dirty="0">
                <a:solidFill>
                  <a:schemeClr val="bg1"/>
                </a:solidFill>
                <a:latin typeface="+mn-lt"/>
              </a:endParaRPr>
            </a:p>
          </p:txBody>
        </p:sp>
        <p:sp>
          <p:nvSpPr>
            <p:cNvPr id="9" name="Rectangle 23"/>
            <p:cNvSpPr>
              <a:spLocks noChangeArrowheads="1"/>
            </p:cNvSpPr>
            <p:nvPr/>
          </p:nvSpPr>
          <p:spPr bwMode="auto">
            <a:xfrm>
              <a:off x="3947981" y="1463582"/>
              <a:ext cx="2103580" cy="4172943"/>
            </a:xfrm>
            <a:prstGeom prst="rect">
              <a:avLst/>
            </a:prstGeom>
            <a:solidFill>
              <a:schemeClr val="bg1"/>
            </a:solidFill>
            <a:ln w="19050" algn="ctr">
              <a:solidFill>
                <a:schemeClr val="accent1"/>
              </a:solidFill>
              <a:miter lim="800000"/>
              <a:headEnd/>
              <a:tailEnd/>
            </a:ln>
          </p:spPr>
          <p:txBody>
            <a:bodyPr lIns="90488" tIns="45720" rIns="90488" bIns="44450"/>
            <a:lstStyle/>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Owns the meeting “process”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Ultimately responsibility for the meeting’s success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Headlines and clarifies ideas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Aids team performance</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Records group ideas and decisions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Makes it “safe” for everyone to participate</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Monitors time contract</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Brings team back on-track when needed</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Remains objective at all times!</a:t>
              </a:r>
              <a:endParaRPr lang="en-GB" sz="1200" b="0" dirty="0">
                <a:latin typeface="+mn-lt"/>
              </a:endParaRPr>
            </a:p>
          </p:txBody>
        </p:sp>
        <p:sp>
          <p:nvSpPr>
            <p:cNvPr id="10" name="Rectangle 5"/>
            <p:cNvSpPr>
              <a:spLocks noChangeArrowheads="1"/>
            </p:cNvSpPr>
            <p:nvPr/>
          </p:nvSpPr>
          <p:spPr bwMode="auto">
            <a:xfrm>
              <a:off x="3946394" y="996950"/>
              <a:ext cx="2105421" cy="457200"/>
            </a:xfrm>
            <a:prstGeom prst="rect">
              <a:avLst/>
            </a:prstGeom>
            <a:solidFill>
              <a:schemeClr val="accent1"/>
            </a:solidFill>
            <a:ln w="19050">
              <a:solidFill>
                <a:schemeClr val="accent1"/>
              </a:solidFill>
              <a:miter lim="800000"/>
              <a:headEnd/>
              <a:tailEnd/>
            </a:ln>
          </p:spPr>
          <p:txBody>
            <a:bodyPr lIns="63500" tIns="26988" rIns="63500" bIns="26988" anchor="ctr">
              <a:noAutofit/>
            </a:bodyPr>
            <a:lstStyle/>
            <a:p>
              <a:pPr defTabSz="915988">
                <a:lnSpc>
                  <a:spcPct val="100000"/>
                </a:lnSpc>
              </a:pPr>
              <a:r>
                <a:rPr lang="en-US" sz="1200" dirty="0">
                  <a:solidFill>
                    <a:schemeClr val="bg1"/>
                  </a:solidFill>
                  <a:latin typeface="+mn-lt"/>
                </a:rPr>
                <a:t>Facilitator </a:t>
              </a:r>
              <a:endParaRPr lang="en-GB" sz="1200" dirty="0">
                <a:solidFill>
                  <a:schemeClr val="bg1"/>
                </a:solidFill>
                <a:latin typeface="+mn-lt"/>
              </a:endParaRPr>
            </a:p>
          </p:txBody>
        </p:sp>
        <p:sp>
          <p:nvSpPr>
            <p:cNvPr id="11" name="Rectangle 23"/>
            <p:cNvSpPr>
              <a:spLocks noChangeArrowheads="1"/>
            </p:cNvSpPr>
            <p:nvPr/>
          </p:nvSpPr>
          <p:spPr bwMode="auto">
            <a:xfrm>
              <a:off x="6141774" y="1463582"/>
              <a:ext cx="2103580" cy="4172943"/>
            </a:xfrm>
            <a:prstGeom prst="rect">
              <a:avLst/>
            </a:prstGeom>
            <a:solidFill>
              <a:schemeClr val="bg1"/>
            </a:solidFill>
            <a:ln w="19050" algn="ctr">
              <a:solidFill>
                <a:schemeClr val="accent1"/>
              </a:solidFill>
              <a:miter lim="800000"/>
              <a:headEnd/>
              <a:tailEnd/>
            </a:ln>
          </p:spPr>
          <p:txBody>
            <a:bodyPr lIns="90488" tIns="45720" rIns="90488" bIns="44450"/>
            <a:lstStyle/>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Comes prepared</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Generates ideas and recommendations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Adheres to the agenda</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Practices good meeting behaviors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Completes assigned tasks</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Participates actively</a:t>
              </a:r>
              <a:endParaRPr lang="en-GB" sz="1200" b="0" dirty="0">
                <a:latin typeface="+mn-lt"/>
              </a:endParaRPr>
            </a:p>
          </p:txBody>
        </p:sp>
        <p:sp>
          <p:nvSpPr>
            <p:cNvPr id="12" name="Rectangle 5"/>
            <p:cNvSpPr>
              <a:spLocks noChangeArrowheads="1"/>
            </p:cNvSpPr>
            <p:nvPr/>
          </p:nvSpPr>
          <p:spPr bwMode="auto">
            <a:xfrm>
              <a:off x="6141774" y="996950"/>
              <a:ext cx="2105421" cy="457200"/>
            </a:xfrm>
            <a:prstGeom prst="rect">
              <a:avLst/>
            </a:prstGeom>
            <a:solidFill>
              <a:schemeClr val="accent1"/>
            </a:solidFill>
            <a:ln w="19050">
              <a:solidFill>
                <a:schemeClr val="accent1"/>
              </a:solidFill>
              <a:miter lim="800000"/>
              <a:headEnd/>
              <a:tailEnd/>
            </a:ln>
          </p:spPr>
          <p:txBody>
            <a:bodyPr lIns="63500" tIns="26988" rIns="63500" bIns="26988" anchor="ctr">
              <a:noAutofit/>
            </a:bodyPr>
            <a:lstStyle/>
            <a:p>
              <a:pPr defTabSz="915988">
                <a:lnSpc>
                  <a:spcPct val="100000"/>
                </a:lnSpc>
              </a:pPr>
              <a:r>
                <a:rPr lang="en-US" sz="1200" dirty="0">
                  <a:solidFill>
                    <a:schemeClr val="bg1"/>
                  </a:solidFill>
                  <a:latin typeface="+mn-lt"/>
                </a:rPr>
                <a:t>Resources/</a:t>
              </a:r>
            </a:p>
            <a:p>
              <a:pPr defTabSz="915988">
                <a:lnSpc>
                  <a:spcPct val="100000"/>
                </a:lnSpc>
              </a:pPr>
              <a:r>
                <a:rPr lang="en-US" sz="1200" dirty="0">
                  <a:solidFill>
                    <a:schemeClr val="bg1"/>
                  </a:solidFill>
                  <a:latin typeface="+mn-lt"/>
                </a:rPr>
                <a:t>Team Member</a:t>
              </a:r>
              <a:endParaRPr lang="en-GB" sz="1200" dirty="0">
                <a:solidFill>
                  <a:schemeClr val="bg1"/>
                </a:solidFill>
                <a:latin typeface="+mn-lt"/>
              </a:endParaRPr>
            </a:p>
          </p:txBody>
        </p:sp>
        <p:sp>
          <p:nvSpPr>
            <p:cNvPr id="13" name="Rectangle 23"/>
            <p:cNvSpPr>
              <a:spLocks noChangeArrowheads="1"/>
            </p:cNvSpPr>
            <p:nvPr/>
          </p:nvSpPr>
          <p:spPr bwMode="auto">
            <a:xfrm>
              <a:off x="8335567" y="1463582"/>
              <a:ext cx="2103580" cy="4172943"/>
            </a:xfrm>
            <a:prstGeom prst="rect">
              <a:avLst/>
            </a:prstGeom>
            <a:solidFill>
              <a:schemeClr val="bg1"/>
            </a:solidFill>
            <a:ln w="19050" algn="ctr">
              <a:solidFill>
                <a:schemeClr val="accent1"/>
              </a:solidFill>
              <a:miter lim="800000"/>
              <a:headEnd/>
              <a:tailEnd/>
            </a:ln>
          </p:spPr>
          <p:txBody>
            <a:bodyPr lIns="90488" tIns="45720" rIns="90488" bIns="44450"/>
            <a:lstStyle/>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Time Keeper</a:t>
              </a:r>
            </a:p>
            <a:p>
              <a:pPr marL="350838" lvl="1" indent="-184150" algn="l">
                <a:lnSpc>
                  <a:spcPct val="100000"/>
                </a:lnSpc>
                <a:spcBef>
                  <a:spcPts val="0"/>
                </a:spcBef>
                <a:spcAft>
                  <a:spcPts val="800"/>
                </a:spcAft>
                <a:buClr>
                  <a:schemeClr val="tx2"/>
                </a:buClr>
                <a:buSzPct val="100000"/>
                <a:buFont typeface="Arial" pitchFamily="34" charset="0"/>
                <a:buChar char="•"/>
              </a:pPr>
              <a:r>
                <a:rPr lang="en-US" sz="1200" b="0" dirty="0">
                  <a:latin typeface="+mn-lt"/>
                </a:rPr>
                <a:t>Keeps meeting on track</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Scribe</a:t>
              </a:r>
            </a:p>
            <a:p>
              <a:pPr marL="350838" lvl="1" indent="-184150" algn="l">
                <a:lnSpc>
                  <a:spcPct val="100000"/>
                </a:lnSpc>
                <a:spcBef>
                  <a:spcPts val="0"/>
                </a:spcBef>
                <a:spcAft>
                  <a:spcPts val="800"/>
                </a:spcAft>
                <a:buClr>
                  <a:schemeClr val="tx2"/>
                </a:buClr>
                <a:buSzPct val="100000"/>
                <a:buFont typeface="Arial" pitchFamily="34" charset="0"/>
                <a:buChar char="•"/>
              </a:pPr>
              <a:r>
                <a:rPr lang="en-US" sz="1200" b="0" dirty="0">
                  <a:latin typeface="+mn-lt"/>
                </a:rPr>
                <a:t>Accurately and neatly captures “group think”</a:t>
              </a:r>
            </a:p>
            <a:p>
              <a:pPr marL="184150" lvl="1" indent="-184150" algn="l">
                <a:lnSpc>
                  <a:spcPct val="100000"/>
                </a:lnSpc>
                <a:spcBef>
                  <a:spcPts val="0"/>
                </a:spcBef>
                <a:spcAft>
                  <a:spcPts val="800"/>
                </a:spcAft>
                <a:buClr>
                  <a:schemeClr val="tx2"/>
                </a:buClr>
                <a:buSzPct val="100000"/>
                <a:buFont typeface="Wingdings" pitchFamily="2" charset="2"/>
                <a:buChar char="§"/>
              </a:pPr>
              <a:r>
                <a:rPr lang="en-US" sz="1200" b="0" dirty="0">
                  <a:latin typeface="+mn-lt"/>
                </a:rPr>
                <a:t>Meeting Minutes Recorder</a:t>
              </a:r>
            </a:p>
            <a:p>
              <a:pPr marL="350838" lvl="1" indent="-184150" algn="l">
                <a:lnSpc>
                  <a:spcPct val="100000"/>
                </a:lnSpc>
                <a:spcBef>
                  <a:spcPts val="0"/>
                </a:spcBef>
                <a:spcAft>
                  <a:spcPts val="800"/>
                </a:spcAft>
                <a:buClr>
                  <a:schemeClr val="tx2"/>
                </a:buClr>
                <a:buSzPct val="100000"/>
                <a:buFont typeface="Arial" pitchFamily="34" charset="0"/>
                <a:buChar char="•"/>
              </a:pPr>
              <a:r>
                <a:rPr lang="en-US" sz="1200" b="0" dirty="0">
                  <a:latin typeface="+mn-lt"/>
                </a:rPr>
                <a:t>Accurately captures key inputs, issues and decisions </a:t>
              </a:r>
              <a:br>
                <a:rPr lang="en-US" sz="1200" b="0" dirty="0">
                  <a:latin typeface="+mn-lt"/>
                </a:rPr>
              </a:br>
              <a:r>
                <a:rPr lang="en-US" sz="1200" b="0" dirty="0">
                  <a:latin typeface="+mn-lt"/>
                </a:rPr>
                <a:t>generated during the meeting</a:t>
              </a:r>
            </a:p>
            <a:p>
              <a:pPr marL="350838" lvl="1" indent="-184150" algn="l">
                <a:lnSpc>
                  <a:spcPct val="100000"/>
                </a:lnSpc>
                <a:spcBef>
                  <a:spcPts val="0"/>
                </a:spcBef>
                <a:spcAft>
                  <a:spcPts val="800"/>
                </a:spcAft>
                <a:buClr>
                  <a:schemeClr val="tx2"/>
                </a:buClr>
                <a:buSzPct val="100000"/>
                <a:buFont typeface="Arial" pitchFamily="34" charset="0"/>
                <a:buChar char="•"/>
              </a:pPr>
              <a:r>
                <a:rPr lang="en-US" sz="1200" b="0" dirty="0">
                  <a:latin typeface="+mn-lt"/>
                </a:rPr>
                <a:t>Distributes meeting minutes to the team members after the meeting to ensure validation from team members</a:t>
              </a:r>
              <a:endParaRPr lang="en-GB" sz="1200" b="0" dirty="0">
                <a:latin typeface="+mn-lt"/>
              </a:endParaRPr>
            </a:p>
          </p:txBody>
        </p:sp>
        <p:sp>
          <p:nvSpPr>
            <p:cNvPr id="14" name="Rectangle 5"/>
            <p:cNvSpPr>
              <a:spLocks noChangeArrowheads="1"/>
            </p:cNvSpPr>
            <p:nvPr/>
          </p:nvSpPr>
          <p:spPr bwMode="auto">
            <a:xfrm>
              <a:off x="8333980" y="996950"/>
              <a:ext cx="2105421" cy="457200"/>
            </a:xfrm>
            <a:prstGeom prst="rect">
              <a:avLst/>
            </a:prstGeom>
            <a:solidFill>
              <a:schemeClr val="accent1"/>
            </a:solidFill>
            <a:ln w="19050">
              <a:solidFill>
                <a:schemeClr val="accent1"/>
              </a:solidFill>
              <a:miter lim="800000"/>
              <a:headEnd/>
              <a:tailEnd/>
            </a:ln>
          </p:spPr>
          <p:txBody>
            <a:bodyPr lIns="63500" tIns="26988" rIns="63500" bIns="26988" anchor="ctr">
              <a:noAutofit/>
            </a:bodyPr>
            <a:lstStyle/>
            <a:p>
              <a:pPr defTabSz="915988">
                <a:lnSpc>
                  <a:spcPct val="100000"/>
                </a:lnSpc>
              </a:pPr>
              <a:r>
                <a:rPr lang="en-US" sz="1200" dirty="0">
                  <a:solidFill>
                    <a:schemeClr val="bg1"/>
                  </a:solidFill>
                  <a:latin typeface="+mn-lt"/>
                </a:rPr>
                <a:t>Additional </a:t>
              </a:r>
            </a:p>
            <a:p>
              <a:pPr defTabSz="915988">
                <a:lnSpc>
                  <a:spcPct val="100000"/>
                </a:lnSpc>
              </a:pPr>
              <a:r>
                <a:rPr lang="en-US" sz="1200" dirty="0">
                  <a:solidFill>
                    <a:schemeClr val="bg1"/>
                  </a:solidFill>
                  <a:latin typeface="+mn-lt"/>
                </a:rPr>
                <a:t>Roles</a:t>
              </a:r>
              <a:endParaRPr lang="en-GB" sz="1200" dirty="0">
                <a:solidFill>
                  <a:schemeClr val="bg1"/>
                </a:solidFill>
                <a:latin typeface="+mn-lt"/>
              </a:endParaRPr>
            </a:p>
          </p:txBody>
        </p:sp>
      </p:grpSp>
    </p:spTree>
  </p:cSld>
  <p:clrMapOvr>
    <a:masterClrMapping/>
  </p:clrMapOvr>
  <p:transition>
    <p:wipe dir="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quot;/&gt;&lt;property id=&quot;20307&quot; value=&quot;451&quot;/&gt;&lt;/object&gt;&lt;object type=&quot;3&quot; unique_id=&quot;12208&quot;&gt;&lt;property id=&quot;20148&quot; value=&quot;5&quot;/&gt;&lt;property id=&quot;20300&quot; value=&quot;Slide 4 - &amp;quot;Session Map&amp;quot;&quot;/&gt;&lt;property id=&quot;20307&quot; value=&quot;560&quot;/&gt;&lt;/object&gt;&lt;object type=&quot;3&quot; unique_id=&quot;12209&quot;&gt;&lt;property id=&quot;20148&quot; value=&quot;5&quot;/&gt;&lt;property id=&quot;20300&quot; value=&quot;Slide 5 - &amp;quot;Objectives&amp;quot;&quot;/&gt;&lt;property id=&quot;20307&quot; value=&quot;561&quot;/&gt;&lt;/object&gt;&lt;object type=&quot;3&quot; unique_id=&quot;12210&quot;&gt;&lt;property id=&quot;20148&quot; value=&quot;5&quot;/&gt;&lt;property id=&quot;20300&quot; value=&quot;Slide 6 - &amp;quot;Delivery is the proof of our pudding&amp;quot;&quot;/&gt;&lt;property id=&quot;20307&quot; value=&quot;562&quot;/&gt;&lt;/object&gt;&lt;object type=&quot;3&quot; unique_id=&quot;12211&quot;&gt;&lt;property id=&quot;20148&quot; value=&quot;5&quot;/&gt;&lt;property id=&quot;20300&quot; value=&quot;Slide 7 - &amp;quot;What Do Our Clients Expect from Delivery?&amp;quot;&quot;/&gt;&lt;property id=&quot;20307&quot; value=&quot;563&quot;/&gt;&lt;/object&gt;&lt;object type=&quot;3&quot; unique_id=&quot;12212&quot;&gt;&lt;property id=&quot;20148&quot; value=&quot;5&quot;/&gt;&lt;property id=&quot;20300&quot; value=&quot;Slide 8 - &amp;quot; Group Fundamentals &amp;quot;&quot;/&gt;&lt;property id=&quot;20307&quot; value=&quot;564&quot;/&gt;&lt;/object&gt;&lt;object type=&quot;3&quot; unique_id=&quot;12213&quot;&gt;&lt;property id=&quot;20148&quot; value=&quot;5&quot;/&gt;&lt;property id=&quot;20300&quot; value=&quot;Slide 9 - &amp;quot;Group Fundamentals&amp;quot;&quot;/&gt;&lt;property id=&quot;20307&quot; value=&quot;565&quot;/&gt;&lt;/object&gt;&lt;object type=&quot;3&quot; unique_id=&quot;12214&quot;&gt;&lt;property id=&quot;20148&quot; value=&quot;5&quot;/&gt;&lt;property id=&quot;20300&quot; value=&quot;Slide 10 - &amp;quot;The Blue Book&amp;quot;&quot;/&gt;&lt;property id=&quot;20307&quot; value=&quot;566&quot;/&gt;&lt;/object&gt;&lt;object type=&quot;3&quot; unique_id=&quot;12215&quot;&gt;&lt;property id=&quot;20148&quot; value=&quot;5&quot;/&gt;&lt;property id=&quot;20300&quot; value=&quot;Slide 11 - &amp;quot;TransFORM&amp;quot;&quot;/&gt;&lt;property id=&quot;20307&quot; value=&quot;567&quot;/&gt;&lt;/object&gt;&lt;object type=&quot;3&quot; unique_id=&quot;12216&quot;&gt;&lt;property id=&quot;20148&quot; value=&quot;5&quot;/&gt;&lt;property id=&quot;20300&quot; value=&quot;Slide 12 - &amp;quot;Delivery Rule Book&amp;quot;&quot;/&gt;&lt;property id=&quot;20307&quot; value=&quot;568&quot;/&gt;&lt;/object&gt;&lt;object type=&quot;3&quot; unique_id=&quot;12217&quot;&gt;&lt;property id=&quot;20148&quot; value=&quot;5&quot;/&gt;&lt;property id=&quot;20300&quot; value=&quot;Slide 13 - &amp;quot;EM Handbook&amp;quot;&quot;/&gt;&lt;property id=&quot;20307&quot; value=&quot;569&quot;/&gt;&lt;/object&gt;&lt;object type=&quot;3&quot; unique_id=&quot;12220&quot;&gt;&lt;property id=&quot;20148&quot; value=&quot;5&quot;/&gt;&lt;property id=&quot;20300&quot; value=&quot;Slide 16 - &amp;quot;DELIVER Methods in scope for EM&amp;quot;&quot;/&gt;&lt;property id=&quot;20307&quot; value=&quot;572&quot;/&gt;&lt;/object&gt;&lt;object type=&quot;3&quot; unique_id=&quot;12221&quot;&gt;&lt;property id=&quot;20148&quot; value=&quot;5&quot;/&gt;&lt;property id=&quot;20300&quot; value=&quot;Slide 17 - &amp;quot;FSSBU Quality Management System (iQ) &amp;quot;&quot;/&gt;&lt;property id=&quot;20307&quot; value=&quot;573&quot;/&gt;&lt;/object&gt;&lt;object type=&quot;3&quot; unique_id=&quot;12222&quot;&gt;&lt;property id=&quot;20148&quot; value=&quot;5&quot;/&gt;&lt;property id=&quot;20300&quot; value=&quot;Slide 18 - &amp;quot;DELIVER: Engagement Management&amp;quot;&quot;/&gt;&lt;property id=&quot;20307&quot; value=&quot;574&quot;/&gt;&lt;/object&gt;&lt;object type=&quot;3&quot; unique_id=&quot;12223&quot;&gt;&lt;property id=&quot;20148&quot; value=&quot;5&quot;/&gt;&lt;property id=&quot;20300&quot; value=&quot;Slide 19 - &amp;quot;DELIVER: Delivery Processes&amp;quot;&quot;/&gt;&lt;property id=&quot;20307&quot; value=&quot;575&quot;/&gt;&lt;/object&gt;&lt;object type=&quot;3&quot; unique_id=&quot;12224&quot;&gt;&lt;property id=&quot;20148&quot; value=&quot;5&quot;/&gt;&lt;property id=&quot;20300&quot; value=&quot;Slide 20 - &amp;quot;DELIVER: Unified Project Management (UPM) Method&amp;quot;&quot;/&gt;&lt;property id=&quot;20307&quot; value=&quot;576&quot;/&gt;&lt;/object&gt;&lt;object type=&quot;3&quot; unique_id=&quot;12226&quot;&gt;&lt;property id=&quot;20148&quot; value=&quot;5&quot;/&gt;&lt;property id=&quot;20300&quot; value=&quot;Slide 22 - &amp;quot;UPM (FS SBU) Streams and Phases&amp;quot;&quot;/&gt;&lt;property id=&quot;20307&quot; value=&quot;578&quot;/&gt;&lt;/object&gt;&lt;object type=&quot;3&quot; unique_id=&quot;12227&quot;&gt;&lt;property id=&quot;20148&quot; value=&quot;5&quot;/&gt;&lt;property id=&quot;20300&quot; value=&quot;Slide 23 - &amp;quot;Refining the Project Approach&amp;quot;&quot;/&gt;&lt;property id=&quot;20307&quot; value=&quot;579&quot;/&gt;&lt;/object&gt;&lt;object type=&quot;3&quot; unique_id=&quot;12229&quot;&gt;&lt;property id=&quot;20148&quot; value=&quot;5&quot;/&gt;&lt;property id=&quot;20300&quot; value=&quot;Slide 25 - &amp;quot;Every Engagement will use Two Methods&amp;quot;&quot;/&gt;&lt;property id=&quot;20307&quot; value=&quot;581&quot;/&gt;&lt;/object&gt;&lt;object type=&quot;3&quot; unique_id=&quot;12230&quot;&gt;&lt;property id=&quot;20148&quot; value=&quot;5&quot;/&gt;&lt;property id=&quot;20300&quot; value=&quot;Slide 26 - &amp;quot;UPM: Phases and Events&amp;quot;&quot;/&gt;&lt;property id=&quot;20307&quot; value=&quot;582&quot;/&gt;&lt;/object&gt;&lt;object type=&quot;3&quot; unique_id=&quot;12233&quot;&gt;&lt;property id=&quot;20148&quot; value=&quot;5&quot;/&gt;&lt;property id=&quot;20300&quot; value=&quot;Slide 29 - &amp;quot;UPM: Artifacts&amp;quot;&quot;/&gt;&lt;property id=&quot;20307&quot; value=&quot;585&quot;/&gt;&lt;/object&gt;&lt;object type=&quot;3&quot; unique_id=&quot;12234&quot;&gt;&lt;property id=&quot;20148&quot; value=&quot;5&quot;/&gt;&lt;property id=&quot;20300&quot; value=&quot;Slide 30 - &amp;quot;UPM: Roles and Tools&amp;quot;&quot;/&gt;&lt;property id=&quot;20307&quot; value=&quot;586&quot;/&gt;&lt;/object&gt;&lt;object type=&quot;3&quot; unique_id=&quot;12235&quot;&gt;&lt;property id=&quot;20148&quot; value=&quot;5&quot;/&gt;&lt;property id=&quot;20300&quot; value=&quot;Slide 31 - &amp;quot;Accelerators Rapid Start / Close and Tools&amp;quot;&quot;/&gt;&lt;property id=&quot;20307&quot; value=&quot;587&quot;/&gt;&lt;/object&gt;&lt;object type=&quot;3&quot; unique_id=&quot;12237&quot;&gt;&lt;property id=&quot;20148&quot; value=&quot;5&quot;/&gt;&lt;property id=&quot;20300&quot; value=&quot;Slide 33 - &amp;quot;What influences DVI&amp;quot;&quot;/&gt;&lt;property id=&quot;20307&quot; value=&quot;589&quot;/&gt;&lt;/object&gt;&lt;object type=&quot;3&quot; unique_id=&quot;12239&quot;&gt;&lt;property id=&quot;20148&quot; value=&quot;5&quot;/&gt;&lt;property id=&quot;20300&quot; value=&quot;Slide 35 - &amp;quot;&amp;amp;#x09;Billable vs. Non-billable Time (NBT)&amp;quot;&quot;/&gt;&lt;property id=&quot;20307&quot; value=&quot;591&quot;/&gt;&lt;/object&gt;&lt;object type=&quot;3&quot; unique_id=&quot;12240&quot;&gt;&lt;property id=&quot;20148&quot; value=&quot;5&quot;/&gt;&lt;property id=&quot;20300&quot; value=&quot;Slide 36 - &amp;quot;Contribution Margin Improvement (CMI)  Incentive Bonus Program&amp;quot;&quot;/&gt;&lt;property id=&quot;20307&quot; value=&quot;592&quot;/&gt;&lt;/object&gt;&lt;object type=&quot;3&quot; unique_id=&quot;12241&quot;&gt;&lt;property id=&quot;20148&quot; value=&quot;5&quot;/&gt;&lt;property id=&quot;20300&quot; value=&quot;Slide 37 - &amp;quot;Engagement Management Learning Journey&amp;quot;&quot;/&gt;&lt;property id=&quot;20307&quot; value=&quot;593&quot;/&gt;&lt;/object&gt;&lt;object type=&quot;3&quot; unique_id=&quot;12242&quot;&gt;&lt;property id=&quot;20148&quot; value=&quot;5&quot;/&gt;&lt;property id=&quot;20300&quot; value=&quot;Slide 38 - &amp;quot;EM Learning and Certification&amp;quot;&quot;/&gt;&lt;property id=&quot;20307&quot; value=&quot;594&quot;/&gt;&lt;/object&gt;&lt;object type=&quot;3&quot; unique_id=&quot;12243&quot;&gt;&lt;property id=&quot;20148&quot; value=&quot;5&quot;/&gt;&lt;property id=&quot;20300&quot; value=&quot;Slide 39 - &amp;quot;EM Practitioners Course&amp;quot;&quot;/&gt;&lt;property id=&quot;20307&quot; value=&quot;595&quot;/&gt;&lt;/object&gt;&lt;object type=&quot;3&quot; unique_id=&quot;12244&quot;&gt;&lt;property id=&quot;20148&quot; value=&quot;5&quot;/&gt;&lt;property id=&quot;20300&quot; value=&quot;Slide 40 - &amp;quot;References&amp;quot;&quot;/&gt;&lt;property id=&quot;20307&quot; value=&quot;596&quot;/&gt;&lt;/object&gt;&lt;object type=&quot;3&quot; unique_id=&quot;12245&quot;&gt;&lt;property id=&quot;20148&quot; value=&quot;5&quot;/&gt;&lt;property id=&quot;20300&quot; value=&quot;Slide 41 - &amp;quot;References&amp;quot;&quot;/&gt;&lt;property id=&quot;20307&quot; value=&quot;597&quot;/&gt;&lt;/object&gt;&lt;object type=&quot;3&quot; unique_id=&quot;12246&quot;&gt;&lt;property id=&quot;20148&quot; value=&quot;5&quot;/&gt;&lt;property id=&quot;20300&quot; value=&quot;Slide 42 - &amp;quot;Coming up Next: How we Sell&amp;quot;&quot;/&gt;&lt;property id=&quot;20307&quot; value=&quot;598&quot;/&gt;&lt;/object&gt;&lt;object type=&quot;3&quot; unique_id=&quot;14748&quot;&gt;&lt;property id=&quot;20148&quot; value=&quot;5&quot;/&gt;&lt;property id=&quot;20300&quot; value=&quot;Slide 3 - &amp;quot;Thomas Meyer (Tom)| Senior Director, Insurance, Financial Services SBU &amp;quot;&quot;/&gt;&lt;property id=&quot;20307&quot; value=&quot;600&quot;/&gt;&lt;/object&gt;&lt;object type=&quot;3&quot; unique_id=&quot;15475&quot;&gt;&lt;property id=&quot;20148&quot; value=&quot;5&quot;/&gt;&lt;property id=&quot;20300&quot; value=&quot;Slide 43&quot;/&gt;&lt;property id=&quot;20307&quot; value=&quot;602&quot;/&gt;&lt;/object&gt;&lt;object type=&quot;3&quot; unique_id=&quot;16203&quot;&gt;&lt;property id=&quot;20148&quot; value=&quot;5&quot;/&gt;&lt;property id=&quot;20300&quot; value=&quot;Slide 14&quot;/&gt;&lt;property id=&quot;20307&quot; value=&quot;603&quot;/&gt;&lt;/object&gt;&lt;object type=&quot;3&quot; unique_id=&quot;17817&quot;&gt;&lt;property id=&quot;20148&quot; value=&quot;5&quot;/&gt;&lt;property id=&quot;20300&quot; value=&quot;Slide 28&quot;/&gt;&lt;property id=&quot;20307&quot; value=&quot;604&quot;/&gt;&lt;/object&gt;&lt;object type=&quot;3&quot; unique_id=&quot;19122&quot;&gt;&lt;property id=&quot;20148&quot; value=&quot;5&quot;/&gt;&lt;property id=&quot;20300&quot; value=&quot;Slide 2 - &amp;quot; &amp;lt;Facilitator Name&amp;gt; | &amp;lt;Role&amp;gt; &amp;lt;Office&amp;gt;, Financial Services SBU &amp;quot;&quot;/&gt;&lt;property id=&quot;20307&quot; value=&quot;605&quot;/&gt;&lt;/object&gt;&lt;object type=&quot;3&quot; unique_id=&quot;19304&quot;&gt;&lt;property id=&quot;20148&quot; value=&quot;5&quot;/&gt;&lt;property id=&quot;20300&quot; value=&quot;Slide 15 - &amp;quot;DELIVER – Capgemini Global Methods Environment&amp;quot;&quot;/&gt;&lt;property id=&quot;20307&quot; value=&quot;607&quot;/&gt;&lt;/object&gt;&lt;object type=&quot;3&quot; unique_id=&quot;19581&quot;&gt;&lt;property id=&quot;20148&quot; value=&quot;5&quot;/&gt;&lt;property id=&quot;20300&quot; value=&quot;Slide 21&quot;/&gt;&lt;property id=&quot;20307&quot; value=&quot;608&quot;/&gt;&lt;/object&gt;&lt;object type=&quot;3&quot; unique_id=&quot;19857&quot;&gt;&lt;property id=&quot;20148&quot; value=&quot;5&quot;/&gt;&lt;property id=&quot;20300&quot; value=&quot;Slide 24 - &amp;quot;Defining the project approach is focused on how the project is going to be set up and managed and controlled&amp;quot;&quot;/&gt;&lt;property id=&quot;20307&quot; value=&quot;609&quot;/&gt;&lt;/object&gt;&lt;object type=&quot;3&quot; unique_id=&quot;19998&quot;&gt;&lt;property id=&quot;20148&quot; value=&quot;5&quot;/&gt;&lt;property id=&quot;20300&quot; value=&quot;Slide 27&quot;/&gt;&lt;property id=&quot;20307&quot; value=&quot;610&quot;/&gt;&lt;/object&gt;&lt;object type=&quot;3&quot; unique_id=&quot;20415&quot;&gt;&lt;property id=&quot;20148&quot; value=&quot;5&quot;/&gt;&lt;property id=&quot;20300&quot; value=&quot;Slide 32&quot;/&gt;&lt;property id=&quot;20307&quot; value=&quot;611&quot;/&gt;&lt;/object&gt;&lt;object type=&quot;3&quot; unique_id=&quot;20978&quot;&gt;&lt;property id=&quot;20148&quot; value=&quot;5&quot;/&gt;&lt;property id=&quot;20300&quot; value=&quot;Slide 34&quot;/&gt;&lt;property id=&quot;20307&quot; value=&quot;612&quot;/&gt;&lt;/object&gt;&lt;/object&gt;&lt;object type=&quot;8&quot; unique_id=&quot;10098&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fPgZZyE2KEm5BBMkKDTG5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T8q4YzUFAUG82OA5pLuy_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_AVaFF3g3EKsEfjxkTsyT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wyPAPRVPh0iu08jfhx4bp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ZnPok0nHQUWmb29SXME0I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gbXdobe0GkWZplQjjlztz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Kh_pl.aciUWbw2ToX0lVX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qhfeohSQU.RriOpA_RBU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TXrD1a_CdEellAtyF4kE9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w0DlE4q7kmPZ.ZhH1vjo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TXrD1a_CdEellAtyF4kE9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51AD774D-AD95-463E-ADD3-C41EF9C35FAA}" vid="{FE32739A-AA78-4F95-9C96-B9B4B4C05AE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4BDDB2EA5290499F7DDBA07277D340" ma:contentTypeVersion="4" ma:contentTypeDescription="Create a new document." ma:contentTypeScope="" ma:versionID="674e8cb4e9cd06a0479b60bc29fc38c4">
  <xsd:schema xmlns:xsd="http://www.w3.org/2001/XMLSchema" xmlns:xs="http://www.w3.org/2001/XMLSchema" xmlns:p="http://schemas.microsoft.com/office/2006/metadata/properties" xmlns:ns2="46c31255-38af-4958-bc41-fc2b8d4a3f05" xmlns:ns3="61692f4b-d8c7-454e-87cd-5647a39843bf" targetNamespace="http://schemas.microsoft.com/office/2006/metadata/properties" ma:root="true" ma:fieldsID="f326f548c362c5076c912f3efde91e25" ns2:_="" ns3:_="">
    <xsd:import namespace="46c31255-38af-4958-bc41-fc2b8d4a3f05"/>
    <xsd:import namespace="61692f4b-d8c7-454e-87cd-5647a39843b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c31255-38af-4958-bc41-fc2b8d4a3f0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1692f4b-d8c7-454e-87cd-5647a39843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0BEE98-3983-4DB9-8C68-FD29A20EF4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c31255-38af-4958-bc41-fc2b8d4a3f05"/>
    <ds:schemaRef ds:uri="61692f4b-d8c7-454e-87cd-5647a39843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689F3E-F658-47AB-808E-64565414D0D5}">
  <ds:schemaRefs>
    <ds:schemaRef ds:uri="http://schemas.microsoft.com/sharepoint/v3/contenttype/forms"/>
  </ds:schemaRefs>
</ds:datastoreItem>
</file>

<file path=customXml/itemProps3.xml><?xml version="1.0" encoding="utf-8"?>
<ds:datastoreItem xmlns:ds="http://schemas.openxmlformats.org/officeDocument/2006/customXml" ds:itemID="{6A5CDDEB-5BAE-4ED5-BA56-42C763041CA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Capgemini_Template</Template>
  <TotalTime>436</TotalTime>
  <Words>3666</Words>
  <Application>Microsoft Office PowerPoint</Application>
  <PresentationFormat>Widescreen</PresentationFormat>
  <Paragraphs>682</Paragraphs>
  <Slides>51</Slides>
  <Notes>18</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3</vt:i4>
      </vt:variant>
      <vt:variant>
        <vt:lpstr>Slide Titles</vt:lpstr>
      </vt:variant>
      <vt:variant>
        <vt:i4>51</vt:i4>
      </vt:variant>
    </vt:vector>
  </HeadingPairs>
  <TitlesOfParts>
    <vt:vector size="64" baseType="lpstr">
      <vt:lpstr>Arial</vt:lpstr>
      <vt:lpstr>Calibri</vt:lpstr>
      <vt:lpstr>Haettenschweiler</vt:lpstr>
      <vt:lpstr>Impact</vt:lpstr>
      <vt:lpstr>Ubuntu Light</vt:lpstr>
      <vt:lpstr>Verdana</vt:lpstr>
      <vt:lpstr>Wingdings</vt:lpstr>
      <vt:lpstr>Capgemini 2017_Cover slides</vt:lpstr>
      <vt:lpstr>Content Layouts</vt:lpstr>
      <vt:lpstr>Capgemini Master</vt:lpstr>
      <vt:lpstr>think-cell Slide</vt:lpstr>
      <vt:lpstr>Clip</vt:lpstr>
      <vt:lpstr>Image</vt:lpstr>
      <vt:lpstr>PowerPoint Presentation</vt:lpstr>
      <vt:lpstr>Session Map</vt:lpstr>
      <vt:lpstr>Objectives</vt:lpstr>
      <vt:lpstr>Delivery is the proof of our pudding</vt:lpstr>
      <vt:lpstr>What Do Our Clients Expect from Delivery?</vt:lpstr>
      <vt:lpstr>PowerPoint Presentation</vt:lpstr>
      <vt:lpstr>Methods of Communication</vt:lpstr>
      <vt:lpstr>Participating in Meetings</vt:lpstr>
      <vt:lpstr>Meeting Roles</vt:lpstr>
      <vt:lpstr>Meeting Dos and Don’ts</vt:lpstr>
      <vt:lpstr>Meeting Hints and Tips</vt:lpstr>
      <vt:lpstr>PowerPoint Presentation</vt:lpstr>
      <vt:lpstr>Who is a Consultant?</vt:lpstr>
      <vt:lpstr>At the Client Site – Always wear your Consulting Guard</vt:lpstr>
      <vt:lpstr> Group Fundamentals </vt:lpstr>
      <vt:lpstr>Group Fundamentals</vt:lpstr>
      <vt:lpstr>The Blue Book</vt:lpstr>
      <vt:lpstr>TransFORM</vt:lpstr>
      <vt:lpstr>Delivery Rule Book</vt:lpstr>
      <vt:lpstr>EM Handbook</vt:lpstr>
      <vt:lpstr>PowerPoint Presentation</vt:lpstr>
      <vt:lpstr>PowerPoint Presentation</vt:lpstr>
      <vt:lpstr>PowerPoint Presentation</vt:lpstr>
      <vt:lpstr>DELIVER – Capgemini Global Methods Environment</vt:lpstr>
      <vt:lpstr>DELIVER Methods in scope for EM</vt:lpstr>
      <vt:lpstr>FSSBU Quality Management System (iQ) </vt:lpstr>
      <vt:lpstr>DELIVER: Engagement Management</vt:lpstr>
      <vt:lpstr>DELIVER: Delivery Processes</vt:lpstr>
      <vt:lpstr>DELIVER: Unified Project Management (UPM) Method</vt:lpstr>
      <vt:lpstr>PowerPoint Presentation</vt:lpstr>
      <vt:lpstr>UPM (FS SBU) Streams and Phases</vt:lpstr>
      <vt:lpstr>Refining the Project Approach</vt:lpstr>
      <vt:lpstr>Defining the project approach is focused on how the project is going to be set up and managed and controlled</vt:lpstr>
      <vt:lpstr>Every Engagement will use Two Methods</vt:lpstr>
      <vt:lpstr>UPM: Phases and Events</vt:lpstr>
      <vt:lpstr>PowerPoint Presentation</vt:lpstr>
      <vt:lpstr>PowerPoint Presentation</vt:lpstr>
      <vt:lpstr>UPM: Artifacts</vt:lpstr>
      <vt:lpstr>UPM: Roles and Tools</vt:lpstr>
      <vt:lpstr>Accelerators Rapid Start / Close and Tools</vt:lpstr>
      <vt:lpstr>PowerPoint Presentation</vt:lpstr>
      <vt:lpstr>What influences DVI</vt:lpstr>
      <vt:lpstr>PowerPoint Presentation</vt:lpstr>
      <vt:lpstr> Billable vs. Non-billable Time (NBT)</vt:lpstr>
      <vt:lpstr>Contribution Margin Improvement (CMI)  Incentive Bonus Program</vt:lpstr>
      <vt:lpstr>Engagement Management Learning Journey</vt:lpstr>
      <vt:lpstr>EM Practitioners Course</vt:lpstr>
      <vt:lpstr>References</vt:lpstr>
      <vt:lpstr>References</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Thatte, Kuldip</dc:creator>
  <cp:lastModifiedBy>Rajesh, Purnima</cp:lastModifiedBy>
  <cp:revision>91</cp:revision>
  <dcterms:created xsi:type="dcterms:W3CDTF">2018-01-05T06:52:25Z</dcterms:created>
  <dcterms:modified xsi:type="dcterms:W3CDTF">2019-10-10T16:52:09Z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0x0101007E4BDDB2EA5290499F7DDBA07277D340</vt:lpwstr>
  </property>
</Properties>
</file>